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38" r:id="rId3"/>
    <p:sldId id="257" r:id="rId4"/>
    <p:sldId id="283" r:id="rId5"/>
    <p:sldId id="327" r:id="rId6"/>
    <p:sldId id="284" r:id="rId7"/>
    <p:sldId id="324" r:id="rId8"/>
    <p:sldId id="342" r:id="rId9"/>
    <p:sldId id="262" r:id="rId10"/>
    <p:sldId id="326" r:id="rId11"/>
    <p:sldId id="330" r:id="rId12"/>
    <p:sldId id="332" r:id="rId13"/>
    <p:sldId id="340" r:id="rId14"/>
    <p:sldId id="333" r:id="rId15"/>
    <p:sldId id="341" r:id="rId16"/>
    <p:sldId id="335" r:id="rId17"/>
    <p:sldId id="344" r:id="rId18"/>
    <p:sldId id="345" r:id="rId19"/>
    <p:sldId id="339"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EEE97-4B85-E1FA-D3B1-CB2B6CCDDC33}" name="Marie Richardson" initials="MR" userId="42ef3a7490f425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4" y="62"/>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040AA-4999-48E1-809A-1A88B3D7F35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E37589E-28BA-4891-8128-485F9867A8BE}">
      <dgm:prSet/>
      <dgm:spPr/>
      <dgm:t>
        <a:bodyPr/>
        <a:lstStyle/>
        <a:p>
          <a:r>
            <a:rPr lang="en-IE"/>
            <a:t>Psychological Impact</a:t>
          </a:r>
          <a:endParaRPr lang="en-US"/>
        </a:p>
      </dgm:t>
    </dgm:pt>
    <dgm:pt modelId="{55C45F80-7064-45CA-A0BC-9BCDE0571A6B}" type="parTrans" cxnId="{8F0F50FF-5DB3-4D65-9CAB-389AD2B7045D}">
      <dgm:prSet/>
      <dgm:spPr/>
      <dgm:t>
        <a:bodyPr/>
        <a:lstStyle/>
        <a:p>
          <a:endParaRPr lang="en-US"/>
        </a:p>
      </dgm:t>
    </dgm:pt>
    <dgm:pt modelId="{56522309-7244-4BF1-A64D-D12510A1119F}" type="sibTrans" cxnId="{8F0F50FF-5DB3-4D65-9CAB-389AD2B7045D}">
      <dgm:prSet/>
      <dgm:spPr/>
      <dgm:t>
        <a:bodyPr/>
        <a:lstStyle/>
        <a:p>
          <a:endParaRPr lang="en-US"/>
        </a:p>
      </dgm:t>
    </dgm:pt>
    <dgm:pt modelId="{5A454E3E-5A22-48FF-9B5F-933E2052410F}">
      <dgm:prSet/>
      <dgm:spPr/>
      <dgm:t>
        <a:bodyPr/>
        <a:lstStyle/>
        <a:p>
          <a:r>
            <a:rPr lang="en-IE" dirty="0"/>
            <a:t>Chronic Pain</a:t>
          </a:r>
          <a:endParaRPr lang="en-US" dirty="0"/>
        </a:p>
      </dgm:t>
    </dgm:pt>
    <dgm:pt modelId="{2E883CDC-4432-489F-946C-7A64C81979AF}" type="parTrans" cxnId="{37A0DE04-15E4-4EA3-8676-44BAA8F92774}">
      <dgm:prSet/>
      <dgm:spPr/>
      <dgm:t>
        <a:bodyPr/>
        <a:lstStyle/>
        <a:p>
          <a:endParaRPr lang="en-US"/>
        </a:p>
      </dgm:t>
    </dgm:pt>
    <dgm:pt modelId="{A5FA2037-D776-4637-B8AD-DB3F0883986A}" type="sibTrans" cxnId="{37A0DE04-15E4-4EA3-8676-44BAA8F92774}">
      <dgm:prSet/>
      <dgm:spPr/>
      <dgm:t>
        <a:bodyPr/>
        <a:lstStyle/>
        <a:p>
          <a:endParaRPr lang="en-US"/>
        </a:p>
      </dgm:t>
    </dgm:pt>
    <dgm:pt modelId="{DC325AC0-5CC2-472D-B671-09D708DD538D}">
      <dgm:prSet/>
      <dgm:spPr/>
      <dgm:t>
        <a:bodyPr/>
        <a:lstStyle/>
        <a:p>
          <a:r>
            <a:rPr lang="en-IE" dirty="0"/>
            <a:t>Delirium</a:t>
          </a:r>
          <a:endParaRPr lang="en-US" dirty="0"/>
        </a:p>
      </dgm:t>
    </dgm:pt>
    <dgm:pt modelId="{D8B0734C-51E7-43C8-A63E-46DFA00D0155}" type="parTrans" cxnId="{50BDC808-7A9C-4502-BF5F-AF1AB5CD7294}">
      <dgm:prSet/>
      <dgm:spPr/>
      <dgm:t>
        <a:bodyPr/>
        <a:lstStyle/>
        <a:p>
          <a:endParaRPr lang="en-US"/>
        </a:p>
      </dgm:t>
    </dgm:pt>
    <dgm:pt modelId="{5D8363A2-2185-40B0-A257-4B216C49446C}" type="sibTrans" cxnId="{50BDC808-7A9C-4502-BF5F-AF1AB5CD7294}">
      <dgm:prSet/>
      <dgm:spPr/>
      <dgm:t>
        <a:bodyPr/>
        <a:lstStyle/>
        <a:p>
          <a:endParaRPr lang="en-US"/>
        </a:p>
      </dgm:t>
    </dgm:pt>
    <dgm:pt modelId="{CD2AA866-DD57-46E4-AB4D-2D1FAAEDAEE7}">
      <dgm:prSet/>
      <dgm:spPr/>
      <dgm:t>
        <a:bodyPr/>
        <a:lstStyle/>
        <a:p>
          <a:r>
            <a:rPr lang="en-IE" dirty="0"/>
            <a:t>Reduced Mobility</a:t>
          </a:r>
          <a:endParaRPr lang="en-US" dirty="0"/>
        </a:p>
      </dgm:t>
    </dgm:pt>
    <dgm:pt modelId="{D69D0EB2-4609-4DD2-8B02-82FB9B023EA9}" type="parTrans" cxnId="{9983872E-28D5-4FF0-8D1B-47F0EDC3A443}">
      <dgm:prSet/>
      <dgm:spPr/>
      <dgm:t>
        <a:bodyPr/>
        <a:lstStyle/>
        <a:p>
          <a:endParaRPr lang="en-US"/>
        </a:p>
      </dgm:t>
    </dgm:pt>
    <dgm:pt modelId="{F2DB1A74-3544-4AB2-97F6-DE94300D4205}" type="sibTrans" cxnId="{9983872E-28D5-4FF0-8D1B-47F0EDC3A443}">
      <dgm:prSet/>
      <dgm:spPr/>
      <dgm:t>
        <a:bodyPr/>
        <a:lstStyle/>
        <a:p>
          <a:endParaRPr lang="en-US"/>
        </a:p>
      </dgm:t>
    </dgm:pt>
    <dgm:pt modelId="{9336C813-4402-4C66-AC08-E0482B617660}">
      <dgm:prSet/>
      <dgm:spPr/>
      <dgm:t>
        <a:bodyPr/>
        <a:lstStyle/>
        <a:p>
          <a:r>
            <a:rPr lang="en-US" dirty="0"/>
            <a:t>Reduced  Sleep &amp; Reduced Physical Function</a:t>
          </a:r>
        </a:p>
      </dgm:t>
    </dgm:pt>
    <dgm:pt modelId="{6F1B008A-DEEC-410C-8EF4-37F089B26A1F}" type="parTrans" cxnId="{5CE8F9A1-1949-4039-B8E0-80571CF118C7}">
      <dgm:prSet/>
      <dgm:spPr/>
      <dgm:t>
        <a:bodyPr/>
        <a:lstStyle/>
        <a:p>
          <a:endParaRPr lang="en-US"/>
        </a:p>
      </dgm:t>
    </dgm:pt>
    <dgm:pt modelId="{121EB978-E5E0-4B9A-8FC3-9028C59A4AF2}" type="sibTrans" cxnId="{5CE8F9A1-1949-4039-B8E0-80571CF118C7}">
      <dgm:prSet/>
      <dgm:spPr/>
      <dgm:t>
        <a:bodyPr/>
        <a:lstStyle/>
        <a:p>
          <a:endParaRPr lang="en-US"/>
        </a:p>
      </dgm:t>
    </dgm:pt>
    <dgm:pt modelId="{D09646A2-E45D-4ABA-9D54-60BEEC96F916}">
      <dgm:prSet/>
      <dgm:spPr/>
      <dgm:t>
        <a:bodyPr/>
        <a:lstStyle/>
        <a:p>
          <a:r>
            <a:rPr lang="en-IE" dirty="0"/>
            <a:t>Cannot complete physiotherapy and rehabilitation</a:t>
          </a:r>
          <a:endParaRPr lang="en-US" dirty="0"/>
        </a:p>
      </dgm:t>
    </dgm:pt>
    <dgm:pt modelId="{1AD3029F-6A72-43DA-B0B5-24FC7557CC7B}" type="sibTrans" cxnId="{9F7C5F80-22C6-4F49-9A39-93497E6CD753}">
      <dgm:prSet/>
      <dgm:spPr/>
      <dgm:t>
        <a:bodyPr/>
        <a:lstStyle/>
        <a:p>
          <a:endParaRPr lang="en-US"/>
        </a:p>
      </dgm:t>
    </dgm:pt>
    <dgm:pt modelId="{D6DCB156-5E67-4A1E-BCCF-BF582D1D3218}" type="parTrans" cxnId="{9F7C5F80-22C6-4F49-9A39-93497E6CD753}">
      <dgm:prSet/>
      <dgm:spPr/>
      <dgm:t>
        <a:bodyPr/>
        <a:lstStyle/>
        <a:p>
          <a:endParaRPr lang="en-US"/>
        </a:p>
      </dgm:t>
    </dgm:pt>
    <dgm:pt modelId="{20DE2AB6-08BB-43BA-B236-6A41CF1C724C}">
      <dgm:prSet/>
      <dgm:spPr/>
      <dgm:t>
        <a:bodyPr/>
        <a:lstStyle/>
        <a:p>
          <a:r>
            <a:rPr lang="en-IE" dirty="0"/>
            <a:t>Increased risk of thromboembolism and pneumonia</a:t>
          </a:r>
          <a:endParaRPr lang="en-US" dirty="0"/>
        </a:p>
      </dgm:t>
    </dgm:pt>
    <dgm:pt modelId="{25D0581F-D894-4F69-B93C-5F72E18B0B20}" type="sibTrans" cxnId="{6D9D5264-1DAB-4465-AF50-C13604B7C5CD}">
      <dgm:prSet/>
      <dgm:spPr/>
      <dgm:t>
        <a:bodyPr/>
        <a:lstStyle/>
        <a:p>
          <a:endParaRPr lang="en-US"/>
        </a:p>
      </dgm:t>
    </dgm:pt>
    <dgm:pt modelId="{C01E036B-77CB-4984-A4DA-D6DC8AC65077}" type="parTrans" cxnId="{6D9D5264-1DAB-4465-AF50-C13604B7C5CD}">
      <dgm:prSet/>
      <dgm:spPr/>
      <dgm:t>
        <a:bodyPr/>
        <a:lstStyle/>
        <a:p>
          <a:endParaRPr lang="en-US"/>
        </a:p>
      </dgm:t>
    </dgm:pt>
    <dgm:pt modelId="{F5E1D981-BF49-406A-AFF7-E63538C5A2FF}">
      <dgm:prSet/>
      <dgm:spPr/>
      <dgm:t>
        <a:bodyPr/>
        <a:lstStyle/>
        <a:p>
          <a:r>
            <a:rPr lang="en-US" dirty="0"/>
            <a:t>Falls &amp; Pressure Ulcers</a:t>
          </a:r>
        </a:p>
      </dgm:t>
    </dgm:pt>
    <dgm:pt modelId="{DAC3D72A-234B-45D5-B152-B547E0E913D6}" type="parTrans" cxnId="{54DD9C9B-4C07-4D8B-8ACE-CED444A8A5BF}">
      <dgm:prSet/>
      <dgm:spPr/>
      <dgm:t>
        <a:bodyPr/>
        <a:lstStyle/>
        <a:p>
          <a:endParaRPr lang="en-US"/>
        </a:p>
      </dgm:t>
    </dgm:pt>
    <dgm:pt modelId="{011EF5D7-7AA7-4136-A3D7-B96582654378}" type="sibTrans" cxnId="{54DD9C9B-4C07-4D8B-8ACE-CED444A8A5BF}">
      <dgm:prSet/>
      <dgm:spPr/>
      <dgm:t>
        <a:bodyPr/>
        <a:lstStyle/>
        <a:p>
          <a:endParaRPr lang="en-US"/>
        </a:p>
      </dgm:t>
    </dgm:pt>
    <dgm:pt modelId="{CFBA63DF-7D18-448A-BB34-759E99365FEB}">
      <dgm:prSet/>
      <dgm:spPr/>
      <dgm:t>
        <a:bodyPr/>
        <a:lstStyle/>
        <a:p>
          <a:r>
            <a:rPr lang="en-IE" dirty="0"/>
            <a:t>Economic Cost</a:t>
          </a:r>
        </a:p>
      </dgm:t>
    </dgm:pt>
    <dgm:pt modelId="{341E4FD8-C506-4100-A7BF-3558F6029E27}" type="parTrans" cxnId="{00140975-A68D-4D0B-924A-180B13C441BD}">
      <dgm:prSet/>
      <dgm:spPr/>
      <dgm:t>
        <a:bodyPr/>
        <a:lstStyle/>
        <a:p>
          <a:endParaRPr lang="en-IE"/>
        </a:p>
      </dgm:t>
    </dgm:pt>
    <dgm:pt modelId="{C0A0AC83-D676-45FB-902F-B9954B4ACEE2}" type="sibTrans" cxnId="{00140975-A68D-4D0B-924A-180B13C441BD}">
      <dgm:prSet/>
      <dgm:spPr/>
      <dgm:t>
        <a:bodyPr/>
        <a:lstStyle/>
        <a:p>
          <a:endParaRPr lang="en-IE"/>
        </a:p>
      </dgm:t>
    </dgm:pt>
    <dgm:pt modelId="{A2867C26-C73D-42AF-96C1-0B0E49E4C36D}">
      <dgm:prSet/>
      <dgm:spPr/>
      <dgm:t>
        <a:bodyPr/>
        <a:lstStyle/>
        <a:p>
          <a:r>
            <a:rPr lang="en-IE" dirty="0"/>
            <a:t>Increased readmission incidence</a:t>
          </a:r>
        </a:p>
      </dgm:t>
    </dgm:pt>
    <dgm:pt modelId="{AAC6C7AA-0039-4C3C-9A9A-F7469E249E89}" type="parTrans" cxnId="{A66DE947-FF95-4D8F-A244-56BDC7EC1875}">
      <dgm:prSet/>
      <dgm:spPr/>
      <dgm:t>
        <a:bodyPr/>
        <a:lstStyle/>
        <a:p>
          <a:endParaRPr lang="en-IE"/>
        </a:p>
      </dgm:t>
    </dgm:pt>
    <dgm:pt modelId="{BA019EE0-0708-41E6-90DC-3F46BC81F768}" type="sibTrans" cxnId="{A66DE947-FF95-4D8F-A244-56BDC7EC1875}">
      <dgm:prSet/>
      <dgm:spPr/>
      <dgm:t>
        <a:bodyPr/>
        <a:lstStyle/>
        <a:p>
          <a:endParaRPr lang="en-IE"/>
        </a:p>
      </dgm:t>
    </dgm:pt>
    <dgm:pt modelId="{08490796-CF0E-4660-B036-96415F5B76BA}">
      <dgm:prSet/>
      <dgm:spPr/>
      <dgm:t>
        <a:bodyPr/>
        <a:lstStyle/>
        <a:p>
          <a:r>
            <a:rPr lang="en-IE" dirty="0"/>
            <a:t>Increased length of stay</a:t>
          </a:r>
        </a:p>
      </dgm:t>
    </dgm:pt>
    <dgm:pt modelId="{03BB6394-4D03-4CE2-B21A-4F58C28D9E14}" type="parTrans" cxnId="{3A62E298-4E3D-42A8-810D-E61EB673F13B}">
      <dgm:prSet/>
      <dgm:spPr/>
      <dgm:t>
        <a:bodyPr/>
        <a:lstStyle/>
        <a:p>
          <a:endParaRPr lang="en-IE"/>
        </a:p>
      </dgm:t>
    </dgm:pt>
    <dgm:pt modelId="{B0F8D601-5CC1-4B0A-B08E-44DCD9E421EB}" type="sibTrans" cxnId="{3A62E298-4E3D-42A8-810D-E61EB673F13B}">
      <dgm:prSet/>
      <dgm:spPr/>
      <dgm:t>
        <a:bodyPr/>
        <a:lstStyle/>
        <a:p>
          <a:endParaRPr lang="en-IE"/>
        </a:p>
      </dgm:t>
    </dgm:pt>
    <dgm:pt modelId="{446BE5B8-9AD6-4D3E-82D2-65B88C43BBB3}">
      <dgm:prSet/>
      <dgm:spPr/>
      <dgm:t>
        <a:bodyPr/>
        <a:lstStyle/>
        <a:p>
          <a:r>
            <a:rPr lang="en-IE" dirty="0"/>
            <a:t>Additional supports</a:t>
          </a:r>
        </a:p>
      </dgm:t>
    </dgm:pt>
    <dgm:pt modelId="{E3AE62F2-87C2-497C-9620-C89EB9BF03EA}" type="parTrans" cxnId="{EFF464E5-75B1-4C50-A265-D4FAFB8CE9D6}">
      <dgm:prSet/>
      <dgm:spPr/>
      <dgm:t>
        <a:bodyPr/>
        <a:lstStyle/>
        <a:p>
          <a:endParaRPr lang="en-IE"/>
        </a:p>
      </dgm:t>
    </dgm:pt>
    <dgm:pt modelId="{B8F63650-A680-44C1-B76A-8D1B9764C93E}" type="sibTrans" cxnId="{EFF464E5-75B1-4C50-A265-D4FAFB8CE9D6}">
      <dgm:prSet/>
      <dgm:spPr/>
      <dgm:t>
        <a:bodyPr/>
        <a:lstStyle/>
        <a:p>
          <a:endParaRPr lang="en-IE"/>
        </a:p>
      </dgm:t>
    </dgm:pt>
    <dgm:pt modelId="{3DE2605B-9C96-4B86-A443-BEF6FA5F6F14}">
      <dgm:prSet/>
      <dgm:spPr/>
      <dgm:t>
        <a:bodyPr/>
        <a:lstStyle/>
        <a:p>
          <a:r>
            <a:rPr lang="en-IE" dirty="0"/>
            <a:t>Depression</a:t>
          </a:r>
          <a:endParaRPr lang="en-US" dirty="0"/>
        </a:p>
      </dgm:t>
    </dgm:pt>
    <dgm:pt modelId="{E31BDB48-FC9A-4A94-B60D-5DED440A73CE}" type="parTrans" cxnId="{51AE4711-CDB2-43D7-A028-35258A98ACF0}">
      <dgm:prSet/>
      <dgm:spPr/>
      <dgm:t>
        <a:bodyPr/>
        <a:lstStyle/>
        <a:p>
          <a:endParaRPr lang="en-IE"/>
        </a:p>
      </dgm:t>
    </dgm:pt>
    <dgm:pt modelId="{3A168A6B-CCF2-452F-9521-535206BAF685}" type="sibTrans" cxnId="{51AE4711-CDB2-43D7-A028-35258A98ACF0}">
      <dgm:prSet/>
      <dgm:spPr/>
      <dgm:t>
        <a:bodyPr/>
        <a:lstStyle/>
        <a:p>
          <a:endParaRPr lang="en-IE"/>
        </a:p>
      </dgm:t>
    </dgm:pt>
    <dgm:pt modelId="{8BF22CD4-C133-499D-AF51-55612E4A6271}" type="pres">
      <dgm:prSet presAssocID="{52A040AA-4999-48E1-809A-1A88B3D7F358}" presName="linear" presStyleCnt="0">
        <dgm:presLayoutVars>
          <dgm:animLvl val="lvl"/>
          <dgm:resizeHandles val="exact"/>
        </dgm:presLayoutVars>
      </dgm:prSet>
      <dgm:spPr/>
    </dgm:pt>
    <dgm:pt modelId="{22217D6F-F92A-45E4-A0E7-F8E43683F2CC}" type="pres">
      <dgm:prSet presAssocID="{2E37589E-28BA-4891-8128-485F9867A8BE}" presName="parentText" presStyleLbl="node1" presStyleIdx="0" presStyleCnt="4">
        <dgm:presLayoutVars>
          <dgm:chMax val="0"/>
          <dgm:bulletEnabled val="1"/>
        </dgm:presLayoutVars>
      </dgm:prSet>
      <dgm:spPr/>
    </dgm:pt>
    <dgm:pt modelId="{9E3F049B-6009-4ED7-B246-E02682E4EDBA}" type="pres">
      <dgm:prSet presAssocID="{2E37589E-28BA-4891-8128-485F9867A8BE}" presName="childText" presStyleLbl="revTx" presStyleIdx="0" presStyleCnt="3">
        <dgm:presLayoutVars>
          <dgm:bulletEnabled val="1"/>
        </dgm:presLayoutVars>
      </dgm:prSet>
      <dgm:spPr/>
    </dgm:pt>
    <dgm:pt modelId="{E58F0B93-DD64-47EE-84D2-13B5E49B9ADD}" type="pres">
      <dgm:prSet presAssocID="{CFBA63DF-7D18-448A-BB34-759E99365FEB}" presName="parentText" presStyleLbl="node1" presStyleIdx="1" presStyleCnt="4">
        <dgm:presLayoutVars>
          <dgm:chMax val="0"/>
          <dgm:bulletEnabled val="1"/>
        </dgm:presLayoutVars>
      </dgm:prSet>
      <dgm:spPr/>
    </dgm:pt>
    <dgm:pt modelId="{3A1C869C-8822-4156-BB8A-4315C97A0ED4}" type="pres">
      <dgm:prSet presAssocID="{CFBA63DF-7D18-448A-BB34-759E99365FEB}" presName="childText" presStyleLbl="revTx" presStyleIdx="1" presStyleCnt="3">
        <dgm:presLayoutVars>
          <dgm:bulletEnabled val="1"/>
        </dgm:presLayoutVars>
      </dgm:prSet>
      <dgm:spPr/>
    </dgm:pt>
    <dgm:pt modelId="{828CD476-77B4-4FD7-AFEA-5E8208296FC8}" type="pres">
      <dgm:prSet presAssocID="{CD2AA866-DD57-46E4-AB4D-2D1FAAEDAEE7}" presName="parentText" presStyleLbl="node1" presStyleIdx="2" presStyleCnt="4">
        <dgm:presLayoutVars>
          <dgm:chMax val="0"/>
          <dgm:bulletEnabled val="1"/>
        </dgm:presLayoutVars>
      </dgm:prSet>
      <dgm:spPr/>
    </dgm:pt>
    <dgm:pt modelId="{D3FC608C-A96B-4380-A543-0516B4D7D010}" type="pres">
      <dgm:prSet presAssocID="{CD2AA866-DD57-46E4-AB4D-2D1FAAEDAEE7}" presName="childText" presStyleLbl="revTx" presStyleIdx="2" presStyleCnt="3">
        <dgm:presLayoutVars>
          <dgm:bulletEnabled val="1"/>
        </dgm:presLayoutVars>
      </dgm:prSet>
      <dgm:spPr/>
    </dgm:pt>
    <dgm:pt modelId="{FA464447-9602-4866-A4E8-520D834EE0C1}" type="pres">
      <dgm:prSet presAssocID="{9336C813-4402-4C66-AC08-E0482B617660}" presName="parentText" presStyleLbl="node1" presStyleIdx="3" presStyleCnt="4">
        <dgm:presLayoutVars>
          <dgm:chMax val="0"/>
          <dgm:bulletEnabled val="1"/>
        </dgm:presLayoutVars>
      </dgm:prSet>
      <dgm:spPr/>
    </dgm:pt>
  </dgm:ptLst>
  <dgm:cxnLst>
    <dgm:cxn modelId="{37A0DE04-15E4-4EA3-8676-44BAA8F92774}" srcId="{2E37589E-28BA-4891-8128-485F9867A8BE}" destId="{5A454E3E-5A22-48FF-9B5F-933E2052410F}" srcOrd="0" destOrd="0" parTransId="{2E883CDC-4432-489F-946C-7A64C81979AF}" sibTransId="{A5FA2037-D776-4637-B8AD-DB3F0883986A}"/>
    <dgm:cxn modelId="{D95C6C08-6C6C-4DD6-8A98-1C0B668A472F}" type="presOf" srcId="{2E37589E-28BA-4891-8128-485F9867A8BE}" destId="{22217D6F-F92A-45E4-A0E7-F8E43683F2CC}" srcOrd="0" destOrd="0" presId="urn:microsoft.com/office/officeart/2005/8/layout/vList2"/>
    <dgm:cxn modelId="{50BDC808-7A9C-4502-BF5F-AF1AB5CD7294}" srcId="{2E37589E-28BA-4891-8128-485F9867A8BE}" destId="{DC325AC0-5CC2-472D-B671-09D708DD538D}" srcOrd="2" destOrd="0" parTransId="{D8B0734C-51E7-43C8-A63E-46DFA00D0155}" sibTransId="{5D8363A2-2185-40B0-A257-4B216C49446C}"/>
    <dgm:cxn modelId="{51AE4711-CDB2-43D7-A028-35258A98ACF0}" srcId="{2E37589E-28BA-4891-8128-485F9867A8BE}" destId="{3DE2605B-9C96-4B86-A443-BEF6FA5F6F14}" srcOrd="1" destOrd="0" parTransId="{E31BDB48-FC9A-4A94-B60D-5DED440A73CE}" sibTransId="{3A168A6B-CCF2-452F-9521-535206BAF685}"/>
    <dgm:cxn modelId="{9983872E-28D5-4FF0-8D1B-47F0EDC3A443}" srcId="{52A040AA-4999-48E1-809A-1A88B3D7F358}" destId="{CD2AA866-DD57-46E4-AB4D-2D1FAAEDAEE7}" srcOrd="2" destOrd="0" parTransId="{D69D0EB2-4609-4DD2-8B02-82FB9B023EA9}" sibTransId="{F2DB1A74-3544-4AB2-97F6-DE94300D4205}"/>
    <dgm:cxn modelId="{2D9EE633-B179-4B95-89DD-30659AE4B71D}" type="presOf" srcId="{DC325AC0-5CC2-472D-B671-09D708DD538D}" destId="{9E3F049B-6009-4ED7-B246-E02682E4EDBA}" srcOrd="0" destOrd="2" presId="urn:microsoft.com/office/officeart/2005/8/layout/vList2"/>
    <dgm:cxn modelId="{FB440135-B6B0-4BE4-B621-C319B33BED28}" type="presOf" srcId="{CFBA63DF-7D18-448A-BB34-759E99365FEB}" destId="{E58F0B93-DD64-47EE-84D2-13B5E49B9ADD}" srcOrd="0" destOrd="0" presId="urn:microsoft.com/office/officeart/2005/8/layout/vList2"/>
    <dgm:cxn modelId="{9F1A3D35-3175-4DF0-B2B4-3444E236C497}" type="presOf" srcId="{9336C813-4402-4C66-AC08-E0482B617660}" destId="{FA464447-9602-4866-A4E8-520D834EE0C1}" srcOrd="0" destOrd="0" presId="urn:microsoft.com/office/officeart/2005/8/layout/vList2"/>
    <dgm:cxn modelId="{6D9D5264-1DAB-4465-AF50-C13604B7C5CD}" srcId="{CD2AA866-DD57-46E4-AB4D-2D1FAAEDAEE7}" destId="{20DE2AB6-08BB-43BA-B236-6A41CF1C724C}" srcOrd="1" destOrd="0" parTransId="{C01E036B-77CB-4984-A4DA-D6DC8AC65077}" sibTransId="{25D0581F-D894-4F69-B93C-5F72E18B0B20}"/>
    <dgm:cxn modelId="{892EEA64-254B-441B-A332-2669FF0BD769}" type="presOf" srcId="{52A040AA-4999-48E1-809A-1A88B3D7F358}" destId="{8BF22CD4-C133-499D-AF51-55612E4A6271}" srcOrd="0" destOrd="0" presId="urn:microsoft.com/office/officeart/2005/8/layout/vList2"/>
    <dgm:cxn modelId="{A66DE947-FF95-4D8F-A244-56BDC7EC1875}" srcId="{CFBA63DF-7D18-448A-BB34-759E99365FEB}" destId="{A2867C26-C73D-42AF-96C1-0B0E49E4C36D}" srcOrd="0" destOrd="0" parTransId="{AAC6C7AA-0039-4C3C-9A9A-F7469E249E89}" sibTransId="{BA019EE0-0708-41E6-90DC-3F46BC81F768}"/>
    <dgm:cxn modelId="{BAF42E4B-FFE0-4E6D-BF14-29E1B12DEB28}" type="presOf" srcId="{D09646A2-E45D-4ABA-9D54-60BEEC96F916}" destId="{D3FC608C-A96B-4380-A543-0516B4D7D010}" srcOrd="0" destOrd="0" presId="urn:microsoft.com/office/officeart/2005/8/layout/vList2"/>
    <dgm:cxn modelId="{00140975-A68D-4D0B-924A-180B13C441BD}" srcId="{52A040AA-4999-48E1-809A-1A88B3D7F358}" destId="{CFBA63DF-7D18-448A-BB34-759E99365FEB}" srcOrd="1" destOrd="0" parTransId="{341E4FD8-C506-4100-A7BF-3558F6029E27}" sibTransId="{C0A0AC83-D676-45FB-902F-B9954B4ACEE2}"/>
    <dgm:cxn modelId="{49DE7875-302D-49C4-9EF1-FA14763F4CF6}" type="presOf" srcId="{20DE2AB6-08BB-43BA-B236-6A41CF1C724C}" destId="{D3FC608C-A96B-4380-A543-0516B4D7D010}" srcOrd="0" destOrd="1" presId="urn:microsoft.com/office/officeart/2005/8/layout/vList2"/>
    <dgm:cxn modelId="{2A66B456-D915-4148-89B3-680B79C8BF3B}" type="presOf" srcId="{CD2AA866-DD57-46E4-AB4D-2D1FAAEDAEE7}" destId="{828CD476-77B4-4FD7-AFEA-5E8208296FC8}" srcOrd="0" destOrd="0" presId="urn:microsoft.com/office/officeart/2005/8/layout/vList2"/>
    <dgm:cxn modelId="{9F7C5F80-22C6-4F49-9A39-93497E6CD753}" srcId="{CD2AA866-DD57-46E4-AB4D-2D1FAAEDAEE7}" destId="{D09646A2-E45D-4ABA-9D54-60BEEC96F916}" srcOrd="0" destOrd="0" parTransId="{D6DCB156-5E67-4A1E-BCCF-BF582D1D3218}" sibTransId="{1AD3029F-6A72-43DA-B0B5-24FC7557CC7B}"/>
    <dgm:cxn modelId="{A5B5128B-D47D-4378-BB4C-771F98BC523E}" type="presOf" srcId="{3DE2605B-9C96-4B86-A443-BEF6FA5F6F14}" destId="{9E3F049B-6009-4ED7-B246-E02682E4EDBA}" srcOrd="0" destOrd="1" presId="urn:microsoft.com/office/officeart/2005/8/layout/vList2"/>
    <dgm:cxn modelId="{3A62E298-4E3D-42A8-810D-E61EB673F13B}" srcId="{CFBA63DF-7D18-448A-BB34-759E99365FEB}" destId="{08490796-CF0E-4660-B036-96415F5B76BA}" srcOrd="1" destOrd="0" parTransId="{03BB6394-4D03-4CE2-B21A-4F58C28D9E14}" sibTransId="{B0F8D601-5CC1-4B0A-B08E-44DCD9E421EB}"/>
    <dgm:cxn modelId="{54DD9C9B-4C07-4D8B-8ACE-CED444A8A5BF}" srcId="{CD2AA866-DD57-46E4-AB4D-2D1FAAEDAEE7}" destId="{F5E1D981-BF49-406A-AFF7-E63538C5A2FF}" srcOrd="2" destOrd="0" parTransId="{DAC3D72A-234B-45D5-B152-B547E0E913D6}" sibTransId="{011EF5D7-7AA7-4136-A3D7-B96582654378}"/>
    <dgm:cxn modelId="{5CE8F9A1-1949-4039-B8E0-80571CF118C7}" srcId="{52A040AA-4999-48E1-809A-1A88B3D7F358}" destId="{9336C813-4402-4C66-AC08-E0482B617660}" srcOrd="3" destOrd="0" parTransId="{6F1B008A-DEEC-410C-8EF4-37F089B26A1F}" sibTransId="{121EB978-E5E0-4B9A-8FC3-9028C59A4AF2}"/>
    <dgm:cxn modelId="{378167BF-176D-4E33-8886-8F2463726D46}" type="presOf" srcId="{446BE5B8-9AD6-4D3E-82D2-65B88C43BBB3}" destId="{3A1C869C-8822-4156-BB8A-4315C97A0ED4}" srcOrd="0" destOrd="2" presId="urn:microsoft.com/office/officeart/2005/8/layout/vList2"/>
    <dgm:cxn modelId="{6AD7A0C6-E3EF-4402-888F-9E5FA8297231}" type="presOf" srcId="{F5E1D981-BF49-406A-AFF7-E63538C5A2FF}" destId="{D3FC608C-A96B-4380-A543-0516B4D7D010}" srcOrd="0" destOrd="2" presId="urn:microsoft.com/office/officeart/2005/8/layout/vList2"/>
    <dgm:cxn modelId="{AFAC80CD-E753-46C8-9281-BFFC1304A8DF}" type="presOf" srcId="{08490796-CF0E-4660-B036-96415F5B76BA}" destId="{3A1C869C-8822-4156-BB8A-4315C97A0ED4}" srcOrd="0" destOrd="1" presId="urn:microsoft.com/office/officeart/2005/8/layout/vList2"/>
    <dgm:cxn modelId="{61FF9FCD-76BD-4365-98E7-108765BC6B41}" type="presOf" srcId="{A2867C26-C73D-42AF-96C1-0B0E49E4C36D}" destId="{3A1C869C-8822-4156-BB8A-4315C97A0ED4}" srcOrd="0" destOrd="0" presId="urn:microsoft.com/office/officeart/2005/8/layout/vList2"/>
    <dgm:cxn modelId="{EFF464E5-75B1-4C50-A265-D4FAFB8CE9D6}" srcId="{CFBA63DF-7D18-448A-BB34-759E99365FEB}" destId="{446BE5B8-9AD6-4D3E-82D2-65B88C43BBB3}" srcOrd="2" destOrd="0" parTransId="{E3AE62F2-87C2-497C-9620-C89EB9BF03EA}" sibTransId="{B8F63650-A680-44C1-B76A-8D1B9764C93E}"/>
    <dgm:cxn modelId="{A9F134EA-672D-4999-83D0-46B6793A36CA}" type="presOf" srcId="{5A454E3E-5A22-48FF-9B5F-933E2052410F}" destId="{9E3F049B-6009-4ED7-B246-E02682E4EDBA}" srcOrd="0" destOrd="0" presId="urn:microsoft.com/office/officeart/2005/8/layout/vList2"/>
    <dgm:cxn modelId="{8F0F50FF-5DB3-4D65-9CAB-389AD2B7045D}" srcId="{52A040AA-4999-48E1-809A-1A88B3D7F358}" destId="{2E37589E-28BA-4891-8128-485F9867A8BE}" srcOrd="0" destOrd="0" parTransId="{55C45F80-7064-45CA-A0BC-9BCDE0571A6B}" sibTransId="{56522309-7244-4BF1-A64D-D12510A1119F}"/>
    <dgm:cxn modelId="{F022B57E-9211-4764-A1B9-1254EAA3C060}" type="presParOf" srcId="{8BF22CD4-C133-499D-AF51-55612E4A6271}" destId="{22217D6F-F92A-45E4-A0E7-F8E43683F2CC}" srcOrd="0" destOrd="0" presId="urn:microsoft.com/office/officeart/2005/8/layout/vList2"/>
    <dgm:cxn modelId="{F9C78680-598B-4B3A-80E1-D6B8B686A849}" type="presParOf" srcId="{8BF22CD4-C133-499D-AF51-55612E4A6271}" destId="{9E3F049B-6009-4ED7-B246-E02682E4EDBA}" srcOrd="1" destOrd="0" presId="urn:microsoft.com/office/officeart/2005/8/layout/vList2"/>
    <dgm:cxn modelId="{FC972DB6-CD58-4D0F-AD59-A7F33C35B73F}" type="presParOf" srcId="{8BF22CD4-C133-499D-AF51-55612E4A6271}" destId="{E58F0B93-DD64-47EE-84D2-13B5E49B9ADD}" srcOrd="2" destOrd="0" presId="urn:microsoft.com/office/officeart/2005/8/layout/vList2"/>
    <dgm:cxn modelId="{6287B814-9C4A-42AC-B004-A2DA2540DA57}" type="presParOf" srcId="{8BF22CD4-C133-499D-AF51-55612E4A6271}" destId="{3A1C869C-8822-4156-BB8A-4315C97A0ED4}" srcOrd="3" destOrd="0" presId="urn:microsoft.com/office/officeart/2005/8/layout/vList2"/>
    <dgm:cxn modelId="{9098B57F-FAD1-4994-9108-CCB8844DC7AB}" type="presParOf" srcId="{8BF22CD4-C133-499D-AF51-55612E4A6271}" destId="{828CD476-77B4-4FD7-AFEA-5E8208296FC8}" srcOrd="4" destOrd="0" presId="urn:microsoft.com/office/officeart/2005/8/layout/vList2"/>
    <dgm:cxn modelId="{09B085A9-210E-4FCF-88B7-1956DEF1AC81}" type="presParOf" srcId="{8BF22CD4-C133-499D-AF51-55612E4A6271}" destId="{D3FC608C-A96B-4380-A543-0516B4D7D010}" srcOrd="5" destOrd="0" presId="urn:microsoft.com/office/officeart/2005/8/layout/vList2"/>
    <dgm:cxn modelId="{D0F068F2-DCC2-4F9A-9EA7-423B7AD5CD48}" type="presParOf" srcId="{8BF22CD4-C133-499D-AF51-55612E4A6271}" destId="{FA464447-9602-4866-A4E8-520D834EE0C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568AC-3589-4621-9D08-5FD316FBD745}"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92F59423-CDEC-4B82-AE42-51856EFA13D8}">
      <dgm:prSet/>
      <dgm:spPr/>
      <dgm:t>
        <a:bodyPr/>
        <a:lstStyle/>
        <a:p>
          <a:pPr>
            <a:defRPr b="1"/>
          </a:pPr>
          <a:r>
            <a:rPr lang="en-IE"/>
            <a:t>Documents developed with multidisciplinary input from:</a:t>
          </a:r>
          <a:endParaRPr lang="en-US"/>
        </a:p>
      </dgm:t>
    </dgm:pt>
    <dgm:pt modelId="{64B1DD01-57F5-4AF9-830D-F238A613B5B2}" type="parTrans" cxnId="{B8D142D7-9803-46F2-99C8-9A575C4A987D}">
      <dgm:prSet/>
      <dgm:spPr/>
      <dgm:t>
        <a:bodyPr/>
        <a:lstStyle/>
        <a:p>
          <a:endParaRPr lang="en-US"/>
        </a:p>
      </dgm:t>
    </dgm:pt>
    <dgm:pt modelId="{9B289B2D-64A0-4E19-A780-F08F0087788B}" type="sibTrans" cxnId="{B8D142D7-9803-46F2-99C8-9A575C4A987D}">
      <dgm:prSet/>
      <dgm:spPr/>
      <dgm:t>
        <a:bodyPr/>
        <a:lstStyle/>
        <a:p>
          <a:endParaRPr lang="en-US"/>
        </a:p>
      </dgm:t>
    </dgm:pt>
    <dgm:pt modelId="{6D97C4F4-C017-4D91-872A-7ED6BD7AE6DE}">
      <dgm:prSet/>
      <dgm:spPr/>
      <dgm:t>
        <a:bodyPr/>
        <a:lstStyle/>
        <a:p>
          <a:r>
            <a:rPr lang="en-IE" dirty="0"/>
            <a:t>Ortho-Geriatrics</a:t>
          </a:r>
        </a:p>
        <a:p>
          <a:r>
            <a:rPr lang="en-IE" dirty="0"/>
            <a:t> Dr Helen O’Brien</a:t>
          </a:r>
          <a:endParaRPr lang="en-US" dirty="0"/>
        </a:p>
      </dgm:t>
    </dgm:pt>
    <dgm:pt modelId="{C2131394-3139-4125-A7A6-97AB00F4015D}" type="parTrans" cxnId="{06D4C1D2-D765-4220-9772-611F7F8368DC}">
      <dgm:prSet/>
      <dgm:spPr/>
      <dgm:t>
        <a:bodyPr/>
        <a:lstStyle/>
        <a:p>
          <a:endParaRPr lang="en-US"/>
        </a:p>
      </dgm:t>
    </dgm:pt>
    <dgm:pt modelId="{6271B503-5015-40EF-AA02-DFF662A5A599}" type="sibTrans" cxnId="{06D4C1D2-D765-4220-9772-611F7F8368DC}">
      <dgm:prSet/>
      <dgm:spPr/>
      <dgm:t>
        <a:bodyPr/>
        <a:lstStyle/>
        <a:p>
          <a:endParaRPr lang="en-US"/>
        </a:p>
      </dgm:t>
    </dgm:pt>
    <dgm:pt modelId="{F0B100CC-84C7-49CE-809F-A66B05D723E3}">
      <dgm:prSet/>
      <dgm:spPr/>
      <dgm:t>
        <a:bodyPr/>
        <a:lstStyle/>
        <a:p>
          <a:r>
            <a:rPr lang="en-IE"/>
            <a:t>Pharmacy</a:t>
          </a:r>
        </a:p>
        <a:p>
          <a:r>
            <a:rPr lang="en-IE"/>
            <a:t> Marie Richardson</a:t>
          </a:r>
          <a:endParaRPr lang="en-US"/>
        </a:p>
      </dgm:t>
    </dgm:pt>
    <dgm:pt modelId="{69BFE0B5-723D-4412-A7B5-70960FE955DC}" type="parTrans" cxnId="{33CE1FA1-B779-4013-A23C-CCD9C652AACB}">
      <dgm:prSet/>
      <dgm:spPr/>
      <dgm:t>
        <a:bodyPr/>
        <a:lstStyle/>
        <a:p>
          <a:endParaRPr lang="en-US"/>
        </a:p>
      </dgm:t>
    </dgm:pt>
    <dgm:pt modelId="{63638CA3-DB6D-4222-B860-4089AC8CFB20}" type="sibTrans" cxnId="{33CE1FA1-B779-4013-A23C-CCD9C652AACB}">
      <dgm:prSet/>
      <dgm:spPr/>
      <dgm:t>
        <a:bodyPr/>
        <a:lstStyle/>
        <a:p>
          <a:endParaRPr lang="en-US"/>
        </a:p>
      </dgm:t>
    </dgm:pt>
    <dgm:pt modelId="{38D48E64-1A81-4557-AE5F-76495AF492C6}">
      <dgm:prSet/>
      <dgm:spPr/>
      <dgm:t>
        <a:bodyPr/>
        <a:lstStyle/>
        <a:p>
          <a:r>
            <a:rPr lang="en-IE"/>
            <a:t>Anaesthetics</a:t>
          </a:r>
        </a:p>
        <a:p>
          <a:r>
            <a:rPr lang="en-IE"/>
            <a:t> Dr Fauzia Bano</a:t>
          </a:r>
          <a:endParaRPr lang="en-US"/>
        </a:p>
      </dgm:t>
    </dgm:pt>
    <dgm:pt modelId="{58BBFCA2-3A0E-4DFC-994F-4F9AA0109047}" type="parTrans" cxnId="{1A11059F-E37E-4F1A-A132-59CB458B8B9F}">
      <dgm:prSet/>
      <dgm:spPr/>
      <dgm:t>
        <a:bodyPr/>
        <a:lstStyle/>
        <a:p>
          <a:endParaRPr lang="en-US"/>
        </a:p>
      </dgm:t>
    </dgm:pt>
    <dgm:pt modelId="{DAA4189C-08E3-4EA2-897A-F984EFFE520C}" type="sibTrans" cxnId="{1A11059F-E37E-4F1A-A132-59CB458B8B9F}">
      <dgm:prSet/>
      <dgm:spPr/>
      <dgm:t>
        <a:bodyPr/>
        <a:lstStyle/>
        <a:p>
          <a:endParaRPr lang="en-US"/>
        </a:p>
      </dgm:t>
    </dgm:pt>
    <dgm:pt modelId="{EBD62592-8421-473C-B7B7-4B68A19BE9E6}">
      <dgm:prSet/>
      <dgm:spPr/>
      <dgm:t>
        <a:bodyPr/>
        <a:lstStyle/>
        <a:p>
          <a:r>
            <a:rPr lang="en-IE"/>
            <a:t>Pain Management  CNS</a:t>
          </a:r>
        </a:p>
        <a:p>
          <a:r>
            <a:rPr lang="en-IE"/>
            <a:t>Gwyneth Mahoko</a:t>
          </a:r>
          <a:endParaRPr lang="en-US"/>
        </a:p>
      </dgm:t>
    </dgm:pt>
    <dgm:pt modelId="{F1A2AF00-6760-4261-ACB9-A6D778763F8E}" type="parTrans" cxnId="{C87BBE21-35BC-4395-A082-31735795ACEC}">
      <dgm:prSet/>
      <dgm:spPr/>
      <dgm:t>
        <a:bodyPr/>
        <a:lstStyle/>
        <a:p>
          <a:endParaRPr lang="en-US"/>
        </a:p>
      </dgm:t>
    </dgm:pt>
    <dgm:pt modelId="{E1EE7DAC-04A4-4492-8FD0-A7C55A8A95DD}" type="sibTrans" cxnId="{C87BBE21-35BC-4395-A082-31735795ACEC}">
      <dgm:prSet/>
      <dgm:spPr/>
      <dgm:t>
        <a:bodyPr/>
        <a:lstStyle/>
        <a:p>
          <a:endParaRPr lang="en-US"/>
        </a:p>
      </dgm:t>
    </dgm:pt>
    <dgm:pt modelId="{1D43FED3-B93F-442B-8943-0160BF41D0E3}">
      <dgm:prSet/>
      <dgm:spPr/>
      <dgm:t>
        <a:bodyPr/>
        <a:lstStyle/>
        <a:p>
          <a:pPr>
            <a:defRPr b="1"/>
          </a:pPr>
          <a:r>
            <a:rPr lang="en-IE"/>
            <a:t>Developed Documents:</a:t>
          </a:r>
          <a:endParaRPr lang="en-US"/>
        </a:p>
      </dgm:t>
    </dgm:pt>
    <dgm:pt modelId="{D9809B18-0F5A-4CAB-A475-998FB3408350}" type="parTrans" cxnId="{0A3A0805-B200-432E-8BFD-2E75F572B32C}">
      <dgm:prSet/>
      <dgm:spPr/>
      <dgm:t>
        <a:bodyPr/>
        <a:lstStyle/>
        <a:p>
          <a:endParaRPr lang="en-US"/>
        </a:p>
      </dgm:t>
    </dgm:pt>
    <dgm:pt modelId="{4F58C8EE-1FB7-43CB-B90B-A19C1B850054}" type="sibTrans" cxnId="{0A3A0805-B200-432E-8BFD-2E75F572B32C}">
      <dgm:prSet/>
      <dgm:spPr/>
      <dgm:t>
        <a:bodyPr/>
        <a:lstStyle/>
        <a:p>
          <a:endParaRPr lang="en-US"/>
        </a:p>
      </dgm:t>
    </dgm:pt>
    <dgm:pt modelId="{2C79EFCA-CAF4-416D-ACBA-CF4237F57F04}">
      <dgm:prSet/>
      <dgm:spPr/>
      <dgm:t>
        <a:bodyPr/>
        <a:lstStyle/>
        <a:p>
          <a:r>
            <a:rPr lang="en-IE"/>
            <a:t>Post Operative Opioid Conversion Chart</a:t>
          </a:r>
          <a:endParaRPr lang="en-US"/>
        </a:p>
      </dgm:t>
    </dgm:pt>
    <dgm:pt modelId="{311BD983-DB44-46F9-9E8E-FEF116CA75E5}" type="parTrans" cxnId="{DBA8F2FB-4882-4162-A2E8-43416F057A29}">
      <dgm:prSet/>
      <dgm:spPr/>
      <dgm:t>
        <a:bodyPr/>
        <a:lstStyle/>
        <a:p>
          <a:endParaRPr lang="en-US"/>
        </a:p>
      </dgm:t>
    </dgm:pt>
    <dgm:pt modelId="{EED0175E-4EF7-41BD-ABF1-0931DFBDB635}" type="sibTrans" cxnId="{DBA8F2FB-4882-4162-A2E8-43416F057A29}">
      <dgm:prSet/>
      <dgm:spPr/>
      <dgm:t>
        <a:bodyPr/>
        <a:lstStyle/>
        <a:p>
          <a:endParaRPr lang="en-US"/>
        </a:p>
      </dgm:t>
    </dgm:pt>
    <dgm:pt modelId="{1A3FEC89-2E29-41F2-A944-BA92E5AE6AD0}">
      <dgm:prSet/>
      <dgm:spPr/>
      <dgm:t>
        <a:bodyPr/>
        <a:lstStyle/>
        <a:p>
          <a:r>
            <a:rPr lang="en-IE"/>
            <a:t>Orthopaedic Analgesia Prescribing Guideline</a:t>
          </a:r>
          <a:endParaRPr lang="en-US"/>
        </a:p>
      </dgm:t>
    </dgm:pt>
    <dgm:pt modelId="{EBA44379-46C8-46E7-AD97-58260A80C8C2}" type="parTrans" cxnId="{F460A094-8FF3-48B3-A80D-28F208690D4B}">
      <dgm:prSet/>
      <dgm:spPr/>
      <dgm:t>
        <a:bodyPr/>
        <a:lstStyle/>
        <a:p>
          <a:endParaRPr lang="en-US"/>
        </a:p>
      </dgm:t>
    </dgm:pt>
    <dgm:pt modelId="{0305AA37-4D89-45AD-A90C-F367E5E88100}" type="sibTrans" cxnId="{F460A094-8FF3-48B3-A80D-28F208690D4B}">
      <dgm:prSet/>
      <dgm:spPr/>
      <dgm:t>
        <a:bodyPr/>
        <a:lstStyle/>
        <a:p>
          <a:endParaRPr lang="en-US"/>
        </a:p>
      </dgm:t>
    </dgm:pt>
    <dgm:pt modelId="{C2562B8D-037F-49BE-B75A-33BFD95FE527}">
      <dgm:prSet/>
      <dgm:spPr/>
      <dgm:t>
        <a:bodyPr/>
        <a:lstStyle/>
        <a:p>
          <a:r>
            <a:rPr lang="en-IE"/>
            <a:t>Opioid Patient Information Leaflet </a:t>
          </a:r>
          <a:endParaRPr lang="en-US"/>
        </a:p>
      </dgm:t>
    </dgm:pt>
    <dgm:pt modelId="{C079CB30-7DB1-43B5-B732-054F6BDB210E}" type="parTrans" cxnId="{0A61443A-88F4-4CA4-AE6B-6B8CACE343E2}">
      <dgm:prSet/>
      <dgm:spPr/>
      <dgm:t>
        <a:bodyPr/>
        <a:lstStyle/>
        <a:p>
          <a:endParaRPr lang="en-US"/>
        </a:p>
      </dgm:t>
    </dgm:pt>
    <dgm:pt modelId="{4DBC2EF2-6AEC-41CF-91CB-B1A8BC36CD29}" type="sibTrans" cxnId="{0A61443A-88F4-4CA4-AE6B-6B8CACE343E2}">
      <dgm:prSet/>
      <dgm:spPr/>
      <dgm:t>
        <a:bodyPr/>
        <a:lstStyle/>
        <a:p>
          <a:endParaRPr lang="en-US"/>
        </a:p>
      </dgm:t>
    </dgm:pt>
    <dgm:pt modelId="{42E11521-B956-43FC-A51D-BE64466C3D7B}">
      <dgm:prSet/>
      <dgm:spPr/>
      <dgm:t>
        <a:bodyPr/>
        <a:lstStyle/>
        <a:p>
          <a:pPr>
            <a:defRPr b="1"/>
          </a:pPr>
          <a:r>
            <a:rPr lang="en-IE"/>
            <a:t>Presented to and approved by the local Drugs &amp; Therapeutics Committee (OLOL). </a:t>
          </a:r>
          <a:endParaRPr lang="en-US"/>
        </a:p>
      </dgm:t>
    </dgm:pt>
    <dgm:pt modelId="{B1923E50-6F71-43A5-9C6C-2FF9F863AC85}" type="parTrans" cxnId="{60BBDEFD-DAB9-45CE-AA4F-8ADE8CF67965}">
      <dgm:prSet/>
      <dgm:spPr/>
      <dgm:t>
        <a:bodyPr/>
        <a:lstStyle/>
        <a:p>
          <a:endParaRPr lang="en-US"/>
        </a:p>
      </dgm:t>
    </dgm:pt>
    <dgm:pt modelId="{D82D9D51-3542-4C31-B34B-66BA6D20C2A0}" type="sibTrans" cxnId="{60BBDEFD-DAB9-45CE-AA4F-8ADE8CF67965}">
      <dgm:prSet/>
      <dgm:spPr/>
      <dgm:t>
        <a:bodyPr/>
        <a:lstStyle/>
        <a:p>
          <a:endParaRPr lang="en-US"/>
        </a:p>
      </dgm:t>
    </dgm:pt>
    <dgm:pt modelId="{3C3D5D91-115B-434B-81E5-7CB6BEA32EB3}" type="pres">
      <dgm:prSet presAssocID="{DC7568AC-3589-4621-9D08-5FD316FBD745}" presName="Name0" presStyleCnt="0">
        <dgm:presLayoutVars>
          <dgm:dir/>
          <dgm:animLvl val="lvl"/>
          <dgm:resizeHandles val="exact"/>
        </dgm:presLayoutVars>
      </dgm:prSet>
      <dgm:spPr/>
    </dgm:pt>
    <dgm:pt modelId="{95805753-8336-4404-A35B-1326FECE54A5}" type="pres">
      <dgm:prSet presAssocID="{42E11521-B956-43FC-A51D-BE64466C3D7B}" presName="boxAndChildren" presStyleCnt="0"/>
      <dgm:spPr/>
    </dgm:pt>
    <dgm:pt modelId="{17A9948F-6BEC-42C7-AF30-3E351B5CAC82}" type="pres">
      <dgm:prSet presAssocID="{42E11521-B956-43FC-A51D-BE64466C3D7B}" presName="parentTextBox" presStyleLbl="node1" presStyleIdx="0" presStyleCnt="3"/>
      <dgm:spPr/>
    </dgm:pt>
    <dgm:pt modelId="{9C2BF09C-2079-422A-89C2-4A87E58B8E03}" type="pres">
      <dgm:prSet presAssocID="{4F58C8EE-1FB7-43CB-B90B-A19C1B850054}" presName="sp" presStyleCnt="0"/>
      <dgm:spPr/>
    </dgm:pt>
    <dgm:pt modelId="{3264D775-CC75-4A01-877F-84E0166EC90C}" type="pres">
      <dgm:prSet presAssocID="{1D43FED3-B93F-442B-8943-0160BF41D0E3}" presName="arrowAndChildren" presStyleCnt="0"/>
      <dgm:spPr/>
    </dgm:pt>
    <dgm:pt modelId="{A79A6631-981F-4CE8-8693-8A3BC1507207}" type="pres">
      <dgm:prSet presAssocID="{1D43FED3-B93F-442B-8943-0160BF41D0E3}" presName="parentTextArrow" presStyleLbl="node1" presStyleIdx="0" presStyleCnt="3"/>
      <dgm:spPr/>
    </dgm:pt>
    <dgm:pt modelId="{11FEE2A9-98F4-4BBA-B4B6-FE95ABE75222}" type="pres">
      <dgm:prSet presAssocID="{1D43FED3-B93F-442B-8943-0160BF41D0E3}" presName="arrow" presStyleLbl="node1" presStyleIdx="1" presStyleCnt="3"/>
      <dgm:spPr/>
    </dgm:pt>
    <dgm:pt modelId="{3FB1AD57-D4DB-4603-A1E4-54F553D2ED61}" type="pres">
      <dgm:prSet presAssocID="{1D43FED3-B93F-442B-8943-0160BF41D0E3}" presName="descendantArrow" presStyleCnt="0"/>
      <dgm:spPr/>
    </dgm:pt>
    <dgm:pt modelId="{1E8A8D0D-8089-4FF2-AEDB-1CD6986CC493}" type="pres">
      <dgm:prSet presAssocID="{2C79EFCA-CAF4-416D-ACBA-CF4237F57F04}" presName="childTextArrow" presStyleLbl="fgAccFollowNode1" presStyleIdx="0" presStyleCnt="7">
        <dgm:presLayoutVars>
          <dgm:bulletEnabled val="1"/>
        </dgm:presLayoutVars>
      </dgm:prSet>
      <dgm:spPr/>
    </dgm:pt>
    <dgm:pt modelId="{247C2282-A142-4E67-967E-6ED08C8D0FF0}" type="pres">
      <dgm:prSet presAssocID="{1A3FEC89-2E29-41F2-A944-BA92E5AE6AD0}" presName="childTextArrow" presStyleLbl="fgAccFollowNode1" presStyleIdx="1" presStyleCnt="7">
        <dgm:presLayoutVars>
          <dgm:bulletEnabled val="1"/>
        </dgm:presLayoutVars>
      </dgm:prSet>
      <dgm:spPr/>
    </dgm:pt>
    <dgm:pt modelId="{DECB83E1-1B3F-4A59-A95F-089BA960CAEE}" type="pres">
      <dgm:prSet presAssocID="{C2562B8D-037F-49BE-B75A-33BFD95FE527}" presName="childTextArrow" presStyleLbl="fgAccFollowNode1" presStyleIdx="2" presStyleCnt="7">
        <dgm:presLayoutVars>
          <dgm:bulletEnabled val="1"/>
        </dgm:presLayoutVars>
      </dgm:prSet>
      <dgm:spPr/>
    </dgm:pt>
    <dgm:pt modelId="{2A048FF2-3989-4D14-A31D-CF028E879AE5}" type="pres">
      <dgm:prSet presAssocID="{9B289B2D-64A0-4E19-A780-F08F0087788B}" presName="sp" presStyleCnt="0"/>
      <dgm:spPr/>
    </dgm:pt>
    <dgm:pt modelId="{A87C2B14-1DAA-461D-8FCF-218087747C9A}" type="pres">
      <dgm:prSet presAssocID="{92F59423-CDEC-4B82-AE42-51856EFA13D8}" presName="arrowAndChildren" presStyleCnt="0"/>
      <dgm:spPr/>
    </dgm:pt>
    <dgm:pt modelId="{DB419D89-CEC6-4280-96FF-61CA59426714}" type="pres">
      <dgm:prSet presAssocID="{92F59423-CDEC-4B82-AE42-51856EFA13D8}" presName="parentTextArrow" presStyleLbl="node1" presStyleIdx="1" presStyleCnt="3"/>
      <dgm:spPr/>
    </dgm:pt>
    <dgm:pt modelId="{F2827EE1-E9B8-4C92-BBC7-3D3AF8ACCC31}" type="pres">
      <dgm:prSet presAssocID="{92F59423-CDEC-4B82-AE42-51856EFA13D8}" presName="arrow" presStyleLbl="node1" presStyleIdx="2" presStyleCnt="3"/>
      <dgm:spPr/>
    </dgm:pt>
    <dgm:pt modelId="{B8BE165C-F4CA-413F-A0CA-AD94D44A581E}" type="pres">
      <dgm:prSet presAssocID="{92F59423-CDEC-4B82-AE42-51856EFA13D8}" presName="descendantArrow" presStyleCnt="0"/>
      <dgm:spPr/>
    </dgm:pt>
    <dgm:pt modelId="{C48C9E1F-FB8F-4693-917E-ADDD15B88B06}" type="pres">
      <dgm:prSet presAssocID="{6D97C4F4-C017-4D91-872A-7ED6BD7AE6DE}" presName="childTextArrow" presStyleLbl="fgAccFollowNode1" presStyleIdx="3" presStyleCnt="7">
        <dgm:presLayoutVars>
          <dgm:bulletEnabled val="1"/>
        </dgm:presLayoutVars>
      </dgm:prSet>
      <dgm:spPr/>
    </dgm:pt>
    <dgm:pt modelId="{60A6F8D5-635C-4BD8-8670-9EB1C1CD908D}" type="pres">
      <dgm:prSet presAssocID="{F0B100CC-84C7-49CE-809F-A66B05D723E3}" presName="childTextArrow" presStyleLbl="fgAccFollowNode1" presStyleIdx="4" presStyleCnt="7">
        <dgm:presLayoutVars>
          <dgm:bulletEnabled val="1"/>
        </dgm:presLayoutVars>
      </dgm:prSet>
      <dgm:spPr/>
    </dgm:pt>
    <dgm:pt modelId="{67FF60B5-CCAD-4EE1-A586-88BB0A76279C}" type="pres">
      <dgm:prSet presAssocID="{38D48E64-1A81-4557-AE5F-76495AF492C6}" presName="childTextArrow" presStyleLbl="fgAccFollowNode1" presStyleIdx="5" presStyleCnt="7">
        <dgm:presLayoutVars>
          <dgm:bulletEnabled val="1"/>
        </dgm:presLayoutVars>
      </dgm:prSet>
      <dgm:spPr/>
    </dgm:pt>
    <dgm:pt modelId="{7919376F-E29A-4980-90E8-2E42BA35934F}" type="pres">
      <dgm:prSet presAssocID="{EBD62592-8421-473C-B7B7-4B68A19BE9E6}" presName="childTextArrow" presStyleLbl="fgAccFollowNode1" presStyleIdx="6" presStyleCnt="7">
        <dgm:presLayoutVars>
          <dgm:bulletEnabled val="1"/>
        </dgm:presLayoutVars>
      </dgm:prSet>
      <dgm:spPr/>
    </dgm:pt>
  </dgm:ptLst>
  <dgm:cxnLst>
    <dgm:cxn modelId="{0A3A0805-B200-432E-8BFD-2E75F572B32C}" srcId="{DC7568AC-3589-4621-9D08-5FD316FBD745}" destId="{1D43FED3-B93F-442B-8943-0160BF41D0E3}" srcOrd="1" destOrd="0" parTransId="{D9809B18-0F5A-4CAB-A475-998FB3408350}" sibTransId="{4F58C8EE-1FB7-43CB-B90B-A19C1B850054}"/>
    <dgm:cxn modelId="{C87BBE21-35BC-4395-A082-31735795ACEC}" srcId="{92F59423-CDEC-4B82-AE42-51856EFA13D8}" destId="{EBD62592-8421-473C-B7B7-4B68A19BE9E6}" srcOrd="3" destOrd="0" parTransId="{F1A2AF00-6760-4261-ACB9-A6D778763F8E}" sibTransId="{E1EE7DAC-04A4-4492-8FD0-A7C55A8A95DD}"/>
    <dgm:cxn modelId="{457E0830-8CDC-4C67-9E91-5E84C9E30B0E}" type="presOf" srcId="{F0B100CC-84C7-49CE-809F-A66B05D723E3}" destId="{60A6F8D5-635C-4BD8-8670-9EB1C1CD908D}" srcOrd="0" destOrd="0" presId="urn:microsoft.com/office/officeart/2005/8/layout/process4"/>
    <dgm:cxn modelId="{21B24232-89F7-45AB-B0A6-AE1C53D0390C}" type="presOf" srcId="{2C79EFCA-CAF4-416D-ACBA-CF4237F57F04}" destId="{1E8A8D0D-8089-4FF2-AEDB-1CD6986CC493}" srcOrd="0" destOrd="0" presId="urn:microsoft.com/office/officeart/2005/8/layout/process4"/>
    <dgm:cxn modelId="{E4DC9434-3911-4B00-B8D1-7100A643B23D}" type="presOf" srcId="{1D43FED3-B93F-442B-8943-0160BF41D0E3}" destId="{A79A6631-981F-4CE8-8693-8A3BC1507207}" srcOrd="0" destOrd="0" presId="urn:microsoft.com/office/officeart/2005/8/layout/process4"/>
    <dgm:cxn modelId="{0A61443A-88F4-4CA4-AE6B-6B8CACE343E2}" srcId="{1D43FED3-B93F-442B-8943-0160BF41D0E3}" destId="{C2562B8D-037F-49BE-B75A-33BFD95FE527}" srcOrd="2" destOrd="0" parTransId="{C079CB30-7DB1-43B5-B732-054F6BDB210E}" sibTransId="{4DBC2EF2-6AEC-41CF-91CB-B1A8BC36CD29}"/>
    <dgm:cxn modelId="{9715F543-75F4-4D38-B3A2-41C2BBB897BD}" type="presOf" srcId="{38D48E64-1A81-4557-AE5F-76495AF492C6}" destId="{67FF60B5-CCAD-4EE1-A586-88BB0A76279C}" srcOrd="0" destOrd="0" presId="urn:microsoft.com/office/officeart/2005/8/layout/process4"/>
    <dgm:cxn modelId="{CAC4CC6D-822F-4F5B-B01B-B3C7108CF578}" type="presOf" srcId="{1A3FEC89-2E29-41F2-A944-BA92E5AE6AD0}" destId="{247C2282-A142-4E67-967E-6ED08C8D0FF0}" srcOrd="0" destOrd="0" presId="urn:microsoft.com/office/officeart/2005/8/layout/process4"/>
    <dgm:cxn modelId="{1156FD4D-6EDF-4F85-ABF0-5DE446AD20DE}" type="presOf" srcId="{C2562B8D-037F-49BE-B75A-33BFD95FE527}" destId="{DECB83E1-1B3F-4A59-A95F-089BA960CAEE}" srcOrd="0" destOrd="0" presId="urn:microsoft.com/office/officeart/2005/8/layout/process4"/>
    <dgm:cxn modelId="{6144766E-599F-469D-BDB5-16FBFCC215B2}" type="presOf" srcId="{92F59423-CDEC-4B82-AE42-51856EFA13D8}" destId="{F2827EE1-E9B8-4C92-BBC7-3D3AF8ACCC31}" srcOrd="1" destOrd="0" presId="urn:microsoft.com/office/officeart/2005/8/layout/process4"/>
    <dgm:cxn modelId="{F460A094-8FF3-48B3-A80D-28F208690D4B}" srcId="{1D43FED3-B93F-442B-8943-0160BF41D0E3}" destId="{1A3FEC89-2E29-41F2-A944-BA92E5AE6AD0}" srcOrd="1" destOrd="0" parTransId="{EBA44379-46C8-46E7-AD97-58260A80C8C2}" sibTransId="{0305AA37-4D89-45AD-A90C-F367E5E88100}"/>
    <dgm:cxn modelId="{B19D9D9A-3C40-4362-AFD4-AFAA4320C4D3}" type="presOf" srcId="{DC7568AC-3589-4621-9D08-5FD316FBD745}" destId="{3C3D5D91-115B-434B-81E5-7CB6BEA32EB3}" srcOrd="0" destOrd="0" presId="urn:microsoft.com/office/officeart/2005/8/layout/process4"/>
    <dgm:cxn modelId="{1A11059F-E37E-4F1A-A132-59CB458B8B9F}" srcId="{92F59423-CDEC-4B82-AE42-51856EFA13D8}" destId="{38D48E64-1A81-4557-AE5F-76495AF492C6}" srcOrd="2" destOrd="0" parTransId="{58BBFCA2-3A0E-4DFC-994F-4F9AA0109047}" sibTransId="{DAA4189C-08E3-4EA2-897A-F984EFFE520C}"/>
    <dgm:cxn modelId="{33CE1FA1-B779-4013-A23C-CCD9C652AACB}" srcId="{92F59423-CDEC-4B82-AE42-51856EFA13D8}" destId="{F0B100CC-84C7-49CE-809F-A66B05D723E3}" srcOrd="1" destOrd="0" parTransId="{69BFE0B5-723D-4412-A7B5-70960FE955DC}" sibTransId="{63638CA3-DB6D-4222-B860-4089AC8CFB20}"/>
    <dgm:cxn modelId="{3281D9AF-ECF8-4BC7-8D70-FC01DD81F7F0}" type="presOf" srcId="{EBD62592-8421-473C-B7B7-4B68A19BE9E6}" destId="{7919376F-E29A-4980-90E8-2E42BA35934F}" srcOrd="0" destOrd="0" presId="urn:microsoft.com/office/officeart/2005/8/layout/process4"/>
    <dgm:cxn modelId="{C835B5B8-A556-4DEF-AE9F-30351C3C239D}" type="presOf" srcId="{6D97C4F4-C017-4D91-872A-7ED6BD7AE6DE}" destId="{C48C9E1F-FB8F-4693-917E-ADDD15B88B06}" srcOrd="0" destOrd="0" presId="urn:microsoft.com/office/officeart/2005/8/layout/process4"/>
    <dgm:cxn modelId="{A3F7B6C1-4A33-49E2-9CB8-17C77F7A41B1}" type="presOf" srcId="{1D43FED3-B93F-442B-8943-0160BF41D0E3}" destId="{11FEE2A9-98F4-4BBA-B4B6-FE95ABE75222}" srcOrd="1" destOrd="0" presId="urn:microsoft.com/office/officeart/2005/8/layout/process4"/>
    <dgm:cxn modelId="{06D4C1D2-D765-4220-9772-611F7F8368DC}" srcId="{92F59423-CDEC-4B82-AE42-51856EFA13D8}" destId="{6D97C4F4-C017-4D91-872A-7ED6BD7AE6DE}" srcOrd="0" destOrd="0" parTransId="{C2131394-3139-4125-A7A6-97AB00F4015D}" sibTransId="{6271B503-5015-40EF-AA02-DFF662A5A599}"/>
    <dgm:cxn modelId="{D75C1AD7-B364-4612-946B-75D167372A60}" type="presOf" srcId="{42E11521-B956-43FC-A51D-BE64466C3D7B}" destId="{17A9948F-6BEC-42C7-AF30-3E351B5CAC82}" srcOrd="0" destOrd="0" presId="urn:microsoft.com/office/officeart/2005/8/layout/process4"/>
    <dgm:cxn modelId="{B8D142D7-9803-46F2-99C8-9A575C4A987D}" srcId="{DC7568AC-3589-4621-9D08-5FD316FBD745}" destId="{92F59423-CDEC-4B82-AE42-51856EFA13D8}" srcOrd="0" destOrd="0" parTransId="{64B1DD01-57F5-4AF9-830D-F238A613B5B2}" sibTransId="{9B289B2D-64A0-4E19-A780-F08F0087788B}"/>
    <dgm:cxn modelId="{DBA8F2FB-4882-4162-A2E8-43416F057A29}" srcId="{1D43FED3-B93F-442B-8943-0160BF41D0E3}" destId="{2C79EFCA-CAF4-416D-ACBA-CF4237F57F04}" srcOrd="0" destOrd="0" parTransId="{311BD983-DB44-46F9-9E8E-FEF116CA75E5}" sibTransId="{EED0175E-4EF7-41BD-ABF1-0931DFBDB635}"/>
    <dgm:cxn modelId="{792169FC-A84A-4FD2-BF90-9B2935667522}" type="presOf" srcId="{92F59423-CDEC-4B82-AE42-51856EFA13D8}" destId="{DB419D89-CEC6-4280-96FF-61CA59426714}" srcOrd="0" destOrd="0" presId="urn:microsoft.com/office/officeart/2005/8/layout/process4"/>
    <dgm:cxn modelId="{60BBDEFD-DAB9-45CE-AA4F-8ADE8CF67965}" srcId="{DC7568AC-3589-4621-9D08-5FD316FBD745}" destId="{42E11521-B956-43FC-A51D-BE64466C3D7B}" srcOrd="2" destOrd="0" parTransId="{B1923E50-6F71-43A5-9C6C-2FF9F863AC85}" sibTransId="{D82D9D51-3542-4C31-B34B-66BA6D20C2A0}"/>
    <dgm:cxn modelId="{32719638-2708-4179-AB61-247EC2995419}" type="presParOf" srcId="{3C3D5D91-115B-434B-81E5-7CB6BEA32EB3}" destId="{95805753-8336-4404-A35B-1326FECE54A5}" srcOrd="0" destOrd="0" presId="urn:microsoft.com/office/officeart/2005/8/layout/process4"/>
    <dgm:cxn modelId="{C9A77853-7694-44DF-B0CF-36969895ECFF}" type="presParOf" srcId="{95805753-8336-4404-A35B-1326FECE54A5}" destId="{17A9948F-6BEC-42C7-AF30-3E351B5CAC82}" srcOrd="0" destOrd="0" presId="urn:microsoft.com/office/officeart/2005/8/layout/process4"/>
    <dgm:cxn modelId="{4D29B63E-279E-4079-9274-05B1FC0C599C}" type="presParOf" srcId="{3C3D5D91-115B-434B-81E5-7CB6BEA32EB3}" destId="{9C2BF09C-2079-422A-89C2-4A87E58B8E03}" srcOrd="1" destOrd="0" presId="urn:microsoft.com/office/officeart/2005/8/layout/process4"/>
    <dgm:cxn modelId="{2D2CE665-BDEB-453A-81D6-24AD48FE8DB0}" type="presParOf" srcId="{3C3D5D91-115B-434B-81E5-7CB6BEA32EB3}" destId="{3264D775-CC75-4A01-877F-84E0166EC90C}" srcOrd="2" destOrd="0" presId="urn:microsoft.com/office/officeart/2005/8/layout/process4"/>
    <dgm:cxn modelId="{9B8F0C55-FB79-4C58-A3D8-208E265E2005}" type="presParOf" srcId="{3264D775-CC75-4A01-877F-84E0166EC90C}" destId="{A79A6631-981F-4CE8-8693-8A3BC1507207}" srcOrd="0" destOrd="0" presId="urn:microsoft.com/office/officeart/2005/8/layout/process4"/>
    <dgm:cxn modelId="{0238D437-545C-4B01-A782-6190363B6BB9}" type="presParOf" srcId="{3264D775-CC75-4A01-877F-84E0166EC90C}" destId="{11FEE2A9-98F4-4BBA-B4B6-FE95ABE75222}" srcOrd="1" destOrd="0" presId="urn:microsoft.com/office/officeart/2005/8/layout/process4"/>
    <dgm:cxn modelId="{CB562DB9-C54D-4888-A7E5-F5E5B63A4EBB}" type="presParOf" srcId="{3264D775-CC75-4A01-877F-84E0166EC90C}" destId="{3FB1AD57-D4DB-4603-A1E4-54F553D2ED61}" srcOrd="2" destOrd="0" presId="urn:microsoft.com/office/officeart/2005/8/layout/process4"/>
    <dgm:cxn modelId="{50D676DB-BE69-4390-8C17-99CBD1AD4084}" type="presParOf" srcId="{3FB1AD57-D4DB-4603-A1E4-54F553D2ED61}" destId="{1E8A8D0D-8089-4FF2-AEDB-1CD6986CC493}" srcOrd="0" destOrd="0" presId="urn:microsoft.com/office/officeart/2005/8/layout/process4"/>
    <dgm:cxn modelId="{A5BBC48E-5E86-4E17-9462-9688278DAF0F}" type="presParOf" srcId="{3FB1AD57-D4DB-4603-A1E4-54F553D2ED61}" destId="{247C2282-A142-4E67-967E-6ED08C8D0FF0}" srcOrd="1" destOrd="0" presId="urn:microsoft.com/office/officeart/2005/8/layout/process4"/>
    <dgm:cxn modelId="{5AD0764C-4D4F-4996-9024-E5A8BC0C17CD}" type="presParOf" srcId="{3FB1AD57-D4DB-4603-A1E4-54F553D2ED61}" destId="{DECB83E1-1B3F-4A59-A95F-089BA960CAEE}" srcOrd="2" destOrd="0" presId="urn:microsoft.com/office/officeart/2005/8/layout/process4"/>
    <dgm:cxn modelId="{4D859CF0-1BA8-4D45-B432-42929AEFC91C}" type="presParOf" srcId="{3C3D5D91-115B-434B-81E5-7CB6BEA32EB3}" destId="{2A048FF2-3989-4D14-A31D-CF028E879AE5}" srcOrd="3" destOrd="0" presId="urn:microsoft.com/office/officeart/2005/8/layout/process4"/>
    <dgm:cxn modelId="{170EC528-7F80-407C-85B8-2922E6CF7505}" type="presParOf" srcId="{3C3D5D91-115B-434B-81E5-7CB6BEA32EB3}" destId="{A87C2B14-1DAA-461D-8FCF-218087747C9A}" srcOrd="4" destOrd="0" presId="urn:microsoft.com/office/officeart/2005/8/layout/process4"/>
    <dgm:cxn modelId="{1D0B9E52-5DF2-46EF-B8DA-68EEB6A5A76A}" type="presParOf" srcId="{A87C2B14-1DAA-461D-8FCF-218087747C9A}" destId="{DB419D89-CEC6-4280-96FF-61CA59426714}" srcOrd="0" destOrd="0" presId="urn:microsoft.com/office/officeart/2005/8/layout/process4"/>
    <dgm:cxn modelId="{CC20CBC5-50F5-40AB-BEC3-EC5571C98CF8}" type="presParOf" srcId="{A87C2B14-1DAA-461D-8FCF-218087747C9A}" destId="{F2827EE1-E9B8-4C92-BBC7-3D3AF8ACCC31}" srcOrd="1" destOrd="0" presId="urn:microsoft.com/office/officeart/2005/8/layout/process4"/>
    <dgm:cxn modelId="{AB11C031-E3AF-44BD-B9B1-DA1E581B3FAA}" type="presParOf" srcId="{A87C2B14-1DAA-461D-8FCF-218087747C9A}" destId="{B8BE165C-F4CA-413F-A0CA-AD94D44A581E}" srcOrd="2" destOrd="0" presId="urn:microsoft.com/office/officeart/2005/8/layout/process4"/>
    <dgm:cxn modelId="{163270A7-5570-48B6-AD71-68E1A2E1950D}" type="presParOf" srcId="{B8BE165C-F4CA-413F-A0CA-AD94D44A581E}" destId="{C48C9E1F-FB8F-4693-917E-ADDD15B88B06}" srcOrd="0" destOrd="0" presId="urn:microsoft.com/office/officeart/2005/8/layout/process4"/>
    <dgm:cxn modelId="{1C20CAF3-14B1-4633-8D99-67325CCFD956}" type="presParOf" srcId="{B8BE165C-F4CA-413F-A0CA-AD94D44A581E}" destId="{60A6F8D5-635C-4BD8-8670-9EB1C1CD908D}" srcOrd="1" destOrd="0" presId="urn:microsoft.com/office/officeart/2005/8/layout/process4"/>
    <dgm:cxn modelId="{3C7F5D34-C717-448B-BDFA-6E22EEE06A08}" type="presParOf" srcId="{B8BE165C-F4CA-413F-A0CA-AD94D44A581E}" destId="{67FF60B5-CCAD-4EE1-A586-88BB0A76279C}" srcOrd="2" destOrd="0" presId="urn:microsoft.com/office/officeart/2005/8/layout/process4"/>
    <dgm:cxn modelId="{224AE960-65B4-4DAE-BB20-0CDD5B870174}" type="presParOf" srcId="{B8BE165C-F4CA-413F-A0CA-AD94D44A581E}" destId="{7919376F-E29A-4980-90E8-2E42BA35934F}"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FD92D6-0716-4559-AD47-29B8D6171AB2}"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102859B1-D400-4205-AB00-E13E9AAB19DB}">
      <dgm:prSet/>
      <dgm:spPr/>
      <dgm:t>
        <a:bodyPr/>
        <a:lstStyle/>
        <a:p>
          <a:r>
            <a:rPr lang="en-IE" b="1" dirty="0"/>
            <a:t>Baseline Point Prevalence  Audit</a:t>
          </a:r>
          <a:r>
            <a:rPr lang="en-IE" dirty="0"/>
            <a:t> completed 4th July 2022</a:t>
          </a:r>
          <a:endParaRPr lang="en-US" dirty="0"/>
        </a:p>
      </dgm:t>
    </dgm:pt>
    <dgm:pt modelId="{96357C90-387A-49E3-9BFC-3D537987FFD5}" type="parTrans" cxnId="{F22AC17E-3F94-4F91-BF7C-D501FC061DE5}">
      <dgm:prSet/>
      <dgm:spPr/>
      <dgm:t>
        <a:bodyPr/>
        <a:lstStyle/>
        <a:p>
          <a:endParaRPr lang="en-US"/>
        </a:p>
      </dgm:t>
    </dgm:pt>
    <dgm:pt modelId="{F0EEC626-3EA4-4956-ABEB-348DCC210432}" type="sibTrans" cxnId="{F22AC17E-3F94-4F91-BF7C-D501FC061DE5}">
      <dgm:prSet/>
      <dgm:spPr/>
      <dgm:t>
        <a:bodyPr/>
        <a:lstStyle/>
        <a:p>
          <a:endParaRPr lang="en-US"/>
        </a:p>
      </dgm:t>
    </dgm:pt>
    <dgm:pt modelId="{4B2BE4FA-2477-43A6-8CD9-976ABF5E55B3}">
      <dgm:prSet/>
      <dgm:spPr/>
      <dgm:t>
        <a:bodyPr/>
        <a:lstStyle/>
        <a:p>
          <a:r>
            <a:rPr lang="en-IE"/>
            <a:t>Proforma audit document developed based on Orthopaedic Analgesia Guideline</a:t>
          </a:r>
          <a:endParaRPr lang="en-US"/>
        </a:p>
      </dgm:t>
    </dgm:pt>
    <dgm:pt modelId="{B899CCFE-4F07-4D05-A1F0-52A618513301}" type="parTrans" cxnId="{148CACD7-153D-4A9A-A684-5B296E6B94BB}">
      <dgm:prSet/>
      <dgm:spPr/>
      <dgm:t>
        <a:bodyPr/>
        <a:lstStyle/>
        <a:p>
          <a:endParaRPr lang="en-US"/>
        </a:p>
      </dgm:t>
    </dgm:pt>
    <dgm:pt modelId="{47ED9DA3-AEEE-4729-A14F-F1D6F9ABD5C3}" type="sibTrans" cxnId="{148CACD7-153D-4A9A-A684-5B296E6B94BB}">
      <dgm:prSet/>
      <dgm:spPr/>
      <dgm:t>
        <a:bodyPr/>
        <a:lstStyle/>
        <a:p>
          <a:endParaRPr lang="en-US"/>
        </a:p>
      </dgm:t>
    </dgm:pt>
    <dgm:pt modelId="{53012FE1-AA96-4C5B-B972-8228080C507E}">
      <dgm:prSet/>
      <dgm:spPr/>
      <dgm:t>
        <a:bodyPr/>
        <a:lstStyle/>
        <a:p>
          <a:r>
            <a:rPr lang="en-IE"/>
            <a:t>Review of:</a:t>
          </a:r>
          <a:endParaRPr lang="en-US"/>
        </a:p>
      </dgm:t>
    </dgm:pt>
    <dgm:pt modelId="{45D00EC1-DD0D-4C78-A689-4A2945702694}" type="parTrans" cxnId="{C1A0644C-D1DB-4FF9-B25C-32EDB5CC8F5D}">
      <dgm:prSet/>
      <dgm:spPr/>
      <dgm:t>
        <a:bodyPr/>
        <a:lstStyle/>
        <a:p>
          <a:endParaRPr lang="en-US"/>
        </a:p>
      </dgm:t>
    </dgm:pt>
    <dgm:pt modelId="{0360A9C5-DB8D-47D8-9962-B3C8F188DD9A}" type="sibTrans" cxnId="{C1A0644C-D1DB-4FF9-B25C-32EDB5CC8F5D}">
      <dgm:prSet/>
      <dgm:spPr/>
      <dgm:t>
        <a:bodyPr/>
        <a:lstStyle/>
        <a:p>
          <a:endParaRPr lang="en-US"/>
        </a:p>
      </dgm:t>
    </dgm:pt>
    <dgm:pt modelId="{4A912B4A-809C-4718-B07A-26F9FFFEDCF8}">
      <dgm:prSet/>
      <dgm:spPr/>
      <dgm:t>
        <a:bodyPr/>
        <a:lstStyle/>
        <a:p>
          <a:r>
            <a:rPr lang="en-IE"/>
            <a:t>Kardex</a:t>
          </a:r>
          <a:endParaRPr lang="en-US"/>
        </a:p>
      </dgm:t>
    </dgm:pt>
    <dgm:pt modelId="{8ECAA9F4-AEFB-4E59-92E6-72B257A4A50B}" type="parTrans" cxnId="{2B7A6A0B-FF37-4C83-91C1-1AD8992481C9}">
      <dgm:prSet/>
      <dgm:spPr/>
      <dgm:t>
        <a:bodyPr/>
        <a:lstStyle/>
        <a:p>
          <a:endParaRPr lang="en-US"/>
        </a:p>
      </dgm:t>
    </dgm:pt>
    <dgm:pt modelId="{CA6AD19F-71BF-4FA6-AE44-E3651569A2AC}" type="sibTrans" cxnId="{2B7A6A0B-FF37-4C83-91C1-1AD8992481C9}">
      <dgm:prSet/>
      <dgm:spPr/>
      <dgm:t>
        <a:bodyPr/>
        <a:lstStyle/>
        <a:p>
          <a:endParaRPr lang="en-US"/>
        </a:p>
      </dgm:t>
    </dgm:pt>
    <dgm:pt modelId="{23C37CA2-D6A1-4D14-809D-8760393A3F8E}">
      <dgm:prSet/>
      <dgm:spPr/>
      <dgm:t>
        <a:bodyPr/>
        <a:lstStyle/>
        <a:p>
          <a:r>
            <a:rPr lang="en-IE"/>
            <a:t>Medical notes</a:t>
          </a:r>
          <a:endParaRPr lang="en-US"/>
        </a:p>
      </dgm:t>
    </dgm:pt>
    <dgm:pt modelId="{A4BBD7E7-37AE-49A8-ABD1-AB2F1E2F6FEB}" type="parTrans" cxnId="{7F5EE368-6FA0-4B67-B514-73245900708E}">
      <dgm:prSet/>
      <dgm:spPr/>
      <dgm:t>
        <a:bodyPr/>
        <a:lstStyle/>
        <a:p>
          <a:endParaRPr lang="en-US"/>
        </a:p>
      </dgm:t>
    </dgm:pt>
    <dgm:pt modelId="{27C6C78D-1C5D-4416-9A12-5384029A48F2}" type="sibTrans" cxnId="{7F5EE368-6FA0-4B67-B514-73245900708E}">
      <dgm:prSet/>
      <dgm:spPr/>
      <dgm:t>
        <a:bodyPr/>
        <a:lstStyle/>
        <a:p>
          <a:endParaRPr lang="en-US"/>
        </a:p>
      </dgm:t>
    </dgm:pt>
    <dgm:pt modelId="{59B45B94-BF42-471C-96E1-37E4407C13D8}">
      <dgm:prSet/>
      <dgm:spPr/>
      <dgm:t>
        <a:bodyPr/>
        <a:lstStyle/>
        <a:p>
          <a:r>
            <a:rPr lang="en-IE"/>
            <a:t>ECG</a:t>
          </a:r>
          <a:endParaRPr lang="en-US"/>
        </a:p>
      </dgm:t>
    </dgm:pt>
    <dgm:pt modelId="{AB14ED13-8D05-4838-AD98-671329202B80}" type="parTrans" cxnId="{A68C74AA-00ED-420D-8E35-752B920B9EF3}">
      <dgm:prSet/>
      <dgm:spPr/>
      <dgm:t>
        <a:bodyPr/>
        <a:lstStyle/>
        <a:p>
          <a:endParaRPr lang="en-US"/>
        </a:p>
      </dgm:t>
    </dgm:pt>
    <dgm:pt modelId="{EB696EB9-D812-40B0-A4C6-DC6E041978F9}" type="sibTrans" cxnId="{A68C74AA-00ED-420D-8E35-752B920B9EF3}">
      <dgm:prSet/>
      <dgm:spPr/>
      <dgm:t>
        <a:bodyPr/>
        <a:lstStyle/>
        <a:p>
          <a:endParaRPr lang="en-US"/>
        </a:p>
      </dgm:t>
    </dgm:pt>
    <dgm:pt modelId="{A8F968AC-3594-4B2F-8318-1D7B3D68B2C3}">
      <dgm:prSet/>
      <dgm:spPr/>
      <dgm:t>
        <a:bodyPr/>
        <a:lstStyle/>
        <a:p>
          <a:r>
            <a:rPr lang="en-IE"/>
            <a:t>Laboratory results</a:t>
          </a:r>
          <a:endParaRPr lang="en-US"/>
        </a:p>
      </dgm:t>
    </dgm:pt>
    <dgm:pt modelId="{131B7DF8-655D-4DA0-8704-023A49DA0978}" type="parTrans" cxnId="{66D685A1-6205-4939-A747-FF11D54C6EAB}">
      <dgm:prSet/>
      <dgm:spPr/>
      <dgm:t>
        <a:bodyPr/>
        <a:lstStyle/>
        <a:p>
          <a:endParaRPr lang="en-US"/>
        </a:p>
      </dgm:t>
    </dgm:pt>
    <dgm:pt modelId="{F0D0335C-D792-4AAC-8AA1-CC25D4047AAF}" type="sibTrans" cxnId="{66D685A1-6205-4939-A747-FF11D54C6EAB}">
      <dgm:prSet/>
      <dgm:spPr/>
      <dgm:t>
        <a:bodyPr/>
        <a:lstStyle/>
        <a:p>
          <a:endParaRPr lang="en-US"/>
        </a:p>
      </dgm:t>
    </dgm:pt>
    <dgm:pt modelId="{D14CDB79-883E-40EC-9E82-F981BDF3B91E}">
      <dgm:prSet/>
      <dgm:spPr/>
      <dgm:t>
        <a:bodyPr/>
        <a:lstStyle/>
        <a:p>
          <a:r>
            <a:rPr lang="en-IE" b="1" dirty="0"/>
            <a:t>Point Prevalence Reaudit </a:t>
          </a:r>
        </a:p>
        <a:p>
          <a:r>
            <a:rPr lang="en-IE" dirty="0"/>
            <a:t>completed 15th November 2022</a:t>
          </a:r>
          <a:endParaRPr lang="en-US" dirty="0"/>
        </a:p>
      </dgm:t>
    </dgm:pt>
    <dgm:pt modelId="{3D943260-8253-4898-BCC2-268B6B5A4697}" type="parTrans" cxnId="{58987864-02F9-4777-A14C-A85618217F46}">
      <dgm:prSet/>
      <dgm:spPr/>
      <dgm:t>
        <a:bodyPr/>
        <a:lstStyle/>
        <a:p>
          <a:endParaRPr lang="en-US"/>
        </a:p>
      </dgm:t>
    </dgm:pt>
    <dgm:pt modelId="{3957B7B4-912F-4719-BA72-D723183B20F0}" type="sibTrans" cxnId="{58987864-02F9-4777-A14C-A85618217F46}">
      <dgm:prSet/>
      <dgm:spPr/>
      <dgm:t>
        <a:bodyPr/>
        <a:lstStyle/>
        <a:p>
          <a:endParaRPr lang="en-US"/>
        </a:p>
      </dgm:t>
    </dgm:pt>
    <dgm:pt modelId="{C7CE4E40-FDF3-40B3-9DB4-B0AF109928EE}" type="pres">
      <dgm:prSet presAssocID="{5EFD92D6-0716-4559-AD47-29B8D6171AB2}" presName="Name0" presStyleCnt="0">
        <dgm:presLayoutVars>
          <dgm:dir/>
          <dgm:resizeHandles val="exact"/>
        </dgm:presLayoutVars>
      </dgm:prSet>
      <dgm:spPr/>
    </dgm:pt>
    <dgm:pt modelId="{08CD6BF9-1F06-4D94-8172-070ADC8AFD19}" type="pres">
      <dgm:prSet presAssocID="{102859B1-D400-4205-AB00-E13E9AAB19DB}" presName="node" presStyleLbl="node1" presStyleIdx="0" presStyleCnt="4">
        <dgm:presLayoutVars>
          <dgm:bulletEnabled val="1"/>
        </dgm:presLayoutVars>
      </dgm:prSet>
      <dgm:spPr/>
    </dgm:pt>
    <dgm:pt modelId="{37E63F72-13C7-4E7E-B019-4C2FA4BF9364}" type="pres">
      <dgm:prSet presAssocID="{F0EEC626-3EA4-4956-ABEB-348DCC210432}" presName="sibTrans" presStyleLbl="sibTrans1D1" presStyleIdx="0" presStyleCnt="3"/>
      <dgm:spPr/>
    </dgm:pt>
    <dgm:pt modelId="{091B0E22-C276-40FC-96BF-2AB47F77C2A5}" type="pres">
      <dgm:prSet presAssocID="{F0EEC626-3EA4-4956-ABEB-348DCC210432}" presName="connectorText" presStyleLbl="sibTrans1D1" presStyleIdx="0" presStyleCnt="3"/>
      <dgm:spPr/>
    </dgm:pt>
    <dgm:pt modelId="{0CB3720B-6003-4C80-BCC1-DEED3C87B7D1}" type="pres">
      <dgm:prSet presAssocID="{4B2BE4FA-2477-43A6-8CD9-976ABF5E55B3}" presName="node" presStyleLbl="node1" presStyleIdx="1" presStyleCnt="4">
        <dgm:presLayoutVars>
          <dgm:bulletEnabled val="1"/>
        </dgm:presLayoutVars>
      </dgm:prSet>
      <dgm:spPr/>
    </dgm:pt>
    <dgm:pt modelId="{E7D7AEA1-E4DF-41F6-ACE0-1FC0B0605CC7}" type="pres">
      <dgm:prSet presAssocID="{47ED9DA3-AEEE-4729-A14F-F1D6F9ABD5C3}" presName="sibTrans" presStyleLbl="sibTrans1D1" presStyleIdx="1" presStyleCnt="3"/>
      <dgm:spPr/>
    </dgm:pt>
    <dgm:pt modelId="{F7BDB3AF-9986-4517-B683-51FA47E3D2EB}" type="pres">
      <dgm:prSet presAssocID="{47ED9DA3-AEEE-4729-A14F-F1D6F9ABD5C3}" presName="connectorText" presStyleLbl="sibTrans1D1" presStyleIdx="1" presStyleCnt="3"/>
      <dgm:spPr/>
    </dgm:pt>
    <dgm:pt modelId="{9EB6F4D6-4390-46B8-A74D-059E2288A935}" type="pres">
      <dgm:prSet presAssocID="{53012FE1-AA96-4C5B-B972-8228080C507E}" presName="node" presStyleLbl="node1" presStyleIdx="2" presStyleCnt="4">
        <dgm:presLayoutVars>
          <dgm:bulletEnabled val="1"/>
        </dgm:presLayoutVars>
      </dgm:prSet>
      <dgm:spPr/>
    </dgm:pt>
    <dgm:pt modelId="{8ED47723-72E8-4D10-ACEB-FDF1E4BC564A}" type="pres">
      <dgm:prSet presAssocID="{0360A9C5-DB8D-47D8-9962-B3C8F188DD9A}" presName="sibTrans" presStyleLbl="sibTrans1D1" presStyleIdx="2" presStyleCnt="3"/>
      <dgm:spPr/>
    </dgm:pt>
    <dgm:pt modelId="{DAE03237-8E92-4977-A9F5-70A48459AC57}" type="pres">
      <dgm:prSet presAssocID="{0360A9C5-DB8D-47D8-9962-B3C8F188DD9A}" presName="connectorText" presStyleLbl="sibTrans1D1" presStyleIdx="2" presStyleCnt="3"/>
      <dgm:spPr/>
    </dgm:pt>
    <dgm:pt modelId="{9974B246-DBD8-42C0-836E-E9CBFCEDDF81}" type="pres">
      <dgm:prSet presAssocID="{D14CDB79-883E-40EC-9E82-F981BDF3B91E}" presName="node" presStyleLbl="node1" presStyleIdx="3" presStyleCnt="4">
        <dgm:presLayoutVars>
          <dgm:bulletEnabled val="1"/>
        </dgm:presLayoutVars>
      </dgm:prSet>
      <dgm:spPr/>
    </dgm:pt>
  </dgm:ptLst>
  <dgm:cxnLst>
    <dgm:cxn modelId="{2B7A6A0B-FF37-4C83-91C1-1AD8992481C9}" srcId="{53012FE1-AA96-4C5B-B972-8228080C507E}" destId="{4A912B4A-809C-4718-B07A-26F9FFFEDCF8}" srcOrd="0" destOrd="0" parTransId="{8ECAA9F4-AEFB-4E59-92E6-72B257A4A50B}" sibTransId="{CA6AD19F-71BF-4FA6-AE44-E3651569A2AC}"/>
    <dgm:cxn modelId="{062D0610-F6A2-4D69-B399-C987BEE7AB30}" type="presOf" srcId="{0360A9C5-DB8D-47D8-9962-B3C8F188DD9A}" destId="{DAE03237-8E92-4977-A9F5-70A48459AC57}" srcOrd="1" destOrd="0" presId="urn:microsoft.com/office/officeart/2016/7/layout/RepeatingBendingProcessNew"/>
    <dgm:cxn modelId="{380D9235-5D0E-4002-9838-528A06CF8BEA}" type="presOf" srcId="{F0EEC626-3EA4-4956-ABEB-348DCC210432}" destId="{091B0E22-C276-40FC-96BF-2AB47F77C2A5}" srcOrd="1" destOrd="0" presId="urn:microsoft.com/office/officeart/2016/7/layout/RepeatingBendingProcessNew"/>
    <dgm:cxn modelId="{F46B573B-9687-4586-A7E0-4FF9F131372C}" type="presOf" srcId="{F0EEC626-3EA4-4956-ABEB-348DCC210432}" destId="{37E63F72-13C7-4E7E-B019-4C2FA4BF9364}" srcOrd="0" destOrd="0" presId="urn:microsoft.com/office/officeart/2016/7/layout/RepeatingBendingProcessNew"/>
    <dgm:cxn modelId="{6C11F83F-AD7C-412F-B790-2903BBC3F708}" type="presOf" srcId="{59B45B94-BF42-471C-96E1-37E4407C13D8}" destId="{9EB6F4D6-4390-46B8-A74D-059E2288A935}" srcOrd="0" destOrd="3" presId="urn:microsoft.com/office/officeart/2016/7/layout/RepeatingBendingProcessNew"/>
    <dgm:cxn modelId="{E82FDF41-7DFD-40BE-9770-A939EE05691F}" type="presOf" srcId="{4A912B4A-809C-4718-B07A-26F9FFFEDCF8}" destId="{9EB6F4D6-4390-46B8-A74D-059E2288A935}" srcOrd="0" destOrd="1" presId="urn:microsoft.com/office/officeart/2016/7/layout/RepeatingBendingProcessNew"/>
    <dgm:cxn modelId="{58987864-02F9-4777-A14C-A85618217F46}" srcId="{5EFD92D6-0716-4559-AD47-29B8D6171AB2}" destId="{D14CDB79-883E-40EC-9E82-F981BDF3B91E}" srcOrd="3" destOrd="0" parTransId="{3D943260-8253-4898-BCC2-268B6B5A4697}" sibTransId="{3957B7B4-912F-4719-BA72-D723183B20F0}"/>
    <dgm:cxn modelId="{3A1DCF66-1402-4FB0-9527-4890C5424336}" type="presOf" srcId="{5EFD92D6-0716-4559-AD47-29B8D6171AB2}" destId="{C7CE4E40-FDF3-40B3-9DB4-B0AF109928EE}" srcOrd="0" destOrd="0" presId="urn:microsoft.com/office/officeart/2016/7/layout/RepeatingBendingProcessNew"/>
    <dgm:cxn modelId="{7F5EE368-6FA0-4B67-B514-73245900708E}" srcId="{53012FE1-AA96-4C5B-B972-8228080C507E}" destId="{23C37CA2-D6A1-4D14-809D-8760393A3F8E}" srcOrd="1" destOrd="0" parTransId="{A4BBD7E7-37AE-49A8-ABD1-AB2F1E2F6FEB}" sibTransId="{27C6C78D-1C5D-4416-9A12-5384029A48F2}"/>
    <dgm:cxn modelId="{C1A0644C-D1DB-4FF9-B25C-32EDB5CC8F5D}" srcId="{5EFD92D6-0716-4559-AD47-29B8D6171AB2}" destId="{53012FE1-AA96-4C5B-B972-8228080C507E}" srcOrd="2" destOrd="0" parTransId="{45D00EC1-DD0D-4C78-A689-4A2945702694}" sibTransId="{0360A9C5-DB8D-47D8-9962-B3C8F188DD9A}"/>
    <dgm:cxn modelId="{F22AC17E-3F94-4F91-BF7C-D501FC061DE5}" srcId="{5EFD92D6-0716-4559-AD47-29B8D6171AB2}" destId="{102859B1-D400-4205-AB00-E13E9AAB19DB}" srcOrd="0" destOrd="0" parTransId="{96357C90-387A-49E3-9BFC-3D537987FFD5}" sibTransId="{F0EEC626-3EA4-4956-ABEB-348DCC210432}"/>
    <dgm:cxn modelId="{7B6C14A0-E788-4EAA-B98F-3855AB6C35CE}" type="presOf" srcId="{23C37CA2-D6A1-4D14-809D-8760393A3F8E}" destId="{9EB6F4D6-4390-46B8-A74D-059E2288A935}" srcOrd="0" destOrd="2" presId="urn:microsoft.com/office/officeart/2016/7/layout/RepeatingBendingProcessNew"/>
    <dgm:cxn modelId="{66D685A1-6205-4939-A747-FF11D54C6EAB}" srcId="{53012FE1-AA96-4C5B-B972-8228080C507E}" destId="{A8F968AC-3594-4B2F-8318-1D7B3D68B2C3}" srcOrd="3" destOrd="0" parTransId="{131B7DF8-655D-4DA0-8704-023A49DA0978}" sibTransId="{F0D0335C-D792-4AAC-8AA1-CC25D4047AAF}"/>
    <dgm:cxn modelId="{A68C74AA-00ED-420D-8E35-752B920B9EF3}" srcId="{53012FE1-AA96-4C5B-B972-8228080C507E}" destId="{59B45B94-BF42-471C-96E1-37E4407C13D8}" srcOrd="2" destOrd="0" parTransId="{AB14ED13-8D05-4838-AD98-671329202B80}" sibTransId="{EB696EB9-D812-40B0-A4C6-DC6E041978F9}"/>
    <dgm:cxn modelId="{F5F783AC-7F83-419B-A965-8B80EF5E77A3}" type="presOf" srcId="{0360A9C5-DB8D-47D8-9962-B3C8F188DD9A}" destId="{8ED47723-72E8-4D10-ACEB-FDF1E4BC564A}" srcOrd="0" destOrd="0" presId="urn:microsoft.com/office/officeart/2016/7/layout/RepeatingBendingProcessNew"/>
    <dgm:cxn modelId="{7B6567AF-ACC8-4BB7-8913-6A56302A87E2}" type="presOf" srcId="{53012FE1-AA96-4C5B-B972-8228080C507E}" destId="{9EB6F4D6-4390-46B8-A74D-059E2288A935}" srcOrd="0" destOrd="0" presId="urn:microsoft.com/office/officeart/2016/7/layout/RepeatingBendingProcessNew"/>
    <dgm:cxn modelId="{A819E7B3-AD82-42F0-8A7C-FA9F6501B3DF}" type="presOf" srcId="{47ED9DA3-AEEE-4729-A14F-F1D6F9ABD5C3}" destId="{F7BDB3AF-9986-4517-B683-51FA47E3D2EB}" srcOrd="1" destOrd="0" presId="urn:microsoft.com/office/officeart/2016/7/layout/RepeatingBendingProcessNew"/>
    <dgm:cxn modelId="{1BB90FB9-558D-4374-9351-A860E67FA82F}" type="presOf" srcId="{47ED9DA3-AEEE-4729-A14F-F1D6F9ABD5C3}" destId="{E7D7AEA1-E4DF-41F6-ACE0-1FC0B0605CC7}" srcOrd="0" destOrd="0" presId="urn:microsoft.com/office/officeart/2016/7/layout/RepeatingBendingProcessNew"/>
    <dgm:cxn modelId="{E3321CCD-D20C-474F-9F54-80E734DBACFB}" type="presOf" srcId="{102859B1-D400-4205-AB00-E13E9AAB19DB}" destId="{08CD6BF9-1F06-4D94-8172-070ADC8AFD19}" srcOrd="0" destOrd="0" presId="urn:microsoft.com/office/officeart/2016/7/layout/RepeatingBendingProcessNew"/>
    <dgm:cxn modelId="{148CACD7-153D-4A9A-A684-5B296E6B94BB}" srcId="{5EFD92D6-0716-4559-AD47-29B8D6171AB2}" destId="{4B2BE4FA-2477-43A6-8CD9-976ABF5E55B3}" srcOrd="1" destOrd="0" parTransId="{B899CCFE-4F07-4D05-A1F0-52A618513301}" sibTransId="{47ED9DA3-AEEE-4729-A14F-F1D6F9ABD5C3}"/>
    <dgm:cxn modelId="{5C49A2DC-8BF4-41F1-B218-2CF6F09715A1}" type="presOf" srcId="{A8F968AC-3594-4B2F-8318-1D7B3D68B2C3}" destId="{9EB6F4D6-4390-46B8-A74D-059E2288A935}" srcOrd="0" destOrd="4" presId="urn:microsoft.com/office/officeart/2016/7/layout/RepeatingBendingProcessNew"/>
    <dgm:cxn modelId="{274C4BDE-1303-4DD5-AA31-9DF481ED5C82}" type="presOf" srcId="{D14CDB79-883E-40EC-9E82-F981BDF3B91E}" destId="{9974B246-DBD8-42C0-836E-E9CBFCEDDF81}" srcOrd="0" destOrd="0" presId="urn:microsoft.com/office/officeart/2016/7/layout/RepeatingBendingProcessNew"/>
    <dgm:cxn modelId="{649659E5-4231-40CB-8613-707C14272EBD}" type="presOf" srcId="{4B2BE4FA-2477-43A6-8CD9-976ABF5E55B3}" destId="{0CB3720B-6003-4C80-BCC1-DEED3C87B7D1}" srcOrd="0" destOrd="0" presId="urn:microsoft.com/office/officeart/2016/7/layout/RepeatingBendingProcessNew"/>
    <dgm:cxn modelId="{612BC8B9-A11D-4F32-97E8-ABAA29E4B1A4}" type="presParOf" srcId="{C7CE4E40-FDF3-40B3-9DB4-B0AF109928EE}" destId="{08CD6BF9-1F06-4D94-8172-070ADC8AFD19}" srcOrd="0" destOrd="0" presId="urn:microsoft.com/office/officeart/2016/7/layout/RepeatingBendingProcessNew"/>
    <dgm:cxn modelId="{BFE083D9-B690-4736-AF3E-A7389C2B8A31}" type="presParOf" srcId="{C7CE4E40-FDF3-40B3-9DB4-B0AF109928EE}" destId="{37E63F72-13C7-4E7E-B019-4C2FA4BF9364}" srcOrd="1" destOrd="0" presId="urn:microsoft.com/office/officeart/2016/7/layout/RepeatingBendingProcessNew"/>
    <dgm:cxn modelId="{679EF7B1-C10F-47CD-ADD2-04CFFC403D60}" type="presParOf" srcId="{37E63F72-13C7-4E7E-B019-4C2FA4BF9364}" destId="{091B0E22-C276-40FC-96BF-2AB47F77C2A5}" srcOrd="0" destOrd="0" presId="urn:microsoft.com/office/officeart/2016/7/layout/RepeatingBendingProcessNew"/>
    <dgm:cxn modelId="{0CEFD9DD-8A8B-4773-B07C-2CD0C5221CF9}" type="presParOf" srcId="{C7CE4E40-FDF3-40B3-9DB4-B0AF109928EE}" destId="{0CB3720B-6003-4C80-BCC1-DEED3C87B7D1}" srcOrd="2" destOrd="0" presId="urn:microsoft.com/office/officeart/2016/7/layout/RepeatingBendingProcessNew"/>
    <dgm:cxn modelId="{A4DCCB15-9338-401A-8AD3-D5AF290386EF}" type="presParOf" srcId="{C7CE4E40-FDF3-40B3-9DB4-B0AF109928EE}" destId="{E7D7AEA1-E4DF-41F6-ACE0-1FC0B0605CC7}" srcOrd="3" destOrd="0" presId="urn:microsoft.com/office/officeart/2016/7/layout/RepeatingBendingProcessNew"/>
    <dgm:cxn modelId="{5156CA33-0DC6-4B1B-A8B5-281F5F0A88B9}" type="presParOf" srcId="{E7D7AEA1-E4DF-41F6-ACE0-1FC0B0605CC7}" destId="{F7BDB3AF-9986-4517-B683-51FA47E3D2EB}" srcOrd="0" destOrd="0" presId="urn:microsoft.com/office/officeart/2016/7/layout/RepeatingBendingProcessNew"/>
    <dgm:cxn modelId="{0F786955-2899-443D-9001-BF04C5A6DD9B}" type="presParOf" srcId="{C7CE4E40-FDF3-40B3-9DB4-B0AF109928EE}" destId="{9EB6F4D6-4390-46B8-A74D-059E2288A935}" srcOrd="4" destOrd="0" presId="urn:microsoft.com/office/officeart/2016/7/layout/RepeatingBendingProcessNew"/>
    <dgm:cxn modelId="{72DC1933-FDA9-406D-888E-C5FB907EC10A}" type="presParOf" srcId="{C7CE4E40-FDF3-40B3-9DB4-B0AF109928EE}" destId="{8ED47723-72E8-4D10-ACEB-FDF1E4BC564A}" srcOrd="5" destOrd="0" presId="urn:microsoft.com/office/officeart/2016/7/layout/RepeatingBendingProcessNew"/>
    <dgm:cxn modelId="{24607A6B-5AB4-4489-8AD6-2EF1B26A7B00}" type="presParOf" srcId="{8ED47723-72E8-4D10-ACEB-FDF1E4BC564A}" destId="{DAE03237-8E92-4977-A9F5-70A48459AC57}" srcOrd="0" destOrd="0" presId="urn:microsoft.com/office/officeart/2016/7/layout/RepeatingBendingProcessNew"/>
    <dgm:cxn modelId="{24394F86-9B55-40F8-99BD-30672E733120}" type="presParOf" srcId="{C7CE4E40-FDF3-40B3-9DB4-B0AF109928EE}" destId="{9974B246-DBD8-42C0-836E-E9CBFCEDDF81}"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062FBE-A946-420B-9DBA-AA33EDF35AF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8E83B7C5-CC7B-4E9C-B916-7539634ED16D}">
      <dgm:prSet/>
      <dgm:spPr/>
      <dgm:t>
        <a:bodyPr/>
        <a:lstStyle/>
        <a:p>
          <a:r>
            <a:rPr lang="en-IE" b="1"/>
            <a:t>Opioids</a:t>
          </a:r>
          <a:endParaRPr lang="en-US"/>
        </a:p>
      </dgm:t>
    </dgm:pt>
    <dgm:pt modelId="{EF0F1339-4148-4836-87CB-C6B8A7EFD6B2}" type="parTrans" cxnId="{D6A4CAA1-F328-45DF-BEF1-D01D15100CCE}">
      <dgm:prSet/>
      <dgm:spPr/>
      <dgm:t>
        <a:bodyPr/>
        <a:lstStyle/>
        <a:p>
          <a:endParaRPr lang="en-US"/>
        </a:p>
      </dgm:t>
    </dgm:pt>
    <dgm:pt modelId="{F5DAB2D8-3FDB-4EA3-ABD6-7E54592728FF}" type="sibTrans" cxnId="{D6A4CAA1-F328-45DF-BEF1-D01D15100CCE}">
      <dgm:prSet/>
      <dgm:spPr/>
      <dgm:t>
        <a:bodyPr/>
        <a:lstStyle/>
        <a:p>
          <a:endParaRPr lang="en-US"/>
        </a:p>
      </dgm:t>
    </dgm:pt>
    <dgm:pt modelId="{6CD67FED-B6FB-42F5-A471-E0AC3B89C518}">
      <dgm:prSet/>
      <dgm:spPr/>
      <dgm:t>
        <a:bodyPr/>
        <a:lstStyle/>
        <a:p>
          <a:r>
            <a:rPr lang="en-IE" dirty="0"/>
            <a:t>Only Short acting Opioids regular and PRN for patients </a:t>
          </a:r>
          <a:r>
            <a:rPr lang="en-IE" dirty="0">
              <a:latin typeface="Calibri"/>
            </a:rPr>
            <a:t>≥</a:t>
          </a:r>
          <a:r>
            <a:rPr lang="en-IE" dirty="0"/>
            <a:t> 65 years​</a:t>
          </a:r>
          <a:endParaRPr lang="en-US" dirty="0"/>
        </a:p>
      </dgm:t>
    </dgm:pt>
    <dgm:pt modelId="{A55BD649-23C8-4337-AA87-04A21935135D}" type="parTrans" cxnId="{5E59E17F-4FB9-4E49-A467-75CEE8103CED}">
      <dgm:prSet/>
      <dgm:spPr/>
      <dgm:t>
        <a:bodyPr/>
        <a:lstStyle/>
        <a:p>
          <a:endParaRPr lang="en-US"/>
        </a:p>
      </dgm:t>
    </dgm:pt>
    <dgm:pt modelId="{FF845CE1-5187-4DBC-A186-DDAA5702D40A}" type="sibTrans" cxnId="{5E59E17F-4FB9-4E49-A467-75CEE8103CED}">
      <dgm:prSet/>
      <dgm:spPr/>
      <dgm:t>
        <a:bodyPr/>
        <a:lstStyle/>
        <a:p>
          <a:endParaRPr lang="en-US"/>
        </a:p>
      </dgm:t>
    </dgm:pt>
    <dgm:pt modelId="{2A3E5BBA-D39D-40D2-A90A-0EA5CAFF8AD8}">
      <dgm:prSet/>
      <dgm:spPr/>
      <dgm:t>
        <a:bodyPr/>
        <a:lstStyle/>
        <a:p>
          <a:r>
            <a:rPr lang="en-US" dirty="0"/>
            <a:t>Short duration opioid discharge prescriptions</a:t>
          </a:r>
        </a:p>
      </dgm:t>
    </dgm:pt>
    <dgm:pt modelId="{6240A1A9-CAA5-4A80-B26E-0CE5D2CB99D8}" type="parTrans" cxnId="{588EA44B-3141-4ACB-BF16-DAFE90E2E0B9}">
      <dgm:prSet/>
      <dgm:spPr/>
      <dgm:t>
        <a:bodyPr/>
        <a:lstStyle/>
        <a:p>
          <a:endParaRPr lang="en-US"/>
        </a:p>
      </dgm:t>
    </dgm:pt>
    <dgm:pt modelId="{46C10879-B51C-4143-9A76-A6479580AEA6}" type="sibTrans" cxnId="{588EA44B-3141-4ACB-BF16-DAFE90E2E0B9}">
      <dgm:prSet/>
      <dgm:spPr/>
      <dgm:t>
        <a:bodyPr/>
        <a:lstStyle/>
        <a:p>
          <a:endParaRPr lang="en-US"/>
        </a:p>
      </dgm:t>
    </dgm:pt>
    <dgm:pt modelId="{DABC90A1-F68A-4A5F-AF7C-45F84E5EC38B}">
      <dgm:prSet/>
      <dgm:spPr/>
      <dgm:t>
        <a:bodyPr/>
        <a:lstStyle/>
        <a:p>
          <a:r>
            <a:rPr lang="en-IE" b="1"/>
            <a:t>Laxatives</a:t>
          </a:r>
          <a:endParaRPr lang="en-US"/>
        </a:p>
      </dgm:t>
    </dgm:pt>
    <dgm:pt modelId="{DC6EBEBD-DB93-44F8-8CEA-0FEDD6C799FA}" type="parTrans" cxnId="{9EE221F1-8857-4F51-B85C-DD9D5BEC90F7}">
      <dgm:prSet/>
      <dgm:spPr/>
      <dgm:t>
        <a:bodyPr/>
        <a:lstStyle/>
        <a:p>
          <a:endParaRPr lang="en-US"/>
        </a:p>
      </dgm:t>
    </dgm:pt>
    <dgm:pt modelId="{9CF47703-228B-4088-8517-70842DBB393F}" type="sibTrans" cxnId="{9EE221F1-8857-4F51-B85C-DD9D5BEC90F7}">
      <dgm:prSet/>
      <dgm:spPr/>
      <dgm:t>
        <a:bodyPr/>
        <a:lstStyle/>
        <a:p>
          <a:endParaRPr lang="en-US"/>
        </a:p>
      </dgm:t>
    </dgm:pt>
    <dgm:pt modelId="{92C6E5F3-4846-4F51-BD29-8779CC574BDB}">
      <dgm:prSet/>
      <dgm:spPr/>
      <dgm:t>
        <a:bodyPr/>
        <a:lstStyle/>
        <a:p>
          <a:r>
            <a:rPr lang="en-GB"/>
            <a:t>Prescribe regular laxatives to all patients prescribed opioids</a:t>
          </a:r>
          <a:endParaRPr lang="en-US"/>
        </a:p>
      </dgm:t>
    </dgm:pt>
    <dgm:pt modelId="{99727AE1-92B6-4F79-AF32-5495E2CF6DAD}" type="parTrans" cxnId="{BC00F098-50F3-407B-85E3-A6E4F5C088A9}">
      <dgm:prSet/>
      <dgm:spPr/>
      <dgm:t>
        <a:bodyPr/>
        <a:lstStyle/>
        <a:p>
          <a:endParaRPr lang="en-US"/>
        </a:p>
      </dgm:t>
    </dgm:pt>
    <dgm:pt modelId="{BE6F5B50-4626-474D-B20E-CB5D371B3A99}" type="sibTrans" cxnId="{BC00F098-50F3-407B-85E3-A6E4F5C088A9}">
      <dgm:prSet/>
      <dgm:spPr/>
      <dgm:t>
        <a:bodyPr/>
        <a:lstStyle/>
        <a:p>
          <a:endParaRPr lang="en-US"/>
        </a:p>
      </dgm:t>
    </dgm:pt>
    <dgm:pt modelId="{C64E4D29-D77A-44FC-A7EB-C5B3088EA28C}">
      <dgm:prSet/>
      <dgm:spPr/>
      <dgm:t>
        <a:bodyPr/>
        <a:lstStyle/>
        <a:p>
          <a:r>
            <a:rPr lang="en-GB" dirty="0"/>
            <a:t>Lactulose to always be prescribed as regular</a:t>
          </a:r>
          <a:endParaRPr lang="en-US" dirty="0"/>
        </a:p>
      </dgm:t>
    </dgm:pt>
    <dgm:pt modelId="{4734FD52-99FF-468D-AD21-19185D534A1B}" type="parTrans" cxnId="{04E8E3A9-E447-41EF-87AE-4A897E099187}">
      <dgm:prSet/>
      <dgm:spPr/>
      <dgm:t>
        <a:bodyPr/>
        <a:lstStyle/>
        <a:p>
          <a:endParaRPr lang="en-US"/>
        </a:p>
      </dgm:t>
    </dgm:pt>
    <dgm:pt modelId="{310D9A40-18F2-40D0-B562-AB0DA5FB3EFB}" type="sibTrans" cxnId="{04E8E3A9-E447-41EF-87AE-4A897E099187}">
      <dgm:prSet/>
      <dgm:spPr/>
      <dgm:t>
        <a:bodyPr/>
        <a:lstStyle/>
        <a:p>
          <a:endParaRPr lang="en-US"/>
        </a:p>
      </dgm:t>
    </dgm:pt>
    <dgm:pt modelId="{80451236-4A62-4A70-9AF4-E6727F9CD2C9}">
      <dgm:prSet/>
      <dgm:spPr/>
      <dgm:t>
        <a:bodyPr/>
        <a:lstStyle/>
        <a:p>
          <a:r>
            <a:rPr lang="en-IE" b="1"/>
            <a:t>NSAID’s</a:t>
          </a:r>
          <a:endParaRPr lang="en-US"/>
        </a:p>
      </dgm:t>
    </dgm:pt>
    <dgm:pt modelId="{5B7D6D46-43E2-4804-ABF2-40D692875AB0}" type="parTrans" cxnId="{FB178678-CA5D-40AF-A217-C1E4C0AE6DC2}">
      <dgm:prSet/>
      <dgm:spPr/>
      <dgm:t>
        <a:bodyPr/>
        <a:lstStyle/>
        <a:p>
          <a:endParaRPr lang="en-US"/>
        </a:p>
      </dgm:t>
    </dgm:pt>
    <dgm:pt modelId="{78CAA05A-121A-427D-8243-149C49475A61}" type="sibTrans" cxnId="{FB178678-CA5D-40AF-A217-C1E4C0AE6DC2}">
      <dgm:prSet/>
      <dgm:spPr/>
      <dgm:t>
        <a:bodyPr/>
        <a:lstStyle/>
        <a:p>
          <a:endParaRPr lang="en-US"/>
        </a:p>
      </dgm:t>
    </dgm:pt>
    <dgm:pt modelId="{A7B62120-24DA-4611-BA0C-297E9FDC099C}">
      <dgm:prSet/>
      <dgm:spPr/>
      <dgm:t>
        <a:bodyPr/>
        <a:lstStyle/>
        <a:p>
          <a:r>
            <a:rPr lang="en-GB" dirty="0"/>
            <a:t>Avoid NSAID’s in patients </a:t>
          </a:r>
          <a:r>
            <a:rPr lang="en-GB" dirty="0">
              <a:latin typeface="Calibri"/>
            </a:rPr>
            <a:t>≥ </a:t>
          </a:r>
          <a:r>
            <a:rPr lang="en-GB" dirty="0"/>
            <a:t>65 years</a:t>
          </a:r>
          <a:endParaRPr lang="en-US" dirty="0"/>
        </a:p>
      </dgm:t>
    </dgm:pt>
    <dgm:pt modelId="{7CDC6F2C-113A-4D43-80EB-412AF3DF581F}" type="parTrans" cxnId="{2A1C01CB-F433-40BE-A299-501D60699796}">
      <dgm:prSet/>
      <dgm:spPr/>
      <dgm:t>
        <a:bodyPr/>
        <a:lstStyle/>
        <a:p>
          <a:endParaRPr lang="en-US"/>
        </a:p>
      </dgm:t>
    </dgm:pt>
    <dgm:pt modelId="{0B17E2A2-CE95-48DC-BDD3-45842DC733D7}" type="sibTrans" cxnId="{2A1C01CB-F433-40BE-A299-501D60699796}">
      <dgm:prSet/>
      <dgm:spPr/>
      <dgm:t>
        <a:bodyPr/>
        <a:lstStyle/>
        <a:p>
          <a:endParaRPr lang="en-US"/>
        </a:p>
      </dgm:t>
    </dgm:pt>
    <dgm:pt modelId="{4E1706CC-727D-4BF7-B4FA-8298E09F82D4}" type="pres">
      <dgm:prSet presAssocID="{99062FBE-A946-420B-9DBA-AA33EDF35AF6}" presName="Name0" presStyleCnt="0">
        <dgm:presLayoutVars>
          <dgm:dir/>
          <dgm:animLvl val="lvl"/>
          <dgm:resizeHandles val="exact"/>
        </dgm:presLayoutVars>
      </dgm:prSet>
      <dgm:spPr/>
    </dgm:pt>
    <dgm:pt modelId="{59B17706-322D-4C72-B96D-83A2D48F2E44}" type="pres">
      <dgm:prSet presAssocID="{8E83B7C5-CC7B-4E9C-B916-7539634ED16D}" presName="linNode" presStyleCnt="0"/>
      <dgm:spPr/>
    </dgm:pt>
    <dgm:pt modelId="{B718F90A-1582-478F-B419-66129A4B53C4}" type="pres">
      <dgm:prSet presAssocID="{8E83B7C5-CC7B-4E9C-B916-7539634ED16D}" presName="parentText" presStyleLbl="node1" presStyleIdx="0" presStyleCnt="3">
        <dgm:presLayoutVars>
          <dgm:chMax val="1"/>
          <dgm:bulletEnabled val="1"/>
        </dgm:presLayoutVars>
      </dgm:prSet>
      <dgm:spPr/>
    </dgm:pt>
    <dgm:pt modelId="{2223BE0F-48F2-4CE4-B90F-D60B1F471D26}" type="pres">
      <dgm:prSet presAssocID="{8E83B7C5-CC7B-4E9C-B916-7539634ED16D}" presName="descendantText" presStyleLbl="alignAccFollowNode1" presStyleIdx="0" presStyleCnt="3">
        <dgm:presLayoutVars>
          <dgm:bulletEnabled val="1"/>
        </dgm:presLayoutVars>
      </dgm:prSet>
      <dgm:spPr/>
    </dgm:pt>
    <dgm:pt modelId="{D5D0B599-79E2-4771-872C-9D49A234BD0F}" type="pres">
      <dgm:prSet presAssocID="{F5DAB2D8-3FDB-4EA3-ABD6-7E54592728FF}" presName="sp" presStyleCnt="0"/>
      <dgm:spPr/>
    </dgm:pt>
    <dgm:pt modelId="{8B8DADA5-B040-4C88-B62E-8B68D45FAC66}" type="pres">
      <dgm:prSet presAssocID="{DABC90A1-F68A-4A5F-AF7C-45F84E5EC38B}" presName="linNode" presStyleCnt="0"/>
      <dgm:spPr/>
    </dgm:pt>
    <dgm:pt modelId="{570975BD-84CD-420A-A542-006254D8D3C9}" type="pres">
      <dgm:prSet presAssocID="{DABC90A1-F68A-4A5F-AF7C-45F84E5EC38B}" presName="parentText" presStyleLbl="node1" presStyleIdx="1" presStyleCnt="3">
        <dgm:presLayoutVars>
          <dgm:chMax val="1"/>
          <dgm:bulletEnabled val="1"/>
        </dgm:presLayoutVars>
      </dgm:prSet>
      <dgm:spPr/>
    </dgm:pt>
    <dgm:pt modelId="{C6148472-48FE-461B-AF3B-AB48C3F52B55}" type="pres">
      <dgm:prSet presAssocID="{DABC90A1-F68A-4A5F-AF7C-45F84E5EC38B}" presName="descendantText" presStyleLbl="alignAccFollowNode1" presStyleIdx="1" presStyleCnt="3">
        <dgm:presLayoutVars>
          <dgm:bulletEnabled val="1"/>
        </dgm:presLayoutVars>
      </dgm:prSet>
      <dgm:spPr/>
    </dgm:pt>
    <dgm:pt modelId="{BA46794D-4FCC-4471-B515-B1092EBDA65E}" type="pres">
      <dgm:prSet presAssocID="{9CF47703-228B-4088-8517-70842DBB393F}" presName="sp" presStyleCnt="0"/>
      <dgm:spPr/>
    </dgm:pt>
    <dgm:pt modelId="{47766802-CCE7-4089-8273-41AC094CB96D}" type="pres">
      <dgm:prSet presAssocID="{80451236-4A62-4A70-9AF4-E6727F9CD2C9}" presName="linNode" presStyleCnt="0"/>
      <dgm:spPr/>
    </dgm:pt>
    <dgm:pt modelId="{356FAAB0-A9C1-4C20-AA33-BE3BF7D8F494}" type="pres">
      <dgm:prSet presAssocID="{80451236-4A62-4A70-9AF4-E6727F9CD2C9}" presName="parentText" presStyleLbl="node1" presStyleIdx="2" presStyleCnt="3">
        <dgm:presLayoutVars>
          <dgm:chMax val="1"/>
          <dgm:bulletEnabled val="1"/>
        </dgm:presLayoutVars>
      </dgm:prSet>
      <dgm:spPr/>
    </dgm:pt>
    <dgm:pt modelId="{DD5D9091-1F26-4B0B-BB14-D51096999C77}" type="pres">
      <dgm:prSet presAssocID="{80451236-4A62-4A70-9AF4-E6727F9CD2C9}" presName="descendantText" presStyleLbl="alignAccFollowNode1" presStyleIdx="2" presStyleCnt="3">
        <dgm:presLayoutVars>
          <dgm:bulletEnabled val="1"/>
        </dgm:presLayoutVars>
      </dgm:prSet>
      <dgm:spPr/>
    </dgm:pt>
  </dgm:ptLst>
  <dgm:cxnLst>
    <dgm:cxn modelId="{F9B0F22B-F793-4115-8E41-8361C3BF98AC}" type="presOf" srcId="{92C6E5F3-4846-4F51-BD29-8779CC574BDB}" destId="{C6148472-48FE-461B-AF3B-AB48C3F52B55}" srcOrd="0" destOrd="0" presId="urn:microsoft.com/office/officeart/2005/8/layout/vList5"/>
    <dgm:cxn modelId="{BA527B34-9D76-4ED1-B806-937FA112531C}" type="presOf" srcId="{A7B62120-24DA-4611-BA0C-297E9FDC099C}" destId="{DD5D9091-1F26-4B0B-BB14-D51096999C77}" srcOrd="0" destOrd="0" presId="urn:microsoft.com/office/officeart/2005/8/layout/vList5"/>
    <dgm:cxn modelId="{588EA44B-3141-4ACB-BF16-DAFE90E2E0B9}" srcId="{8E83B7C5-CC7B-4E9C-B916-7539634ED16D}" destId="{2A3E5BBA-D39D-40D2-A90A-0EA5CAFF8AD8}" srcOrd="1" destOrd="0" parTransId="{6240A1A9-CAA5-4A80-B26E-0CE5D2CB99D8}" sibTransId="{46C10879-B51C-4143-9A76-A6479580AEA6}"/>
    <dgm:cxn modelId="{FB178678-CA5D-40AF-A217-C1E4C0AE6DC2}" srcId="{99062FBE-A946-420B-9DBA-AA33EDF35AF6}" destId="{80451236-4A62-4A70-9AF4-E6727F9CD2C9}" srcOrd="2" destOrd="0" parTransId="{5B7D6D46-43E2-4804-ABF2-40D692875AB0}" sibTransId="{78CAA05A-121A-427D-8243-149C49475A61}"/>
    <dgm:cxn modelId="{A350527A-1EF0-42B2-AFDC-EB446697E6DB}" type="presOf" srcId="{80451236-4A62-4A70-9AF4-E6727F9CD2C9}" destId="{356FAAB0-A9C1-4C20-AA33-BE3BF7D8F494}" srcOrd="0" destOrd="0" presId="urn:microsoft.com/office/officeart/2005/8/layout/vList5"/>
    <dgm:cxn modelId="{5E59E17F-4FB9-4E49-A467-75CEE8103CED}" srcId="{8E83B7C5-CC7B-4E9C-B916-7539634ED16D}" destId="{6CD67FED-B6FB-42F5-A471-E0AC3B89C518}" srcOrd="0" destOrd="0" parTransId="{A55BD649-23C8-4337-AA87-04A21935135D}" sibTransId="{FF845CE1-5187-4DBC-A186-DDAA5702D40A}"/>
    <dgm:cxn modelId="{BC00F098-50F3-407B-85E3-A6E4F5C088A9}" srcId="{DABC90A1-F68A-4A5F-AF7C-45F84E5EC38B}" destId="{92C6E5F3-4846-4F51-BD29-8779CC574BDB}" srcOrd="0" destOrd="0" parTransId="{99727AE1-92B6-4F79-AF32-5495E2CF6DAD}" sibTransId="{BE6F5B50-4626-474D-B20E-CB5D371B3A99}"/>
    <dgm:cxn modelId="{D6A4CAA1-F328-45DF-BEF1-D01D15100CCE}" srcId="{99062FBE-A946-420B-9DBA-AA33EDF35AF6}" destId="{8E83B7C5-CC7B-4E9C-B916-7539634ED16D}" srcOrd="0" destOrd="0" parTransId="{EF0F1339-4148-4836-87CB-C6B8A7EFD6B2}" sibTransId="{F5DAB2D8-3FDB-4EA3-ABD6-7E54592728FF}"/>
    <dgm:cxn modelId="{E52926A4-147B-49D4-B0C9-4649C279943D}" type="presOf" srcId="{2A3E5BBA-D39D-40D2-A90A-0EA5CAFF8AD8}" destId="{2223BE0F-48F2-4CE4-B90F-D60B1F471D26}" srcOrd="0" destOrd="1" presId="urn:microsoft.com/office/officeart/2005/8/layout/vList5"/>
    <dgm:cxn modelId="{04E8E3A9-E447-41EF-87AE-4A897E099187}" srcId="{DABC90A1-F68A-4A5F-AF7C-45F84E5EC38B}" destId="{C64E4D29-D77A-44FC-A7EB-C5B3088EA28C}" srcOrd="1" destOrd="0" parTransId="{4734FD52-99FF-468D-AD21-19185D534A1B}" sibTransId="{310D9A40-18F2-40D0-B562-AB0DA5FB3EFB}"/>
    <dgm:cxn modelId="{4C0404AE-B79B-44A5-BE3C-E7BF5B587B36}" type="presOf" srcId="{DABC90A1-F68A-4A5F-AF7C-45F84E5EC38B}" destId="{570975BD-84CD-420A-A542-006254D8D3C9}" srcOrd="0" destOrd="0" presId="urn:microsoft.com/office/officeart/2005/8/layout/vList5"/>
    <dgm:cxn modelId="{5771C1B3-752C-4944-A4DD-4245597712B4}" type="presOf" srcId="{C64E4D29-D77A-44FC-A7EB-C5B3088EA28C}" destId="{C6148472-48FE-461B-AF3B-AB48C3F52B55}" srcOrd="0" destOrd="1" presId="urn:microsoft.com/office/officeart/2005/8/layout/vList5"/>
    <dgm:cxn modelId="{FAD9E9B4-CAF2-4788-B45F-C82830504BE6}" type="presOf" srcId="{8E83B7C5-CC7B-4E9C-B916-7539634ED16D}" destId="{B718F90A-1582-478F-B419-66129A4B53C4}" srcOrd="0" destOrd="0" presId="urn:microsoft.com/office/officeart/2005/8/layout/vList5"/>
    <dgm:cxn modelId="{2A1C01CB-F433-40BE-A299-501D60699796}" srcId="{80451236-4A62-4A70-9AF4-E6727F9CD2C9}" destId="{A7B62120-24DA-4611-BA0C-297E9FDC099C}" srcOrd="0" destOrd="0" parTransId="{7CDC6F2C-113A-4D43-80EB-412AF3DF581F}" sibTransId="{0B17E2A2-CE95-48DC-BDD3-45842DC733D7}"/>
    <dgm:cxn modelId="{1ED4A5E8-3358-4294-8A17-5F3406AE1B31}" type="presOf" srcId="{6CD67FED-B6FB-42F5-A471-E0AC3B89C518}" destId="{2223BE0F-48F2-4CE4-B90F-D60B1F471D26}" srcOrd="0" destOrd="0" presId="urn:microsoft.com/office/officeart/2005/8/layout/vList5"/>
    <dgm:cxn modelId="{9EE221F1-8857-4F51-B85C-DD9D5BEC90F7}" srcId="{99062FBE-A946-420B-9DBA-AA33EDF35AF6}" destId="{DABC90A1-F68A-4A5F-AF7C-45F84E5EC38B}" srcOrd="1" destOrd="0" parTransId="{DC6EBEBD-DB93-44F8-8CEA-0FEDD6C799FA}" sibTransId="{9CF47703-228B-4088-8517-70842DBB393F}"/>
    <dgm:cxn modelId="{AAE365F2-4F3C-42D5-AEDC-156F0D4DA63E}" type="presOf" srcId="{99062FBE-A946-420B-9DBA-AA33EDF35AF6}" destId="{4E1706CC-727D-4BF7-B4FA-8298E09F82D4}" srcOrd="0" destOrd="0" presId="urn:microsoft.com/office/officeart/2005/8/layout/vList5"/>
    <dgm:cxn modelId="{CEC53DD7-C692-400B-8CAD-5380D39D9361}" type="presParOf" srcId="{4E1706CC-727D-4BF7-B4FA-8298E09F82D4}" destId="{59B17706-322D-4C72-B96D-83A2D48F2E44}" srcOrd="0" destOrd="0" presId="urn:microsoft.com/office/officeart/2005/8/layout/vList5"/>
    <dgm:cxn modelId="{C883961E-7A01-4CCA-A413-3CA15DA93520}" type="presParOf" srcId="{59B17706-322D-4C72-B96D-83A2D48F2E44}" destId="{B718F90A-1582-478F-B419-66129A4B53C4}" srcOrd="0" destOrd="0" presId="urn:microsoft.com/office/officeart/2005/8/layout/vList5"/>
    <dgm:cxn modelId="{1D710B07-F1CC-49AC-B8C9-B9DCE6018280}" type="presParOf" srcId="{59B17706-322D-4C72-B96D-83A2D48F2E44}" destId="{2223BE0F-48F2-4CE4-B90F-D60B1F471D26}" srcOrd="1" destOrd="0" presId="urn:microsoft.com/office/officeart/2005/8/layout/vList5"/>
    <dgm:cxn modelId="{E1C9C896-9553-4E3F-8131-AB3802F9DC18}" type="presParOf" srcId="{4E1706CC-727D-4BF7-B4FA-8298E09F82D4}" destId="{D5D0B599-79E2-4771-872C-9D49A234BD0F}" srcOrd="1" destOrd="0" presId="urn:microsoft.com/office/officeart/2005/8/layout/vList5"/>
    <dgm:cxn modelId="{111F273E-0871-4F8D-A129-0DE3BB41DCDA}" type="presParOf" srcId="{4E1706CC-727D-4BF7-B4FA-8298E09F82D4}" destId="{8B8DADA5-B040-4C88-B62E-8B68D45FAC66}" srcOrd="2" destOrd="0" presId="urn:microsoft.com/office/officeart/2005/8/layout/vList5"/>
    <dgm:cxn modelId="{E0A0C345-992F-4BEA-9306-D4BDDC28F8EB}" type="presParOf" srcId="{8B8DADA5-B040-4C88-B62E-8B68D45FAC66}" destId="{570975BD-84CD-420A-A542-006254D8D3C9}" srcOrd="0" destOrd="0" presId="urn:microsoft.com/office/officeart/2005/8/layout/vList5"/>
    <dgm:cxn modelId="{6BA290DD-61EA-4F55-92FB-6F9341CA7999}" type="presParOf" srcId="{8B8DADA5-B040-4C88-B62E-8B68D45FAC66}" destId="{C6148472-48FE-461B-AF3B-AB48C3F52B55}" srcOrd="1" destOrd="0" presId="urn:microsoft.com/office/officeart/2005/8/layout/vList5"/>
    <dgm:cxn modelId="{26E8A7EE-D392-4428-AC16-8F7C6808BEE7}" type="presParOf" srcId="{4E1706CC-727D-4BF7-B4FA-8298E09F82D4}" destId="{BA46794D-4FCC-4471-B515-B1092EBDA65E}" srcOrd="3" destOrd="0" presId="urn:microsoft.com/office/officeart/2005/8/layout/vList5"/>
    <dgm:cxn modelId="{3C73FF0E-19C7-4700-B7CE-90AB15AC9386}" type="presParOf" srcId="{4E1706CC-727D-4BF7-B4FA-8298E09F82D4}" destId="{47766802-CCE7-4089-8273-41AC094CB96D}" srcOrd="4" destOrd="0" presId="urn:microsoft.com/office/officeart/2005/8/layout/vList5"/>
    <dgm:cxn modelId="{325C6957-8BD7-4744-AAAC-59143F758CB0}" type="presParOf" srcId="{47766802-CCE7-4089-8273-41AC094CB96D}" destId="{356FAAB0-A9C1-4C20-AA33-BE3BF7D8F494}" srcOrd="0" destOrd="0" presId="urn:microsoft.com/office/officeart/2005/8/layout/vList5"/>
    <dgm:cxn modelId="{693620D8-624A-4CE7-9032-5FCD771F2D12}" type="presParOf" srcId="{47766802-CCE7-4089-8273-41AC094CB96D}" destId="{DD5D9091-1F26-4B0B-BB14-D51096999C7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7765F4-0029-433F-85EC-0F9C2D75B886}" type="doc">
      <dgm:prSet loTypeId="urn:microsoft.com/office/officeart/2016/7/layout/ChevronBlockProcess" loCatId="process" qsTypeId="urn:microsoft.com/office/officeart/2005/8/quickstyle/simple1" qsCatId="simple" csTypeId="urn:microsoft.com/office/officeart/2005/8/colors/colorful5" csCatId="colorful" phldr="1"/>
      <dgm:spPr/>
      <dgm:t>
        <a:bodyPr/>
        <a:lstStyle/>
        <a:p>
          <a:endParaRPr lang="en-US"/>
        </a:p>
      </dgm:t>
    </dgm:pt>
    <dgm:pt modelId="{87E1B237-C41C-4C61-A97B-3E9F64E253D8}">
      <dgm:prSet/>
      <dgm:spPr/>
      <dgm:t>
        <a:bodyPr/>
        <a:lstStyle/>
        <a:p>
          <a:r>
            <a:rPr lang="en-GB"/>
            <a:t>Education</a:t>
          </a:r>
          <a:endParaRPr lang="en-US"/>
        </a:p>
      </dgm:t>
    </dgm:pt>
    <dgm:pt modelId="{BE5DCD79-B1B0-4414-AEA0-CBE7BF61E874}" type="parTrans" cxnId="{FC986D03-C8C2-454F-B5DC-8B77FA2D82F6}">
      <dgm:prSet/>
      <dgm:spPr/>
      <dgm:t>
        <a:bodyPr/>
        <a:lstStyle/>
        <a:p>
          <a:endParaRPr lang="en-US"/>
        </a:p>
      </dgm:t>
    </dgm:pt>
    <dgm:pt modelId="{79F0735B-092E-4F91-A913-413CC10E90C6}" type="sibTrans" cxnId="{FC986D03-C8C2-454F-B5DC-8B77FA2D82F6}">
      <dgm:prSet/>
      <dgm:spPr/>
      <dgm:t>
        <a:bodyPr/>
        <a:lstStyle/>
        <a:p>
          <a:endParaRPr lang="en-US"/>
        </a:p>
      </dgm:t>
    </dgm:pt>
    <dgm:pt modelId="{3BC1C8F9-C41F-43DC-8ECF-E2A666E57FC9}">
      <dgm:prSet/>
      <dgm:spPr/>
      <dgm:t>
        <a:bodyPr/>
        <a:lstStyle/>
        <a:p>
          <a:r>
            <a:rPr lang="en-GB" dirty="0"/>
            <a:t>Education sessions held on the ward </a:t>
          </a:r>
          <a:endParaRPr lang="en-US" dirty="0"/>
        </a:p>
      </dgm:t>
    </dgm:pt>
    <dgm:pt modelId="{41D0D67C-6820-4BEF-BD5B-8457997D6354}" type="parTrans" cxnId="{FDFE526B-071A-4FCD-ADC0-B17BE82E427A}">
      <dgm:prSet/>
      <dgm:spPr/>
      <dgm:t>
        <a:bodyPr/>
        <a:lstStyle/>
        <a:p>
          <a:endParaRPr lang="en-US"/>
        </a:p>
      </dgm:t>
    </dgm:pt>
    <dgm:pt modelId="{A6EDD3BD-E06F-46D3-B7EF-C557BAA3412E}" type="sibTrans" cxnId="{FDFE526B-071A-4FCD-ADC0-B17BE82E427A}">
      <dgm:prSet/>
      <dgm:spPr/>
      <dgm:t>
        <a:bodyPr/>
        <a:lstStyle/>
        <a:p>
          <a:endParaRPr lang="en-US"/>
        </a:p>
      </dgm:t>
    </dgm:pt>
    <dgm:pt modelId="{7EB8A5D5-F2F7-407A-8645-0CF07438D88B}">
      <dgm:prSet/>
      <dgm:spPr/>
      <dgm:t>
        <a:bodyPr/>
        <a:lstStyle/>
        <a:p>
          <a:r>
            <a:rPr lang="en-GB"/>
            <a:t>Available daily initially, then reduced frequency</a:t>
          </a:r>
          <a:endParaRPr lang="en-US"/>
        </a:p>
      </dgm:t>
    </dgm:pt>
    <dgm:pt modelId="{AE58DF3D-5A30-48C9-8059-62CD1F5FEEDE}" type="parTrans" cxnId="{E0E05465-3215-4331-A4AC-DBEDA4A55198}">
      <dgm:prSet/>
      <dgm:spPr/>
      <dgm:t>
        <a:bodyPr/>
        <a:lstStyle/>
        <a:p>
          <a:endParaRPr lang="en-US"/>
        </a:p>
      </dgm:t>
    </dgm:pt>
    <dgm:pt modelId="{DD5A4DE8-4241-47F8-BDE3-26DBDC190F29}" type="sibTrans" cxnId="{E0E05465-3215-4331-A4AC-DBEDA4A55198}">
      <dgm:prSet/>
      <dgm:spPr/>
      <dgm:t>
        <a:bodyPr/>
        <a:lstStyle/>
        <a:p>
          <a:endParaRPr lang="en-US"/>
        </a:p>
      </dgm:t>
    </dgm:pt>
    <dgm:pt modelId="{D46504AE-B230-4EF8-951A-C445D424C648}">
      <dgm:prSet/>
      <dgm:spPr/>
      <dgm:t>
        <a:bodyPr/>
        <a:lstStyle/>
        <a:p>
          <a:r>
            <a:rPr lang="en-GB"/>
            <a:t>Meetings with Stakeholders</a:t>
          </a:r>
          <a:endParaRPr lang="en-US"/>
        </a:p>
      </dgm:t>
    </dgm:pt>
    <dgm:pt modelId="{8AB0DC07-5004-4041-AB76-C6008A3B5F2C}" type="parTrans" cxnId="{9E80AA2C-D55E-40B5-A6B7-014F63F9DA4B}">
      <dgm:prSet/>
      <dgm:spPr/>
      <dgm:t>
        <a:bodyPr/>
        <a:lstStyle/>
        <a:p>
          <a:endParaRPr lang="en-US"/>
        </a:p>
      </dgm:t>
    </dgm:pt>
    <dgm:pt modelId="{41AB9DE9-48B4-433C-BACD-B8434A305BA8}" type="sibTrans" cxnId="{9E80AA2C-D55E-40B5-A6B7-014F63F9DA4B}">
      <dgm:prSet/>
      <dgm:spPr/>
      <dgm:t>
        <a:bodyPr/>
        <a:lstStyle/>
        <a:p>
          <a:endParaRPr lang="en-US"/>
        </a:p>
      </dgm:t>
    </dgm:pt>
    <dgm:pt modelId="{5EA75F29-32A7-4B5F-A3FF-C31FBEC1E086}">
      <dgm:prSet/>
      <dgm:spPr/>
      <dgm:t>
        <a:bodyPr/>
        <a:lstStyle/>
        <a:p>
          <a:r>
            <a:rPr lang="en-GB" dirty="0"/>
            <a:t>Anaesthetics</a:t>
          </a:r>
          <a:endParaRPr lang="en-US" dirty="0"/>
        </a:p>
      </dgm:t>
    </dgm:pt>
    <dgm:pt modelId="{8ADDB5E0-6042-44B1-8F55-1F759DFD50CF}" type="parTrans" cxnId="{087CEEC7-D768-4DE0-8055-62FD0861A5F3}">
      <dgm:prSet/>
      <dgm:spPr/>
      <dgm:t>
        <a:bodyPr/>
        <a:lstStyle/>
        <a:p>
          <a:endParaRPr lang="en-US"/>
        </a:p>
      </dgm:t>
    </dgm:pt>
    <dgm:pt modelId="{3CAA87F9-EB3F-4043-A582-6921421B003E}" type="sibTrans" cxnId="{087CEEC7-D768-4DE0-8055-62FD0861A5F3}">
      <dgm:prSet/>
      <dgm:spPr/>
      <dgm:t>
        <a:bodyPr/>
        <a:lstStyle/>
        <a:p>
          <a:endParaRPr lang="en-US"/>
        </a:p>
      </dgm:t>
    </dgm:pt>
    <dgm:pt modelId="{FBFA9BC1-EE20-459D-B2E2-9CE730F26E77}">
      <dgm:prSet/>
      <dgm:spPr/>
      <dgm:t>
        <a:bodyPr/>
        <a:lstStyle/>
        <a:p>
          <a:r>
            <a:rPr lang="en-GB"/>
            <a:t>Orthopaedic Surgeons </a:t>
          </a:r>
          <a:endParaRPr lang="en-US"/>
        </a:p>
      </dgm:t>
    </dgm:pt>
    <dgm:pt modelId="{970E9697-0ADC-4565-A3C0-9CB0EC8DCBC9}" type="parTrans" cxnId="{A3043855-78F7-40FB-925E-7FA075DE501C}">
      <dgm:prSet/>
      <dgm:spPr/>
      <dgm:t>
        <a:bodyPr/>
        <a:lstStyle/>
        <a:p>
          <a:endParaRPr lang="en-US"/>
        </a:p>
      </dgm:t>
    </dgm:pt>
    <dgm:pt modelId="{C92823F9-38BD-45ED-AA5A-D1D10DD4ABDF}" type="sibTrans" cxnId="{A3043855-78F7-40FB-925E-7FA075DE501C}">
      <dgm:prSet/>
      <dgm:spPr/>
      <dgm:t>
        <a:bodyPr/>
        <a:lstStyle/>
        <a:p>
          <a:endParaRPr lang="en-US"/>
        </a:p>
      </dgm:t>
    </dgm:pt>
    <dgm:pt modelId="{4125F427-07C0-4D75-A3B5-815FC96481C4}">
      <dgm:prSet/>
      <dgm:spPr/>
      <dgm:t>
        <a:bodyPr/>
        <a:lstStyle/>
        <a:p>
          <a:r>
            <a:rPr lang="en-GB" dirty="0"/>
            <a:t>Presentation of July Audit results  at Journal Clubs &amp; Education Sessions</a:t>
          </a:r>
          <a:endParaRPr lang="en-US" dirty="0"/>
        </a:p>
      </dgm:t>
    </dgm:pt>
    <dgm:pt modelId="{961F52E3-387F-4D84-8A11-6D2A7C6E078C}" type="parTrans" cxnId="{2B8F2D6D-07CA-44C3-BBFF-41B529B150CC}">
      <dgm:prSet/>
      <dgm:spPr/>
      <dgm:t>
        <a:bodyPr/>
        <a:lstStyle/>
        <a:p>
          <a:endParaRPr lang="en-US"/>
        </a:p>
      </dgm:t>
    </dgm:pt>
    <dgm:pt modelId="{F0FD7F42-4C00-413B-9C0F-4E0B3D68E020}" type="sibTrans" cxnId="{2B8F2D6D-07CA-44C3-BBFF-41B529B150CC}">
      <dgm:prSet/>
      <dgm:spPr/>
      <dgm:t>
        <a:bodyPr/>
        <a:lstStyle/>
        <a:p>
          <a:endParaRPr lang="en-US"/>
        </a:p>
      </dgm:t>
    </dgm:pt>
    <dgm:pt modelId="{DC6B01EA-F9C3-49F6-9DBB-5307EBB4DED6}">
      <dgm:prSet/>
      <dgm:spPr/>
      <dgm:t>
        <a:bodyPr/>
        <a:lstStyle/>
        <a:p>
          <a:r>
            <a:rPr lang="en-GB" dirty="0"/>
            <a:t>Accessible Information</a:t>
          </a:r>
          <a:endParaRPr lang="en-US" dirty="0"/>
        </a:p>
      </dgm:t>
    </dgm:pt>
    <dgm:pt modelId="{845807AF-9134-4669-AC4F-C8A68A5335C4}" type="parTrans" cxnId="{F5493198-B1D5-40C4-A2DD-8A4D9723EC06}">
      <dgm:prSet/>
      <dgm:spPr/>
      <dgm:t>
        <a:bodyPr/>
        <a:lstStyle/>
        <a:p>
          <a:endParaRPr lang="en-US"/>
        </a:p>
      </dgm:t>
    </dgm:pt>
    <dgm:pt modelId="{5A7BD32E-988D-44CC-AF7F-5255AA3C4BF1}" type="sibTrans" cxnId="{F5493198-B1D5-40C4-A2DD-8A4D9723EC06}">
      <dgm:prSet/>
      <dgm:spPr/>
      <dgm:t>
        <a:bodyPr/>
        <a:lstStyle/>
        <a:p>
          <a:endParaRPr lang="en-US"/>
        </a:p>
      </dgm:t>
    </dgm:pt>
    <dgm:pt modelId="{BE7C04A0-DF25-44EF-A338-4275E2709A79}">
      <dgm:prSet/>
      <dgm:spPr/>
      <dgm:t>
        <a:bodyPr/>
        <a:lstStyle/>
        <a:p>
          <a:r>
            <a:rPr lang="en-GB" dirty="0"/>
            <a:t>A2 posters for the Opioid Conversion table and the Analgesia Guideline were printed </a:t>
          </a:r>
          <a:endParaRPr lang="en-US" dirty="0"/>
        </a:p>
      </dgm:t>
    </dgm:pt>
    <dgm:pt modelId="{3C5FBFEA-6E08-44C0-9712-E65D8E276697}" type="parTrans" cxnId="{1AF830D5-2B3E-436B-9940-357FCAB3C0B9}">
      <dgm:prSet/>
      <dgm:spPr/>
      <dgm:t>
        <a:bodyPr/>
        <a:lstStyle/>
        <a:p>
          <a:endParaRPr lang="en-US"/>
        </a:p>
      </dgm:t>
    </dgm:pt>
    <dgm:pt modelId="{E970BCA2-AB8A-4969-937E-0EFE5894C62F}" type="sibTrans" cxnId="{1AF830D5-2B3E-436B-9940-357FCAB3C0B9}">
      <dgm:prSet/>
      <dgm:spPr/>
      <dgm:t>
        <a:bodyPr/>
        <a:lstStyle/>
        <a:p>
          <a:endParaRPr lang="en-US"/>
        </a:p>
      </dgm:t>
    </dgm:pt>
    <dgm:pt modelId="{91AEA634-79F7-4AAF-8AEB-2E45631F83BE}">
      <dgm:prSet/>
      <dgm:spPr/>
      <dgm:t>
        <a:bodyPr/>
        <a:lstStyle/>
        <a:p>
          <a:r>
            <a:rPr lang="en-GB"/>
            <a:t>Clinical Room</a:t>
          </a:r>
          <a:endParaRPr lang="en-US"/>
        </a:p>
      </dgm:t>
    </dgm:pt>
    <dgm:pt modelId="{F29A35B7-AA8A-44B9-89D4-B011B4F08DBE}" type="parTrans" cxnId="{9E5286DE-8BBF-4497-8707-83FE663FCFDB}">
      <dgm:prSet/>
      <dgm:spPr/>
      <dgm:t>
        <a:bodyPr/>
        <a:lstStyle/>
        <a:p>
          <a:endParaRPr lang="en-US"/>
        </a:p>
      </dgm:t>
    </dgm:pt>
    <dgm:pt modelId="{475F2C62-3229-417A-B1E1-27B89A439F01}" type="sibTrans" cxnId="{9E5286DE-8BBF-4497-8707-83FE663FCFDB}">
      <dgm:prSet/>
      <dgm:spPr/>
      <dgm:t>
        <a:bodyPr/>
        <a:lstStyle/>
        <a:p>
          <a:endParaRPr lang="en-US"/>
        </a:p>
      </dgm:t>
    </dgm:pt>
    <dgm:pt modelId="{E41CA74F-B0E7-4CD2-8682-20E5D24B32E6}">
      <dgm:prSet/>
      <dgm:spPr/>
      <dgm:t>
        <a:bodyPr/>
        <a:lstStyle/>
        <a:p>
          <a:r>
            <a:rPr lang="en-GB" dirty="0"/>
            <a:t>Central Administration Area</a:t>
          </a:r>
          <a:endParaRPr lang="en-US" dirty="0"/>
        </a:p>
      </dgm:t>
    </dgm:pt>
    <dgm:pt modelId="{22965C32-4392-40F5-8F9F-E4115232AFB8}" type="parTrans" cxnId="{2EF2E6FD-FDF5-4432-ACFF-1F243E659D4D}">
      <dgm:prSet/>
      <dgm:spPr/>
      <dgm:t>
        <a:bodyPr/>
        <a:lstStyle/>
        <a:p>
          <a:endParaRPr lang="en-US"/>
        </a:p>
      </dgm:t>
    </dgm:pt>
    <dgm:pt modelId="{20E84EC5-5B6C-4E4D-AD1F-E19411F4E2ED}" type="sibTrans" cxnId="{2EF2E6FD-FDF5-4432-ACFF-1F243E659D4D}">
      <dgm:prSet/>
      <dgm:spPr/>
      <dgm:t>
        <a:bodyPr/>
        <a:lstStyle/>
        <a:p>
          <a:endParaRPr lang="en-US"/>
        </a:p>
      </dgm:t>
    </dgm:pt>
    <dgm:pt modelId="{C8BFA40A-051D-4A8F-A9B6-BF37ACD94797}">
      <dgm:prSet/>
      <dgm:spPr/>
      <dgm:t>
        <a:bodyPr/>
        <a:lstStyle/>
        <a:p>
          <a:r>
            <a:rPr lang="en-US" dirty="0"/>
            <a:t>Local Electronic Database</a:t>
          </a:r>
        </a:p>
      </dgm:t>
    </dgm:pt>
    <dgm:pt modelId="{6B6183F5-9EEA-4FA6-834E-6D516E9166B4}" type="parTrans" cxnId="{29A0DF76-DAE1-4588-9007-2B29F5705ED1}">
      <dgm:prSet/>
      <dgm:spPr/>
      <dgm:t>
        <a:bodyPr/>
        <a:lstStyle/>
        <a:p>
          <a:endParaRPr lang="en-US"/>
        </a:p>
      </dgm:t>
    </dgm:pt>
    <dgm:pt modelId="{FC076B86-8ED1-47C3-B101-9B8D3B111169}" type="sibTrans" cxnId="{29A0DF76-DAE1-4588-9007-2B29F5705ED1}">
      <dgm:prSet/>
      <dgm:spPr/>
      <dgm:t>
        <a:bodyPr/>
        <a:lstStyle/>
        <a:p>
          <a:endParaRPr lang="en-US"/>
        </a:p>
      </dgm:t>
    </dgm:pt>
    <dgm:pt modelId="{1BAB5F4D-2E50-4FAA-AB5F-54D189409258}" type="pres">
      <dgm:prSet presAssocID="{9D7765F4-0029-433F-85EC-0F9C2D75B886}" presName="Name0" presStyleCnt="0">
        <dgm:presLayoutVars>
          <dgm:dir/>
          <dgm:animLvl val="lvl"/>
          <dgm:resizeHandles val="exact"/>
        </dgm:presLayoutVars>
      </dgm:prSet>
      <dgm:spPr/>
    </dgm:pt>
    <dgm:pt modelId="{7C0CC121-BABB-4EDB-B41A-257A61BE0070}" type="pres">
      <dgm:prSet presAssocID="{87E1B237-C41C-4C61-A97B-3E9F64E253D8}" presName="composite" presStyleCnt="0"/>
      <dgm:spPr/>
    </dgm:pt>
    <dgm:pt modelId="{A633B464-BC11-40AB-81C4-BCD1060FA90E}" type="pres">
      <dgm:prSet presAssocID="{87E1B237-C41C-4C61-A97B-3E9F64E253D8}" presName="parTx" presStyleLbl="alignNode1" presStyleIdx="0" presStyleCnt="3">
        <dgm:presLayoutVars>
          <dgm:chMax val="0"/>
          <dgm:chPref val="0"/>
        </dgm:presLayoutVars>
      </dgm:prSet>
      <dgm:spPr/>
    </dgm:pt>
    <dgm:pt modelId="{387CB9DE-58E3-443C-8BDF-1C6C222352E3}" type="pres">
      <dgm:prSet presAssocID="{87E1B237-C41C-4C61-A97B-3E9F64E253D8}" presName="desTx" presStyleLbl="alignAccFollowNode1" presStyleIdx="0" presStyleCnt="3">
        <dgm:presLayoutVars/>
      </dgm:prSet>
      <dgm:spPr/>
    </dgm:pt>
    <dgm:pt modelId="{D7394D0B-8B37-418C-85DC-40E03A54E381}" type="pres">
      <dgm:prSet presAssocID="{79F0735B-092E-4F91-A913-413CC10E90C6}" presName="space" presStyleCnt="0"/>
      <dgm:spPr/>
    </dgm:pt>
    <dgm:pt modelId="{27415514-4E86-455D-BB3E-F098D28884DC}" type="pres">
      <dgm:prSet presAssocID="{D46504AE-B230-4EF8-951A-C445D424C648}" presName="composite" presStyleCnt="0"/>
      <dgm:spPr/>
    </dgm:pt>
    <dgm:pt modelId="{E2B54EA6-2D89-4162-B8EE-2360338A7F5E}" type="pres">
      <dgm:prSet presAssocID="{D46504AE-B230-4EF8-951A-C445D424C648}" presName="parTx" presStyleLbl="alignNode1" presStyleIdx="1" presStyleCnt="3">
        <dgm:presLayoutVars>
          <dgm:chMax val="0"/>
          <dgm:chPref val="0"/>
        </dgm:presLayoutVars>
      </dgm:prSet>
      <dgm:spPr/>
    </dgm:pt>
    <dgm:pt modelId="{5259FF03-DE82-468C-B40B-6800182A88BA}" type="pres">
      <dgm:prSet presAssocID="{D46504AE-B230-4EF8-951A-C445D424C648}" presName="desTx" presStyleLbl="alignAccFollowNode1" presStyleIdx="1" presStyleCnt="3">
        <dgm:presLayoutVars/>
      </dgm:prSet>
      <dgm:spPr/>
    </dgm:pt>
    <dgm:pt modelId="{4C30A4B1-08F4-4C24-997C-5A4BFB55FB4A}" type="pres">
      <dgm:prSet presAssocID="{41AB9DE9-48B4-433C-BACD-B8434A305BA8}" presName="space" presStyleCnt="0"/>
      <dgm:spPr/>
    </dgm:pt>
    <dgm:pt modelId="{09B60F1E-9FA7-4274-BF09-754C7A46822B}" type="pres">
      <dgm:prSet presAssocID="{DC6B01EA-F9C3-49F6-9DBB-5307EBB4DED6}" presName="composite" presStyleCnt="0"/>
      <dgm:spPr/>
    </dgm:pt>
    <dgm:pt modelId="{62E412F8-3088-41AA-B8B9-5AFEFE7BE6C0}" type="pres">
      <dgm:prSet presAssocID="{DC6B01EA-F9C3-49F6-9DBB-5307EBB4DED6}" presName="parTx" presStyleLbl="alignNode1" presStyleIdx="2" presStyleCnt="3">
        <dgm:presLayoutVars>
          <dgm:chMax val="0"/>
          <dgm:chPref val="0"/>
        </dgm:presLayoutVars>
      </dgm:prSet>
      <dgm:spPr/>
    </dgm:pt>
    <dgm:pt modelId="{FED8DA39-F8B7-40D4-8E5A-4447B5DC697C}" type="pres">
      <dgm:prSet presAssocID="{DC6B01EA-F9C3-49F6-9DBB-5307EBB4DED6}" presName="desTx" presStyleLbl="alignAccFollowNode1" presStyleIdx="2" presStyleCnt="3">
        <dgm:presLayoutVars/>
      </dgm:prSet>
      <dgm:spPr/>
    </dgm:pt>
  </dgm:ptLst>
  <dgm:cxnLst>
    <dgm:cxn modelId="{FC986D03-C8C2-454F-B5DC-8B77FA2D82F6}" srcId="{9D7765F4-0029-433F-85EC-0F9C2D75B886}" destId="{87E1B237-C41C-4C61-A97B-3E9F64E253D8}" srcOrd="0" destOrd="0" parTransId="{BE5DCD79-B1B0-4414-AEA0-CBE7BF61E874}" sibTransId="{79F0735B-092E-4F91-A913-413CC10E90C6}"/>
    <dgm:cxn modelId="{01E5810A-35A0-4541-8D90-7F15EEF600EF}" type="presOf" srcId="{3BC1C8F9-C41F-43DC-8ECF-E2A666E57FC9}" destId="{387CB9DE-58E3-443C-8BDF-1C6C222352E3}" srcOrd="0" destOrd="0" presId="urn:microsoft.com/office/officeart/2016/7/layout/ChevronBlockProcess"/>
    <dgm:cxn modelId="{CA31BE11-4704-487B-A98E-65F931F80DEC}" type="presOf" srcId="{FBFA9BC1-EE20-459D-B2E2-9CE730F26E77}" destId="{5259FF03-DE82-468C-B40B-6800182A88BA}" srcOrd="0" destOrd="1" presId="urn:microsoft.com/office/officeart/2016/7/layout/ChevronBlockProcess"/>
    <dgm:cxn modelId="{7E222523-FE24-437A-8C82-82A323D2CD9C}" type="presOf" srcId="{E41CA74F-B0E7-4CD2-8682-20E5D24B32E6}" destId="{FED8DA39-F8B7-40D4-8E5A-4447B5DC697C}" srcOrd="0" destOrd="2" presId="urn:microsoft.com/office/officeart/2016/7/layout/ChevronBlockProcess"/>
    <dgm:cxn modelId="{9E80AA2C-D55E-40B5-A6B7-014F63F9DA4B}" srcId="{9D7765F4-0029-433F-85EC-0F9C2D75B886}" destId="{D46504AE-B230-4EF8-951A-C445D424C648}" srcOrd="1" destOrd="0" parTransId="{8AB0DC07-5004-4041-AB76-C6008A3B5F2C}" sibTransId="{41AB9DE9-48B4-433C-BACD-B8434A305BA8}"/>
    <dgm:cxn modelId="{B16CB62E-CD33-4E0D-A4AF-039D636A3008}" type="presOf" srcId="{BE7C04A0-DF25-44EF-A338-4275E2709A79}" destId="{FED8DA39-F8B7-40D4-8E5A-4447B5DC697C}" srcOrd="0" destOrd="0" presId="urn:microsoft.com/office/officeart/2016/7/layout/ChevronBlockProcess"/>
    <dgm:cxn modelId="{0F0CE82E-BEA3-4EDB-AE3B-DD230132F8A3}" type="presOf" srcId="{C8BFA40A-051D-4A8F-A9B6-BF37ACD94797}" destId="{FED8DA39-F8B7-40D4-8E5A-4447B5DC697C}" srcOrd="0" destOrd="3" presId="urn:microsoft.com/office/officeart/2016/7/layout/ChevronBlockProcess"/>
    <dgm:cxn modelId="{E0E05465-3215-4331-A4AC-DBEDA4A55198}" srcId="{87E1B237-C41C-4C61-A97B-3E9F64E253D8}" destId="{7EB8A5D5-F2F7-407A-8645-0CF07438D88B}" srcOrd="1" destOrd="0" parTransId="{AE58DF3D-5A30-48C9-8059-62CD1F5FEEDE}" sibTransId="{DD5A4DE8-4241-47F8-BDE3-26DBDC190F29}"/>
    <dgm:cxn modelId="{CF706567-D238-439F-836A-07A4BC64DDA2}" type="presOf" srcId="{4125F427-07C0-4D75-A3B5-815FC96481C4}" destId="{5259FF03-DE82-468C-B40B-6800182A88BA}" srcOrd="0" destOrd="2" presId="urn:microsoft.com/office/officeart/2016/7/layout/ChevronBlockProcess"/>
    <dgm:cxn modelId="{FDFE526B-071A-4FCD-ADC0-B17BE82E427A}" srcId="{87E1B237-C41C-4C61-A97B-3E9F64E253D8}" destId="{3BC1C8F9-C41F-43DC-8ECF-E2A666E57FC9}" srcOrd="0" destOrd="0" parTransId="{41D0D67C-6820-4BEF-BD5B-8457997D6354}" sibTransId="{A6EDD3BD-E06F-46D3-B7EF-C557BAA3412E}"/>
    <dgm:cxn modelId="{2B8F2D6D-07CA-44C3-BBFF-41B529B150CC}" srcId="{D46504AE-B230-4EF8-951A-C445D424C648}" destId="{4125F427-07C0-4D75-A3B5-815FC96481C4}" srcOrd="2" destOrd="0" parTransId="{961F52E3-387F-4D84-8A11-6D2A7C6E078C}" sibTransId="{F0FD7F42-4C00-413B-9C0F-4E0B3D68E020}"/>
    <dgm:cxn modelId="{A3043855-78F7-40FB-925E-7FA075DE501C}" srcId="{D46504AE-B230-4EF8-951A-C445D424C648}" destId="{FBFA9BC1-EE20-459D-B2E2-9CE730F26E77}" srcOrd="1" destOrd="0" parTransId="{970E9697-0ADC-4565-A3C0-9CB0EC8DCBC9}" sibTransId="{C92823F9-38BD-45ED-AA5A-D1D10DD4ABDF}"/>
    <dgm:cxn modelId="{29A0DF76-DAE1-4588-9007-2B29F5705ED1}" srcId="{BE7C04A0-DF25-44EF-A338-4275E2709A79}" destId="{C8BFA40A-051D-4A8F-A9B6-BF37ACD94797}" srcOrd="2" destOrd="0" parTransId="{6B6183F5-9EEA-4FA6-834E-6D516E9166B4}" sibTransId="{FC076B86-8ED1-47C3-B101-9B8D3B111169}"/>
    <dgm:cxn modelId="{4FB1E186-5FB6-40AC-A6E6-1E7E6296C3E0}" type="presOf" srcId="{7EB8A5D5-F2F7-407A-8645-0CF07438D88B}" destId="{387CB9DE-58E3-443C-8BDF-1C6C222352E3}" srcOrd="0" destOrd="1" presId="urn:microsoft.com/office/officeart/2016/7/layout/ChevronBlockProcess"/>
    <dgm:cxn modelId="{13D8708B-ACCB-433D-9179-D262EC835E8A}" type="presOf" srcId="{9D7765F4-0029-433F-85EC-0F9C2D75B886}" destId="{1BAB5F4D-2E50-4FAA-AB5F-54D189409258}" srcOrd="0" destOrd="0" presId="urn:microsoft.com/office/officeart/2016/7/layout/ChevronBlockProcess"/>
    <dgm:cxn modelId="{F5493198-B1D5-40C4-A2DD-8A4D9723EC06}" srcId="{9D7765F4-0029-433F-85EC-0F9C2D75B886}" destId="{DC6B01EA-F9C3-49F6-9DBB-5307EBB4DED6}" srcOrd="2" destOrd="0" parTransId="{845807AF-9134-4669-AC4F-C8A68A5335C4}" sibTransId="{5A7BD32E-988D-44CC-AF7F-5255AA3C4BF1}"/>
    <dgm:cxn modelId="{3CE370A7-A378-4D8F-98DC-03D19B9EA313}" type="presOf" srcId="{87E1B237-C41C-4C61-A97B-3E9F64E253D8}" destId="{A633B464-BC11-40AB-81C4-BCD1060FA90E}" srcOrd="0" destOrd="0" presId="urn:microsoft.com/office/officeart/2016/7/layout/ChevronBlockProcess"/>
    <dgm:cxn modelId="{CA8611B5-5C65-4B95-B781-9B8514A03F7D}" type="presOf" srcId="{DC6B01EA-F9C3-49F6-9DBB-5307EBB4DED6}" destId="{62E412F8-3088-41AA-B8B9-5AFEFE7BE6C0}" srcOrd="0" destOrd="0" presId="urn:microsoft.com/office/officeart/2016/7/layout/ChevronBlockProcess"/>
    <dgm:cxn modelId="{4BF2CBBC-7914-4155-A8F0-61295EF94853}" type="presOf" srcId="{5EA75F29-32A7-4B5F-A3FF-C31FBEC1E086}" destId="{5259FF03-DE82-468C-B40B-6800182A88BA}" srcOrd="0" destOrd="0" presId="urn:microsoft.com/office/officeart/2016/7/layout/ChevronBlockProcess"/>
    <dgm:cxn modelId="{087CEEC7-D768-4DE0-8055-62FD0861A5F3}" srcId="{D46504AE-B230-4EF8-951A-C445D424C648}" destId="{5EA75F29-32A7-4B5F-A3FF-C31FBEC1E086}" srcOrd="0" destOrd="0" parTransId="{8ADDB5E0-6042-44B1-8F55-1F759DFD50CF}" sibTransId="{3CAA87F9-EB3F-4043-A582-6921421B003E}"/>
    <dgm:cxn modelId="{611B88CD-7E4B-47F3-AF8A-5BE767E53D49}" type="presOf" srcId="{91AEA634-79F7-4AAF-8AEB-2E45631F83BE}" destId="{FED8DA39-F8B7-40D4-8E5A-4447B5DC697C}" srcOrd="0" destOrd="1" presId="urn:microsoft.com/office/officeart/2016/7/layout/ChevronBlockProcess"/>
    <dgm:cxn modelId="{1AF830D5-2B3E-436B-9940-357FCAB3C0B9}" srcId="{DC6B01EA-F9C3-49F6-9DBB-5307EBB4DED6}" destId="{BE7C04A0-DF25-44EF-A338-4275E2709A79}" srcOrd="0" destOrd="0" parTransId="{3C5FBFEA-6E08-44C0-9712-E65D8E276697}" sibTransId="{E970BCA2-AB8A-4969-937E-0EFE5894C62F}"/>
    <dgm:cxn modelId="{EB1650DC-F1CB-4E71-B07B-76353B6184CE}" type="presOf" srcId="{D46504AE-B230-4EF8-951A-C445D424C648}" destId="{E2B54EA6-2D89-4162-B8EE-2360338A7F5E}" srcOrd="0" destOrd="0" presId="urn:microsoft.com/office/officeart/2016/7/layout/ChevronBlockProcess"/>
    <dgm:cxn modelId="{9E5286DE-8BBF-4497-8707-83FE663FCFDB}" srcId="{BE7C04A0-DF25-44EF-A338-4275E2709A79}" destId="{91AEA634-79F7-4AAF-8AEB-2E45631F83BE}" srcOrd="0" destOrd="0" parTransId="{F29A35B7-AA8A-44B9-89D4-B011B4F08DBE}" sibTransId="{475F2C62-3229-417A-B1E1-27B89A439F01}"/>
    <dgm:cxn modelId="{2EF2E6FD-FDF5-4432-ACFF-1F243E659D4D}" srcId="{BE7C04A0-DF25-44EF-A338-4275E2709A79}" destId="{E41CA74F-B0E7-4CD2-8682-20E5D24B32E6}" srcOrd="1" destOrd="0" parTransId="{22965C32-4392-40F5-8F9F-E4115232AFB8}" sibTransId="{20E84EC5-5B6C-4E4D-AD1F-E19411F4E2ED}"/>
    <dgm:cxn modelId="{790E45F3-CA69-48F6-9671-D90AB1265A8B}" type="presParOf" srcId="{1BAB5F4D-2E50-4FAA-AB5F-54D189409258}" destId="{7C0CC121-BABB-4EDB-B41A-257A61BE0070}" srcOrd="0" destOrd="0" presId="urn:microsoft.com/office/officeart/2016/7/layout/ChevronBlockProcess"/>
    <dgm:cxn modelId="{6AC78596-0AD4-443E-BC6F-F4939BF73AF6}" type="presParOf" srcId="{7C0CC121-BABB-4EDB-B41A-257A61BE0070}" destId="{A633B464-BC11-40AB-81C4-BCD1060FA90E}" srcOrd="0" destOrd="0" presId="urn:microsoft.com/office/officeart/2016/7/layout/ChevronBlockProcess"/>
    <dgm:cxn modelId="{FC4FDF88-5B2D-4623-827B-1B7A2F652777}" type="presParOf" srcId="{7C0CC121-BABB-4EDB-B41A-257A61BE0070}" destId="{387CB9DE-58E3-443C-8BDF-1C6C222352E3}" srcOrd="1" destOrd="0" presId="urn:microsoft.com/office/officeart/2016/7/layout/ChevronBlockProcess"/>
    <dgm:cxn modelId="{4B360922-0583-49B1-A4B1-D6BB740888EF}" type="presParOf" srcId="{1BAB5F4D-2E50-4FAA-AB5F-54D189409258}" destId="{D7394D0B-8B37-418C-85DC-40E03A54E381}" srcOrd="1" destOrd="0" presId="urn:microsoft.com/office/officeart/2016/7/layout/ChevronBlockProcess"/>
    <dgm:cxn modelId="{C43ADE0A-F45A-4879-B7A3-C368E681001E}" type="presParOf" srcId="{1BAB5F4D-2E50-4FAA-AB5F-54D189409258}" destId="{27415514-4E86-455D-BB3E-F098D28884DC}" srcOrd="2" destOrd="0" presId="urn:microsoft.com/office/officeart/2016/7/layout/ChevronBlockProcess"/>
    <dgm:cxn modelId="{64C55BCE-63D2-4AF0-926E-8C6C64915F76}" type="presParOf" srcId="{27415514-4E86-455D-BB3E-F098D28884DC}" destId="{E2B54EA6-2D89-4162-B8EE-2360338A7F5E}" srcOrd="0" destOrd="0" presId="urn:microsoft.com/office/officeart/2016/7/layout/ChevronBlockProcess"/>
    <dgm:cxn modelId="{0E46920A-90C4-4D1B-9910-B047F491F751}" type="presParOf" srcId="{27415514-4E86-455D-BB3E-F098D28884DC}" destId="{5259FF03-DE82-468C-B40B-6800182A88BA}" srcOrd="1" destOrd="0" presId="urn:microsoft.com/office/officeart/2016/7/layout/ChevronBlockProcess"/>
    <dgm:cxn modelId="{7D841B30-4499-492B-A63A-313B3AF9B6D4}" type="presParOf" srcId="{1BAB5F4D-2E50-4FAA-AB5F-54D189409258}" destId="{4C30A4B1-08F4-4C24-997C-5A4BFB55FB4A}" srcOrd="3" destOrd="0" presId="urn:microsoft.com/office/officeart/2016/7/layout/ChevronBlockProcess"/>
    <dgm:cxn modelId="{AC5289B8-4BC0-4BFC-9C0E-C7ECFC8ECC56}" type="presParOf" srcId="{1BAB5F4D-2E50-4FAA-AB5F-54D189409258}" destId="{09B60F1E-9FA7-4274-BF09-754C7A46822B}" srcOrd="4" destOrd="0" presId="urn:microsoft.com/office/officeart/2016/7/layout/ChevronBlockProcess"/>
    <dgm:cxn modelId="{828D0779-C2BA-42B9-BBB4-37ECF7F8FACF}" type="presParOf" srcId="{09B60F1E-9FA7-4274-BF09-754C7A46822B}" destId="{62E412F8-3088-41AA-B8B9-5AFEFE7BE6C0}" srcOrd="0" destOrd="0" presId="urn:microsoft.com/office/officeart/2016/7/layout/ChevronBlockProcess"/>
    <dgm:cxn modelId="{7FE6D230-DE34-4B34-9698-18DA2BE4F737}" type="presParOf" srcId="{09B60F1E-9FA7-4274-BF09-754C7A46822B}" destId="{FED8DA39-F8B7-40D4-8E5A-4447B5DC697C}"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C6A371-55D6-41A3-ACA3-06C4C9C3D19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B3847DA-CE13-4E7F-AECB-8EAF02A790E9}">
      <dgm:prSet/>
      <dgm:spPr/>
      <dgm:t>
        <a:bodyPr/>
        <a:lstStyle/>
        <a:p>
          <a:r>
            <a:rPr lang="en-IE" dirty="0"/>
            <a:t>General Surgery Post-Operative Analgesia Guideline Developed</a:t>
          </a:r>
          <a:endParaRPr lang="en-US" dirty="0"/>
        </a:p>
      </dgm:t>
    </dgm:pt>
    <dgm:pt modelId="{DDBE7F65-E914-4B7B-BA3E-496910F5C593}" type="parTrans" cxnId="{10A4C6D3-CC0A-4135-88B9-8106E9394808}">
      <dgm:prSet/>
      <dgm:spPr/>
      <dgm:t>
        <a:bodyPr/>
        <a:lstStyle/>
        <a:p>
          <a:endParaRPr lang="en-US"/>
        </a:p>
      </dgm:t>
    </dgm:pt>
    <dgm:pt modelId="{434F82A3-428A-49D0-ADB7-6925152DF37A}" type="sibTrans" cxnId="{10A4C6D3-CC0A-4135-88B9-8106E9394808}">
      <dgm:prSet/>
      <dgm:spPr/>
      <dgm:t>
        <a:bodyPr/>
        <a:lstStyle/>
        <a:p>
          <a:endParaRPr lang="en-US"/>
        </a:p>
      </dgm:t>
    </dgm:pt>
    <dgm:pt modelId="{4BA19A1B-2749-42E9-BD88-902A45414B06}">
      <dgm:prSet/>
      <dgm:spPr/>
      <dgm:t>
        <a:bodyPr/>
        <a:lstStyle/>
        <a:p>
          <a:r>
            <a:rPr lang="en-IE" dirty="0"/>
            <a:t>Developed working relationship with Physiotherapy</a:t>
          </a:r>
        </a:p>
        <a:p>
          <a:r>
            <a:rPr lang="en-IE" dirty="0"/>
            <a:t>Joint Research</a:t>
          </a:r>
        </a:p>
        <a:p>
          <a:r>
            <a:rPr lang="en-IE" dirty="0"/>
            <a:t>Joint Education</a:t>
          </a:r>
          <a:endParaRPr lang="en-US" dirty="0"/>
        </a:p>
      </dgm:t>
    </dgm:pt>
    <dgm:pt modelId="{EF916E8C-E73A-4187-9D21-6107A3489ED9}" type="parTrans" cxnId="{B050D682-DB7E-4E6B-846A-CC8386D544A7}">
      <dgm:prSet/>
      <dgm:spPr/>
      <dgm:t>
        <a:bodyPr/>
        <a:lstStyle/>
        <a:p>
          <a:endParaRPr lang="en-US"/>
        </a:p>
      </dgm:t>
    </dgm:pt>
    <dgm:pt modelId="{250B8802-1B52-4705-8778-D0F2A319C46F}" type="sibTrans" cxnId="{B050D682-DB7E-4E6B-846A-CC8386D544A7}">
      <dgm:prSet/>
      <dgm:spPr/>
      <dgm:t>
        <a:bodyPr/>
        <a:lstStyle/>
        <a:p>
          <a:endParaRPr lang="en-US"/>
        </a:p>
      </dgm:t>
    </dgm:pt>
    <dgm:pt modelId="{223C810C-261F-4A83-8ACB-D15D4B36A560}">
      <dgm:prSet/>
      <dgm:spPr/>
      <dgm:t>
        <a:bodyPr/>
        <a:lstStyle/>
        <a:p>
          <a:r>
            <a:rPr lang="en-IE"/>
            <a:t>Reaudit of patients from 2022</a:t>
          </a:r>
          <a:endParaRPr lang="en-US"/>
        </a:p>
      </dgm:t>
    </dgm:pt>
    <dgm:pt modelId="{59448079-3BBC-4C62-842B-792956736CEE}" type="parTrans" cxnId="{C6FCE5F1-3A36-4BC3-9A94-4E59CB91652A}">
      <dgm:prSet/>
      <dgm:spPr/>
      <dgm:t>
        <a:bodyPr/>
        <a:lstStyle/>
        <a:p>
          <a:endParaRPr lang="en-US"/>
        </a:p>
      </dgm:t>
    </dgm:pt>
    <dgm:pt modelId="{55E5BDEF-CC6F-4DA9-882B-D74E553912AA}" type="sibTrans" cxnId="{C6FCE5F1-3A36-4BC3-9A94-4E59CB91652A}">
      <dgm:prSet/>
      <dgm:spPr/>
      <dgm:t>
        <a:bodyPr/>
        <a:lstStyle/>
        <a:p>
          <a:endParaRPr lang="en-US"/>
        </a:p>
      </dgm:t>
    </dgm:pt>
    <dgm:pt modelId="{66435CA1-564B-4101-BCC2-829E6A3EBF35}">
      <dgm:prSet/>
      <dgm:spPr/>
      <dgm:t>
        <a:bodyPr/>
        <a:lstStyle/>
        <a:p>
          <a:r>
            <a:rPr lang="en-IE" dirty="0"/>
            <a:t>Mobility: 30% improvement in post-operative patient mobility</a:t>
          </a:r>
          <a:endParaRPr lang="en-US" dirty="0"/>
        </a:p>
      </dgm:t>
    </dgm:pt>
    <dgm:pt modelId="{8B49BD6C-7A83-47E7-8044-22E8C75E4C1C}" type="parTrans" cxnId="{0FAFBE02-F8A6-42B5-835C-607265C7B292}">
      <dgm:prSet/>
      <dgm:spPr/>
      <dgm:t>
        <a:bodyPr/>
        <a:lstStyle/>
        <a:p>
          <a:endParaRPr lang="en-US"/>
        </a:p>
      </dgm:t>
    </dgm:pt>
    <dgm:pt modelId="{65E93D14-42D0-400F-A356-43DE206D059C}" type="sibTrans" cxnId="{0FAFBE02-F8A6-42B5-835C-607265C7B292}">
      <dgm:prSet/>
      <dgm:spPr/>
      <dgm:t>
        <a:bodyPr/>
        <a:lstStyle/>
        <a:p>
          <a:endParaRPr lang="en-US"/>
        </a:p>
      </dgm:t>
    </dgm:pt>
    <dgm:pt modelId="{FB8D1FC2-8B89-4016-8CAF-6EEB4C0B568A}">
      <dgm:prSet/>
      <dgm:spPr/>
      <dgm:t>
        <a:bodyPr/>
        <a:lstStyle/>
        <a:p>
          <a:r>
            <a:rPr lang="en-IE" dirty="0"/>
            <a:t>Length of Stay: reduction in LOS for Hip related injuries</a:t>
          </a:r>
          <a:endParaRPr lang="en-US" dirty="0"/>
        </a:p>
      </dgm:t>
    </dgm:pt>
    <dgm:pt modelId="{C5988206-0C2A-4AB5-8F0F-2F1FA549414F}" type="parTrans" cxnId="{A9338086-A12D-4314-9934-CFA4AD8F5FD4}">
      <dgm:prSet/>
      <dgm:spPr/>
      <dgm:t>
        <a:bodyPr/>
        <a:lstStyle/>
        <a:p>
          <a:endParaRPr lang="en-US"/>
        </a:p>
      </dgm:t>
    </dgm:pt>
    <dgm:pt modelId="{52CABD3B-33C1-4A77-A789-D8C33D931C77}" type="sibTrans" cxnId="{A9338086-A12D-4314-9934-CFA4AD8F5FD4}">
      <dgm:prSet/>
      <dgm:spPr/>
      <dgm:t>
        <a:bodyPr/>
        <a:lstStyle/>
        <a:p>
          <a:endParaRPr lang="en-US"/>
        </a:p>
      </dgm:t>
    </dgm:pt>
    <dgm:pt modelId="{B7CBEB92-0B90-4AC2-9EBE-B5A509827976}">
      <dgm:prSet/>
      <dgm:spPr/>
      <dgm:t>
        <a:bodyPr/>
        <a:lstStyle/>
        <a:p>
          <a:r>
            <a:rPr lang="en-IE" dirty="0"/>
            <a:t>Development of Version 2 of Opioid Conversion Chart and Orthopaedic </a:t>
          </a:r>
        </a:p>
        <a:p>
          <a:r>
            <a:rPr lang="en-IE" dirty="0"/>
            <a:t>Post-Operative Analgesia Prescribing Guideline</a:t>
          </a:r>
        </a:p>
        <a:p>
          <a:endParaRPr lang="en-IE" dirty="0"/>
        </a:p>
      </dgm:t>
    </dgm:pt>
    <dgm:pt modelId="{445AB964-68FC-4D5D-82E4-7B56D58990FF}" type="parTrans" cxnId="{739AD088-CF36-4A2A-AF6B-B21DDDF59FB6}">
      <dgm:prSet/>
      <dgm:spPr/>
      <dgm:t>
        <a:bodyPr/>
        <a:lstStyle/>
        <a:p>
          <a:endParaRPr lang="en-IE"/>
        </a:p>
      </dgm:t>
    </dgm:pt>
    <dgm:pt modelId="{77CFF282-F235-4E58-AF8E-06F33B19A09B}" type="sibTrans" cxnId="{739AD088-CF36-4A2A-AF6B-B21DDDF59FB6}">
      <dgm:prSet/>
      <dgm:spPr/>
      <dgm:t>
        <a:bodyPr/>
        <a:lstStyle/>
        <a:p>
          <a:endParaRPr lang="en-IE"/>
        </a:p>
      </dgm:t>
    </dgm:pt>
    <dgm:pt modelId="{3D436DA3-5F32-4882-92F3-C4045857A402}" type="pres">
      <dgm:prSet presAssocID="{BDC6A371-55D6-41A3-ACA3-06C4C9C3D19F}" presName="diagram" presStyleCnt="0">
        <dgm:presLayoutVars>
          <dgm:dir/>
          <dgm:resizeHandles val="exact"/>
        </dgm:presLayoutVars>
      </dgm:prSet>
      <dgm:spPr/>
    </dgm:pt>
    <dgm:pt modelId="{1B14C9D3-4CFC-41CD-AC57-D3FDA87EF05E}" type="pres">
      <dgm:prSet presAssocID="{2B3847DA-CE13-4E7F-AECB-8EAF02A790E9}" presName="node" presStyleLbl="node1" presStyleIdx="0" presStyleCnt="4">
        <dgm:presLayoutVars>
          <dgm:bulletEnabled val="1"/>
        </dgm:presLayoutVars>
      </dgm:prSet>
      <dgm:spPr/>
    </dgm:pt>
    <dgm:pt modelId="{F18B2872-D472-40D2-9782-D4D914300791}" type="pres">
      <dgm:prSet presAssocID="{434F82A3-428A-49D0-ADB7-6925152DF37A}" presName="sibTrans" presStyleCnt="0"/>
      <dgm:spPr/>
    </dgm:pt>
    <dgm:pt modelId="{4BD76FE7-2952-4F92-8724-60685945545B}" type="pres">
      <dgm:prSet presAssocID="{4BA19A1B-2749-42E9-BD88-902A45414B06}" presName="node" presStyleLbl="node1" presStyleIdx="1" presStyleCnt="4">
        <dgm:presLayoutVars>
          <dgm:bulletEnabled val="1"/>
        </dgm:presLayoutVars>
      </dgm:prSet>
      <dgm:spPr/>
    </dgm:pt>
    <dgm:pt modelId="{86454D8B-B54E-4F6D-89CB-A951734B72D4}" type="pres">
      <dgm:prSet presAssocID="{250B8802-1B52-4705-8778-D0F2A319C46F}" presName="sibTrans" presStyleCnt="0"/>
      <dgm:spPr/>
    </dgm:pt>
    <dgm:pt modelId="{26F5B977-9F5E-41F4-B5D9-87D64FA35F32}" type="pres">
      <dgm:prSet presAssocID="{223C810C-261F-4A83-8ACB-D15D4B36A560}" presName="node" presStyleLbl="node1" presStyleIdx="2" presStyleCnt="4">
        <dgm:presLayoutVars>
          <dgm:bulletEnabled val="1"/>
        </dgm:presLayoutVars>
      </dgm:prSet>
      <dgm:spPr/>
    </dgm:pt>
    <dgm:pt modelId="{66E5D1DD-DBF0-4F77-9F5F-2DF55D52C48D}" type="pres">
      <dgm:prSet presAssocID="{55E5BDEF-CC6F-4DA9-882B-D74E553912AA}" presName="sibTrans" presStyleCnt="0"/>
      <dgm:spPr/>
    </dgm:pt>
    <dgm:pt modelId="{D768FA1A-AF00-4EB3-B4C6-BBBAB6FD3A35}" type="pres">
      <dgm:prSet presAssocID="{B7CBEB92-0B90-4AC2-9EBE-B5A509827976}" presName="node" presStyleLbl="node1" presStyleIdx="3" presStyleCnt="4">
        <dgm:presLayoutVars>
          <dgm:bulletEnabled val="1"/>
        </dgm:presLayoutVars>
      </dgm:prSet>
      <dgm:spPr/>
    </dgm:pt>
  </dgm:ptLst>
  <dgm:cxnLst>
    <dgm:cxn modelId="{0FAFBE02-F8A6-42B5-835C-607265C7B292}" srcId="{223C810C-261F-4A83-8ACB-D15D4B36A560}" destId="{66435CA1-564B-4101-BCC2-829E6A3EBF35}" srcOrd="0" destOrd="0" parTransId="{8B49BD6C-7A83-47E7-8044-22E8C75E4C1C}" sibTransId="{65E93D14-42D0-400F-A356-43DE206D059C}"/>
    <dgm:cxn modelId="{6D126706-815F-4D1F-AF05-8BC0CC4D3DD3}" type="presOf" srcId="{223C810C-261F-4A83-8ACB-D15D4B36A560}" destId="{26F5B977-9F5E-41F4-B5D9-87D64FA35F32}" srcOrd="0" destOrd="0" presId="urn:microsoft.com/office/officeart/2005/8/layout/default"/>
    <dgm:cxn modelId="{52160A1F-BC16-43F2-B3AE-3701F564451B}" type="presOf" srcId="{FB8D1FC2-8B89-4016-8CAF-6EEB4C0B568A}" destId="{26F5B977-9F5E-41F4-B5D9-87D64FA35F32}" srcOrd="0" destOrd="2" presId="urn:microsoft.com/office/officeart/2005/8/layout/default"/>
    <dgm:cxn modelId="{2C7C5465-9151-4593-A0FB-42E809B24F94}" type="presOf" srcId="{4BA19A1B-2749-42E9-BD88-902A45414B06}" destId="{4BD76FE7-2952-4F92-8724-60685945545B}" srcOrd="0" destOrd="0" presId="urn:microsoft.com/office/officeart/2005/8/layout/default"/>
    <dgm:cxn modelId="{45F8236A-9B50-4495-B272-B5F67725D552}" type="presOf" srcId="{B7CBEB92-0B90-4AC2-9EBE-B5A509827976}" destId="{D768FA1A-AF00-4EB3-B4C6-BBBAB6FD3A35}" srcOrd="0" destOrd="0" presId="urn:microsoft.com/office/officeart/2005/8/layout/default"/>
    <dgm:cxn modelId="{B050D682-DB7E-4E6B-846A-CC8386D544A7}" srcId="{BDC6A371-55D6-41A3-ACA3-06C4C9C3D19F}" destId="{4BA19A1B-2749-42E9-BD88-902A45414B06}" srcOrd="1" destOrd="0" parTransId="{EF916E8C-E73A-4187-9D21-6107A3489ED9}" sibTransId="{250B8802-1B52-4705-8778-D0F2A319C46F}"/>
    <dgm:cxn modelId="{A9338086-A12D-4314-9934-CFA4AD8F5FD4}" srcId="{223C810C-261F-4A83-8ACB-D15D4B36A560}" destId="{FB8D1FC2-8B89-4016-8CAF-6EEB4C0B568A}" srcOrd="1" destOrd="0" parTransId="{C5988206-0C2A-4AB5-8F0F-2F1FA549414F}" sibTransId="{52CABD3B-33C1-4A77-A789-D8C33D931C77}"/>
    <dgm:cxn modelId="{916CB688-D699-48E7-8631-BBE6AF0F8D19}" type="presOf" srcId="{2B3847DA-CE13-4E7F-AECB-8EAF02A790E9}" destId="{1B14C9D3-4CFC-41CD-AC57-D3FDA87EF05E}" srcOrd="0" destOrd="0" presId="urn:microsoft.com/office/officeart/2005/8/layout/default"/>
    <dgm:cxn modelId="{739AD088-CF36-4A2A-AF6B-B21DDDF59FB6}" srcId="{BDC6A371-55D6-41A3-ACA3-06C4C9C3D19F}" destId="{B7CBEB92-0B90-4AC2-9EBE-B5A509827976}" srcOrd="3" destOrd="0" parTransId="{445AB964-68FC-4D5D-82E4-7B56D58990FF}" sibTransId="{77CFF282-F235-4E58-AF8E-06F33B19A09B}"/>
    <dgm:cxn modelId="{0BA02A8B-94F1-4E6F-9988-295D5B63B9F8}" type="presOf" srcId="{BDC6A371-55D6-41A3-ACA3-06C4C9C3D19F}" destId="{3D436DA3-5F32-4882-92F3-C4045857A402}" srcOrd="0" destOrd="0" presId="urn:microsoft.com/office/officeart/2005/8/layout/default"/>
    <dgm:cxn modelId="{10A4C6D3-CC0A-4135-88B9-8106E9394808}" srcId="{BDC6A371-55D6-41A3-ACA3-06C4C9C3D19F}" destId="{2B3847DA-CE13-4E7F-AECB-8EAF02A790E9}" srcOrd="0" destOrd="0" parTransId="{DDBE7F65-E914-4B7B-BA3E-496910F5C593}" sibTransId="{434F82A3-428A-49D0-ADB7-6925152DF37A}"/>
    <dgm:cxn modelId="{C51AE3F0-E5D6-4773-9303-31FC180E2161}" type="presOf" srcId="{66435CA1-564B-4101-BCC2-829E6A3EBF35}" destId="{26F5B977-9F5E-41F4-B5D9-87D64FA35F32}" srcOrd="0" destOrd="1" presId="urn:microsoft.com/office/officeart/2005/8/layout/default"/>
    <dgm:cxn modelId="{C6FCE5F1-3A36-4BC3-9A94-4E59CB91652A}" srcId="{BDC6A371-55D6-41A3-ACA3-06C4C9C3D19F}" destId="{223C810C-261F-4A83-8ACB-D15D4B36A560}" srcOrd="2" destOrd="0" parTransId="{59448079-3BBC-4C62-842B-792956736CEE}" sibTransId="{55E5BDEF-CC6F-4DA9-882B-D74E553912AA}"/>
    <dgm:cxn modelId="{DDECABD3-F439-49A6-B6B3-490E276393D0}" type="presParOf" srcId="{3D436DA3-5F32-4882-92F3-C4045857A402}" destId="{1B14C9D3-4CFC-41CD-AC57-D3FDA87EF05E}" srcOrd="0" destOrd="0" presId="urn:microsoft.com/office/officeart/2005/8/layout/default"/>
    <dgm:cxn modelId="{6B6D9B2C-3D52-4861-B89F-37598993FCB9}" type="presParOf" srcId="{3D436DA3-5F32-4882-92F3-C4045857A402}" destId="{F18B2872-D472-40D2-9782-D4D914300791}" srcOrd="1" destOrd="0" presId="urn:microsoft.com/office/officeart/2005/8/layout/default"/>
    <dgm:cxn modelId="{AB70A3A1-9D39-4EF3-B77A-D06713215DB9}" type="presParOf" srcId="{3D436DA3-5F32-4882-92F3-C4045857A402}" destId="{4BD76FE7-2952-4F92-8724-60685945545B}" srcOrd="2" destOrd="0" presId="urn:microsoft.com/office/officeart/2005/8/layout/default"/>
    <dgm:cxn modelId="{1364CD24-4E29-4E74-875A-42BF955C2FB1}" type="presParOf" srcId="{3D436DA3-5F32-4882-92F3-C4045857A402}" destId="{86454D8B-B54E-4F6D-89CB-A951734B72D4}" srcOrd="3" destOrd="0" presId="urn:microsoft.com/office/officeart/2005/8/layout/default"/>
    <dgm:cxn modelId="{D39647A8-06BF-4F66-B1D0-18C61393E189}" type="presParOf" srcId="{3D436DA3-5F32-4882-92F3-C4045857A402}" destId="{26F5B977-9F5E-41F4-B5D9-87D64FA35F32}" srcOrd="4" destOrd="0" presId="urn:microsoft.com/office/officeart/2005/8/layout/default"/>
    <dgm:cxn modelId="{3302BB05-AFE8-4226-B07F-D1C495C04C35}" type="presParOf" srcId="{3D436DA3-5F32-4882-92F3-C4045857A402}" destId="{66E5D1DD-DBF0-4F77-9F5F-2DF55D52C48D}" srcOrd="5" destOrd="0" presId="urn:microsoft.com/office/officeart/2005/8/layout/default"/>
    <dgm:cxn modelId="{A04B5666-7055-4798-BEE3-7E3C74762E1C}" type="presParOf" srcId="{3D436DA3-5F32-4882-92F3-C4045857A402}" destId="{D768FA1A-AF00-4EB3-B4C6-BBBAB6FD3A3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3AD341-DEB6-4FAC-AE93-47C770A1DD7C}"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A3D57627-146B-49AC-9E05-C56B4CB42EE8}">
      <dgm:prSet/>
      <dgm:spPr/>
      <dgm:t>
        <a:bodyPr/>
        <a:lstStyle/>
        <a:p>
          <a:r>
            <a:rPr lang="en-IE"/>
            <a:t>Thank You</a:t>
          </a:r>
          <a:endParaRPr lang="en-US" dirty="0"/>
        </a:p>
      </dgm:t>
    </dgm:pt>
    <dgm:pt modelId="{E19DE189-5879-4E29-9403-361F2A1491CD}" type="parTrans" cxnId="{7F2AF2E4-54BC-43DE-8D7B-0D32DE9A3F3F}">
      <dgm:prSet/>
      <dgm:spPr/>
      <dgm:t>
        <a:bodyPr/>
        <a:lstStyle/>
        <a:p>
          <a:endParaRPr lang="en-US"/>
        </a:p>
      </dgm:t>
    </dgm:pt>
    <dgm:pt modelId="{D9B81502-D115-450C-BB4F-F260FE715028}" type="sibTrans" cxnId="{7F2AF2E4-54BC-43DE-8D7B-0D32DE9A3F3F}">
      <dgm:prSet/>
      <dgm:spPr/>
      <dgm:t>
        <a:bodyPr/>
        <a:lstStyle/>
        <a:p>
          <a:endParaRPr lang="en-US"/>
        </a:p>
      </dgm:t>
    </dgm:pt>
    <dgm:pt modelId="{BA585F6C-E2BE-4FFF-9016-456B3B81AA0D}">
      <dgm:prSet/>
      <dgm:spPr/>
      <dgm:t>
        <a:bodyPr/>
        <a:lstStyle/>
        <a:p>
          <a:r>
            <a:rPr lang="en-IE"/>
            <a:t>Questions</a:t>
          </a:r>
          <a:endParaRPr lang="en-US"/>
        </a:p>
      </dgm:t>
    </dgm:pt>
    <dgm:pt modelId="{6ADD2B14-EE8F-42FF-BBE0-885A49133FBE}" type="parTrans" cxnId="{5A5982E8-60D5-42C0-937D-3A4299E08567}">
      <dgm:prSet/>
      <dgm:spPr/>
      <dgm:t>
        <a:bodyPr/>
        <a:lstStyle/>
        <a:p>
          <a:endParaRPr lang="en-US"/>
        </a:p>
      </dgm:t>
    </dgm:pt>
    <dgm:pt modelId="{32CDBF8D-9904-4051-B878-76B10A13151F}" type="sibTrans" cxnId="{5A5982E8-60D5-42C0-937D-3A4299E08567}">
      <dgm:prSet/>
      <dgm:spPr/>
      <dgm:t>
        <a:bodyPr/>
        <a:lstStyle/>
        <a:p>
          <a:endParaRPr lang="en-US"/>
        </a:p>
      </dgm:t>
    </dgm:pt>
    <dgm:pt modelId="{2DBDF019-3D6A-48FE-A8D4-B290462B19B1}" type="pres">
      <dgm:prSet presAssocID="{1D3AD341-DEB6-4FAC-AE93-47C770A1DD7C}" presName="Name0" presStyleCnt="0">
        <dgm:presLayoutVars>
          <dgm:dir/>
          <dgm:animLvl val="lvl"/>
          <dgm:resizeHandles val="exact"/>
        </dgm:presLayoutVars>
      </dgm:prSet>
      <dgm:spPr/>
    </dgm:pt>
    <dgm:pt modelId="{D1B3C6C4-5D77-45AE-B67A-D69199D47A95}" type="pres">
      <dgm:prSet presAssocID="{A3D57627-146B-49AC-9E05-C56B4CB42EE8}" presName="parTxOnly" presStyleLbl="node1" presStyleIdx="0" presStyleCnt="2">
        <dgm:presLayoutVars>
          <dgm:chMax val="0"/>
          <dgm:chPref val="0"/>
          <dgm:bulletEnabled val="1"/>
        </dgm:presLayoutVars>
      </dgm:prSet>
      <dgm:spPr/>
    </dgm:pt>
    <dgm:pt modelId="{AA8BD361-E10E-473E-BB56-C72438E7CD52}" type="pres">
      <dgm:prSet presAssocID="{D9B81502-D115-450C-BB4F-F260FE715028}" presName="parTxOnlySpace" presStyleCnt="0"/>
      <dgm:spPr/>
    </dgm:pt>
    <dgm:pt modelId="{7CD81049-8DD8-400D-9FE5-473BF47D8FB8}" type="pres">
      <dgm:prSet presAssocID="{BA585F6C-E2BE-4FFF-9016-456B3B81AA0D}" presName="parTxOnly" presStyleLbl="node1" presStyleIdx="1" presStyleCnt="2">
        <dgm:presLayoutVars>
          <dgm:chMax val="0"/>
          <dgm:chPref val="0"/>
          <dgm:bulletEnabled val="1"/>
        </dgm:presLayoutVars>
      </dgm:prSet>
      <dgm:spPr/>
    </dgm:pt>
  </dgm:ptLst>
  <dgm:cxnLst>
    <dgm:cxn modelId="{CC39530D-107E-4367-9151-DAC3DBD123AF}" type="presOf" srcId="{A3D57627-146B-49AC-9E05-C56B4CB42EE8}" destId="{D1B3C6C4-5D77-45AE-B67A-D69199D47A95}" srcOrd="0" destOrd="0" presId="urn:microsoft.com/office/officeart/2005/8/layout/chevron1"/>
    <dgm:cxn modelId="{900BC582-0430-4DA4-99FF-ED811C90EEBC}" type="presOf" srcId="{1D3AD341-DEB6-4FAC-AE93-47C770A1DD7C}" destId="{2DBDF019-3D6A-48FE-A8D4-B290462B19B1}" srcOrd="0" destOrd="0" presId="urn:microsoft.com/office/officeart/2005/8/layout/chevron1"/>
    <dgm:cxn modelId="{29DCF7C2-9292-4642-ADE2-1A40BF42A751}" type="presOf" srcId="{BA585F6C-E2BE-4FFF-9016-456B3B81AA0D}" destId="{7CD81049-8DD8-400D-9FE5-473BF47D8FB8}" srcOrd="0" destOrd="0" presId="urn:microsoft.com/office/officeart/2005/8/layout/chevron1"/>
    <dgm:cxn modelId="{7F2AF2E4-54BC-43DE-8D7B-0D32DE9A3F3F}" srcId="{1D3AD341-DEB6-4FAC-AE93-47C770A1DD7C}" destId="{A3D57627-146B-49AC-9E05-C56B4CB42EE8}" srcOrd="0" destOrd="0" parTransId="{E19DE189-5879-4E29-9403-361F2A1491CD}" sibTransId="{D9B81502-D115-450C-BB4F-F260FE715028}"/>
    <dgm:cxn modelId="{5A5982E8-60D5-42C0-937D-3A4299E08567}" srcId="{1D3AD341-DEB6-4FAC-AE93-47C770A1DD7C}" destId="{BA585F6C-E2BE-4FFF-9016-456B3B81AA0D}" srcOrd="1" destOrd="0" parTransId="{6ADD2B14-EE8F-42FF-BBE0-885A49133FBE}" sibTransId="{32CDBF8D-9904-4051-B878-76B10A13151F}"/>
    <dgm:cxn modelId="{B88E0A93-E6E3-4C26-846D-2A2C5CB6D41D}" type="presParOf" srcId="{2DBDF019-3D6A-48FE-A8D4-B290462B19B1}" destId="{D1B3C6C4-5D77-45AE-B67A-D69199D47A95}" srcOrd="0" destOrd="0" presId="urn:microsoft.com/office/officeart/2005/8/layout/chevron1"/>
    <dgm:cxn modelId="{16F5ECE3-961D-4472-B145-0F22F666C48A}" type="presParOf" srcId="{2DBDF019-3D6A-48FE-A8D4-B290462B19B1}" destId="{AA8BD361-E10E-473E-BB56-C72438E7CD52}" srcOrd="1" destOrd="0" presId="urn:microsoft.com/office/officeart/2005/8/layout/chevron1"/>
    <dgm:cxn modelId="{F660D51D-DA5C-4A28-B62D-5DBB34CD4EFB}" type="presParOf" srcId="{2DBDF019-3D6A-48FE-A8D4-B290462B19B1}" destId="{7CD81049-8DD8-400D-9FE5-473BF47D8FB8}"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17D6F-F92A-45E4-A0E7-F8E43683F2CC}">
      <dsp:nvSpPr>
        <dsp:cNvPr id="0" name=""/>
        <dsp:cNvSpPr/>
      </dsp:nvSpPr>
      <dsp:spPr>
        <a:xfrm>
          <a:off x="0" y="593"/>
          <a:ext cx="6263640"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a:t>Psychological Impact</a:t>
          </a:r>
          <a:endParaRPr lang="en-US" sz="2500" kern="1200"/>
        </a:p>
      </dsp:txBody>
      <dsp:txXfrm>
        <a:off x="29271" y="29864"/>
        <a:ext cx="6205098" cy="541083"/>
      </dsp:txXfrm>
    </dsp:sp>
    <dsp:sp modelId="{9E3F049B-6009-4ED7-B246-E02682E4EDBA}">
      <dsp:nvSpPr>
        <dsp:cNvPr id="0" name=""/>
        <dsp:cNvSpPr/>
      </dsp:nvSpPr>
      <dsp:spPr>
        <a:xfrm>
          <a:off x="0" y="600218"/>
          <a:ext cx="626364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IE" sz="2000" kern="1200" dirty="0"/>
            <a:t>Chronic Pain</a:t>
          </a:r>
          <a:endParaRPr lang="en-US" sz="2000" kern="1200" dirty="0"/>
        </a:p>
        <a:p>
          <a:pPr marL="228600" lvl="1" indent="-228600" algn="l" defTabSz="889000">
            <a:lnSpc>
              <a:spcPct val="90000"/>
            </a:lnSpc>
            <a:spcBef>
              <a:spcPct val="0"/>
            </a:spcBef>
            <a:spcAft>
              <a:spcPct val="20000"/>
            </a:spcAft>
            <a:buChar char="•"/>
          </a:pPr>
          <a:r>
            <a:rPr lang="en-IE" sz="2000" kern="1200" dirty="0"/>
            <a:t>Depression</a:t>
          </a:r>
          <a:endParaRPr lang="en-US" sz="2000" kern="1200" dirty="0"/>
        </a:p>
        <a:p>
          <a:pPr marL="228600" lvl="1" indent="-228600" algn="l" defTabSz="889000">
            <a:lnSpc>
              <a:spcPct val="90000"/>
            </a:lnSpc>
            <a:spcBef>
              <a:spcPct val="0"/>
            </a:spcBef>
            <a:spcAft>
              <a:spcPct val="20000"/>
            </a:spcAft>
            <a:buChar char="•"/>
          </a:pPr>
          <a:r>
            <a:rPr lang="en-IE" sz="2000" kern="1200" dirty="0"/>
            <a:t>Delirium</a:t>
          </a:r>
          <a:endParaRPr lang="en-US" sz="2000" kern="1200" dirty="0"/>
        </a:p>
      </dsp:txBody>
      <dsp:txXfrm>
        <a:off x="0" y="600218"/>
        <a:ext cx="6263640" cy="1035000"/>
      </dsp:txXfrm>
    </dsp:sp>
    <dsp:sp modelId="{E58F0B93-DD64-47EE-84D2-13B5E49B9ADD}">
      <dsp:nvSpPr>
        <dsp:cNvPr id="0" name=""/>
        <dsp:cNvSpPr/>
      </dsp:nvSpPr>
      <dsp:spPr>
        <a:xfrm>
          <a:off x="0" y="1635218"/>
          <a:ext cx="6263640"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dirty="0"/>
            <a:t>Economic Cost</a:t>
          </a:r>
        </a:p>
      </dsp:txBody>
      <dsp:txXfrm>
        <a:off x="29271" y="1664489"/>
        <a:ext cx="6205098" cy="541083"/>
      </dsp:txXfrm>
    </dsp:sp>
    <dsp:sp modelId="{3A1C869C-8822-4156-BB8A-4315C97A0ED4}">
      <dsp:nvSpPr>
        <dsp:cNvPr id="0" name=""/>
        <dsp:cNvSpPr/>
      </dsp:nvSpPr>
      <dsp:spPr>
        <a:xfrm>
          <a:off x="0" y="2234843"/>
          <a:ext cx="626364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IE" sz="2000" kern="1200" dirty="0"/>
            <a:t>Increased readmission incidence</a:t>
          </a:r>
        </a:p>
        <a:p>
          <a:pPr marL="228600" lvl="1" indent="-228600" algn="l" defTabSz="889000">
            <a:lnSpc>
              <a:spcPct val="90000"/>
            </a:lnSpc>
            <a:spcBef>
              <a:spcPct val="0"/>
            </a:spcBef>
            <a:spcAft>
              <a:spcPct val="20000"/>
            </a:spcAft>
            <a:buChar char="•"/>
          </a:pPr>
          <a:r>
            <a:rPr lang="en-IE" sz="2000" kern="1200" dirty="0"/>
            <a:t>Increased length of stay</a:t>
          </a:r>
        </a:p>
        <a:p>
          <a:pPr marL="228600" lvl="1" indent="-228600" algn="l" defTabSz="889000">
            <a:lnSpc>
              <a:spcPct val="90000"/>
            </a:lnSpc>
            <a:spcBef>
              <a:spcPct val="0"/>
            </a:spcBef>
            <a:spcAft>
              <a:spcPct val="20000"/>
            </a:spcAft>
            <a:buChar char="•"/>
          </a:pPr>
          <a:r>
            <a:rPr lang="en-IE" sz="2000" kern="1200" dirty="0"/>
            <a:t>Additional supports</a:t>
          </a:r>
        </a:p>
      </dsp:txBody>
      <dsp:txXfrm>
        <a:off x="0" y="2234843"/>
        <a:ext cx="6263640" cy="1035000"/>
      </dsp:txXfrm>
    </dsp:sp>
    <dsp:sp modelId="{828CD476-77B4-4FD7-AFEA-5E8208296FC8}">
      <dsp:nvSpPr>
        <dsp:cNvPr id="0" name=""/>
        <dsp:cNvSpPr/>
      </dsp:nvSpPr>
      <dsp:spPr>
        <a:xfrm>
          <a:off x="0" y="3269843"/>
          <a:ext cx="6263640"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dirty="0"/>
            <a:t>Reduced Mobility</a:t>
          </a:r>
          <a:endParaRPr lang="en-US" sz="2500" kern="1200" dirty="0"/>
        </a:p>
      </dsp:txBody>
      <dsp:txXfrm>
        <a:off x="29271" y="3299114"/>
        <a:ext cx="6205098" cy="541083"/>
      </dsp:txXfrm>
    </dsp:sp>
    <dsp:sp modelId="{D3FC608C-A96B-4380-A543-0516B4D7D010}">
      <dsp:nvSpPr>
        <dsp:cNvPr id="0" name=""/>
        <dsp:cNvSpPr/>
      </dsp:nvSpPr>
      <dsp:spPr>
        <a:xfrm>
          <a:off x="0" y="3869469"/>
          <a:ext cx="626364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IE" sz="2000" kern="1200" dirty="0"/>
            <a:t>Cannot complete physiotherapy and rehabilitation</a:t>
          </a:r>
          <a:endParaRPr lang="en-US" sz="2000" kern="1200" dirty="0"/>
        </a:p>
        <a:p>
          <a:pPr marL="228600" lvl="1" indent="-228600" algn="l" defTabSz="889000">
            <a:lnSpc>
              <a:spcPct val="90000"/>
            </a:lnSpc>
            <a:spcBef>
              <a:spcPct val="0"/>
            </a:spcBef>
            <a:spcAft>
              <a:spcPct val="20000"/>
            </a:spcAft>
            <a:buChar char="•"/>
          </a:pPr>
          <a:r>
            <a:rPr lang="en-IE" sz="2000" kern="1200" dirty="0"/>
            <a:t>Increased risk of thromboembolism and pneumonia</a:t>
          </a:r>
          <a:endParaRPr lang="en-US" sz="2000" kern="1200" dirty="0"/>
        </a:p>
        <a:p>
          <a:pPr marL="228600" lvl="1" indent="-228600" algn="l" defTabSz="889000">
            <a:lnSpc>
              <a:spcPct val="90000"/>
            </a:lnSpc>
            <a:spcBef>
              <a:spcPct val="0"/>
            </a:spcBef>
            <a:spcAft>
              <a:spcPct val="20000"/>
            </a:spcAft>
            <a:buChar char="•"/>
          </a:pPr>
          <a:r>
            <a:rPr lang="en-US" sz="2000" kern="1200" dirty="0"/>
            <a:t>Falls &amp; Pressure Ulcers</a:t>
          </a:r>
        </a:p>
      </dsp:txBody>
      <dsp:txXfrm>
        <a:off x="0" y="3869469"/>
        <a:ext cx="6263640" cy="1035000"/>
      </dsp:txXfrm>
    </dsp:sp>
    <dsp:sp modelId="{FA464447-9602-4866-A4E8-520D834EE0C1}">
      <dsp:nvSpPr>
        <dsp:cNvPr id="0" name=""/>
        <dsp:cNvSpPr/>
      </dsp:nvSpPr>
      <dsp:spPr>
        <a:xfrm>
          <a:off x="0" y="4904469"/>
          <a:ext cx="6263640"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Reduced  Sleep &amp; Reduced Physical Function</a:t>
          </a:r>
        </a:p>
      </dsp:txBody>
      <dsp:txXfrm>
        <a:off x="29271" y="4933740"/>
        <a:ext cx="6205098"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9948F-6BEC-42C7-AF30-3E351B5CAC82}">
      <dsp:nvSpPr>
        <dsp:cNvPr id="0" name=""/>
        <dsp:cNvSpPr/>
      </dsp:nvSpPr>
      <dsp:spPr>
        <a:xfrm>
          <a:off x="0" y="4109809"/>
          <a:ext cx="7452360" cy="1348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defRPr b="1"/>
          </a:pPr>
          <a:r>
            <a:rPr lang="en-IE" sz="2300" kern="1200"/>
            <a:t>Presented to and approved by the local Drugs &amp; Therapeutics Committee (OLOL). </a:t>
          </a:r>
          <a:endParaRPr lang="en-US" sz="2300" kern="1200"/>
        </a:p>
      </dsp:txBody>
      <dsp:txXfrm>
        <a:off x="0" y="4109809"/>
        <a:ext cx="7452360" cy="1348931"/>
      </dsp:txXfrm>
    </dsp:sp>
    <dsp:sp modelId="{11FEE2A9-98F4-4BBA-B4B6-FE95ABE75222}">
      <dsp:nvSpPr>
        <dsp:cNvPr id="0" name=""/>
        <dsp:cNvSpPr/>
      </dsp:nvSpPr>
      <dsp:spPr>
        <a:xfrm rot="10800000">
          <a:off x="0" y="2055387"/>
          <a:ext cx="7452360" cy="2074656"/>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defRPr b="1"/>
          </a:pPr>
          <a:r>
            <a:rPr lang="en-IE" sz="2300" kern="1200"/>
            <a:t>Developed Documents:</a:t>
          </a:r>
          <a:endParaRPr lang="en-US" sz="2300" kern="1200"/>
        </a:p>
      </dsp:txBody>
      <dsp:txXfrm rot="-10800000">
        <a:off x="0" y="2055387"/>
        <a:ext cx="7452360" cy="728204"/>
      </dsp:txXfrm>
    </dsp:sp>
    <dsp:sp modelId="{1E8A8D0D-8089-4FF2-AEDB-1CD6986CC493}">
      <dsp:nvSpPr>
        <dsp:cNvPr id="0" name=""/>
        <dsp:cNvSpPr/>
      </dsp:nvSpPr>
      <dsp:spPr>
        <a:xfrm>
          <a:off x="3638" y="2783591"/>
          <a:ext cx="2481694" cy="62032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IE" sz="1300" kern="1200"/>
            <a:t>Post Operative Opioid Conversion Chart</a:t>
          </a:r>
          <a:endParaRPr lang="en-US" sz="1300" kern="1200"/>
        </a:p>
      </dsp:txBody>
      <dsp:txXfrm>
        <a:off x="3638" y="2783591"/>
        <a:ext cx="2481694" cy="620322"/>
      </dsp:txXfrm>
    </dsp:sp>
    <dsp:sp modelId="{247C2282-A142-4E67-967E-6ED08C8D0FF0}">
      <dsp:nvSpPr>
        <dsp:cNvPr id="0" name=""/>
        <dsp:cNvSpPr/>
      </dsp:nvSpPr>
      <dsp:spPr>
        <a:xfrm>
          <a:off x="2485332" y="2783591"/>
          <a:ext cx="2481694" cy="620322"/>
        </a:xfrm>
        <a:prstGeom prst="rect">
          <a:avLst/>
        </a:prstGeom>
        <a:solidFill>
          <a:schemeClr val="accent5">
            <a:tint val="40000"/>
            <a:alpha val="90000"/>
            <a:hueOff val="-1123294"/>
            <a:satOff val="-3805"/>
            <a:lumOff val="-48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IE" sz="1300" kern="1200"/>
            <a:t>Orthopaedic Analgesia Prescribing Guideline</a:t>
          </a:r>
          <a:endParaRPr lang="en-US" sz="1300" kern="1200"/>
        </a:p>
      </dsp:txBody>
      <dsp:txXfrm>
        <a:off x="2485332" y="2783591"/>
        <a:ext cx="2481694" cy="620322"/>
      </dsp:txXfrm>
    </dsp:sp>
    <dsp:sp modelId="{DECB83E1-1B3F-4A59-A95F-089BA960CAEE}">
      <dsp:nvSpPr>
        <dsp:cNvPr id="0" name=""/>
        <dsp:cNvSpPr/>
      </dsp:nvSpPr>
      <dsp:spPr>
        <a:xfrm>
          <a:off x="4967027" y="2783591"/>
          <a:ext cx="2481694" cy="620322"/>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IE" sz="1300" kern="1200"/>
            <a:t>Opioid Patient Information Leaflet </a:t>
          </a:r>
          <a:endParaRPr lang="en-US" sz="1300" kern="1200"/>
        </a:p>
      </dsp:txBody>
      <dsp:txXfrm>
        <a:off x="4967027" y="2783591"/>
        <a:ext cx="2481694" cy="620322"/>
      </dsp:txXfrm>
    </dsp:sp>
    <dsp:sp modelId="{F2827EE1-E9B8-4C92-BBC7-3D3AF8ACCC31}">
      <dsp:nvSpPr>
        <dsp:cNvPr id="0" name=""/>
        <dsp:cNvSpPr/>
      </dsp:nvSpPr>
      <dsp:spPr>
        <a:xfrm rot="10800000">
          <a:off x="0" y="965"/>
          <a:ext cx="7452360" cy="2074656"/>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defRPr b="1"/>
          </a:pPr>
          <a:r>
            <a:rPr lang="en-IE" sz="2300" kern="1200"/>
            <a:t>Documents developed with multidisciplinary input from:</a:t>
          </a:r>
          <a:endParaRPr lang="en-US" sz="2300" kern="1200"/>
        </a:p>
      </dsp:txBody>
      <dsp:txXfrm rot="-10800000">
        <a:off x="0" y="965"/>
        <a:ext cx="7452360" cy="728204"/>
      </dsp:txXfrm>
    </dsp:sp>
    <dsp:sp modelId="{C48C9E1F-FB8F-4693-917E-ADDD15B88B06}">
      <dsp:nvSpPr>
        <dsp:cNvPr id="0" name=""/>
        <dsp:cNvSpPr/>
      </dsp:nvSpPr>
      <dsp:spPr>
        <a:xfrm>
          <a:off x="0" y="729169"/>
          <a:ext cx="1863089" cy="62032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IE" sz="1300" kern="1200" dirty="0"/>
            <a:t>Ortho-Geriatrics</a:t>
          </a:r>
        </a:p>
        <a:p>
          <a:pPr marL="0" lvl="0" indent="0" algn="ctr" defTabSz="577850">
            <a:lnSpc>
              <a:spcPct val="90000"/>
            </a:lnSpc>
            <a:spcBef>
              <a:spcPct val="0"/>
            </a:spcBef>
            <a:spcAft>
              <a:spcPct val="35000"/>
            </a:spcAft>
            <a:buNone/>
          </a:pPr>
          <a:r>
            <a:rPr lang="en-IE" sz="1300" kern="1200" dirty="0"/>
            <a:t> Dr Helen O’Brien</a:t>
          </a:r>
          <a:endParaRPr lang="en-US" sz="1300" kern="1200" dirty="0"/>
        </a:p>
      </dsp:txBody>
      <dsp:txXfrm>
        <a:off x="0" y="729169"/>
        <a:ext cx="1863089" cy="620322"/>
      </dsp:txXfrm>
    </dsp:sp>
    <dsp:sp modelId="{60A6F8D5-635C-4BD8-8670-9EB1C1CD908D}">
      <dsp:nvSpPr>
        <dsp:cNvPr id="0" name=""/>
        <dsp:cNvSpPr/>
      </dsp:nvSpPr>
      <dsp:spPr>
        <a:xfrm>
          <a:off x="1863090" y="729169"/>
          <a:ext cx="1863089" cy="620322"/>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IE" sz="1300" kern="1200"/>
            <a:t>Pharmacy</a:t>
          </a:r>
        </a:p>
        <a:p>
          <a:pPr marL="0" lvl="0" indent="0" algn="ctr" defTabSz="577850">
            <a:lnSpc>
              <a:spcPct val="90000"/>
            </a:lnSpc>
            <a:spcBef>
              <a:spcPct val="0"/>
            </a:spcBef>
            <a:spcAft>
              <a:spcPct val="35000"/>
            </a:spcAft>
            <a:buNone/>
          </a:pPr>
          <a:r>
            <a:rPr lang="en-IE" sz="1300" kern="1200"/>
            <a:t> Marie Richardson</a:t>
          </a:r>
          <a:endParaRPr lang="en-US" sz="1300" kern="1200"/>
        </a:p>
      </dsp:txBody>
      <dsp:txXfrm>
        <a:off x="1863090" y="729169"/>
        <a:ext cx="1863089" cy="620322"/>
      </dsp:txXfrm>
    </dsp:sp>
    <dsp:sp modelId="{67FF60B5-CCAD-4EE1-A586-88BB0A76279C}">
      <dsp:nvSpPr>
        <dsp:cNvPr id="0" name=""/>
        <dsp:cNvSpPr/>
      </dsp:nvSpPr>
      <dsp:spPr>
        <a:xfrm>
          <a:off x="3726180" y="729169"/>
          <a:ext cx="1863089" cy="620322"/>
        </a:xfrm>
        <a:prstGeom prst="rect">
          <a:avLst/>
        </a:prstGeom>
        <a:solidFill>
          <a:schemeClr val="accent5">
            <a:tint val="40000"/>
            <a:alpha val="90000"/>
            <a:hueOff val="-5616468"/>
            <a:satOff val="-19027"/>
            <a:lumOff val="-244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IE" sz="1300" kern="1200"/>
            <a:t>Anaesthetics</a:t>
          </a:r>
        </a:p>
        <a:p>
          <a:pPr marL="0" lvl="0" indent="0" algn="ctr" defTabSz="577850">
            <a:lnSpc>
              <a:spcPct val="90000"/>
            </a:lnSpc>
            <a:spcBef>
              <a:spcPct val="0"/>
            </a:spcBef>
            <a:spcAft>
              <a:spcPct val="35000"/>
            </a:spcAft>
            <a:buNone/>
          </a:pPr>
          <a:r>
            <a:rPr lang="en-IE" sz="1300" kern="1200"/>
            <a:t> Dr Fauzia Bano</a:t>
          </a:r>
          <a:endParaRPr lang="en-US" sz="1300" kern="1200"/>
        </a:p>
      </dsp:txBody>
      <dsp:txXfrm>
        <a:off x="3726180" y="729169"/>
        <a:ext cx="1863089" cy="620322"/>
      </dsp:txXfrm>
    </dsp:sp>
    <dsp:sp modelId="{7919376F-E29A-4980-90E8-2E42BA35934F}">
      <dsp:nvSpPr>
        <dsp:cNvPr id="0" name=""/>
        <dsp:cNvSpPr/>
      </dsp:nvSpPr>
      <dsp:spPr>
        <a:xfrm>
          <a:off x="5589270" y="729169"/>
          <a:ext cx="1863089" cy="620322"/>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IE" sz="1300" kern="1200"/>
            <a:t>Pain Management  CNS</a:t>
          </a:r>
        </a:p>
        <a:p>
          <a:pPr marL="0" lvl="0" indent="0" algn="ctr" defTabSz="577850">
            <a:lnSpc>
              <a:spcPct val="90000"/>
            </a:lnSpc>
            <a:spcBef>
              <a:spcPct val="0"/>
            </a:spcBef>
            <a:spcAft>
              <a:spcPct val="35000"/>
            </a:spcAft>
            <a:buNone/>
          </a:pPr>
          <a:r>
            <a:rPr lang="en-IE" sz="1300" kern="1200"/>
            <a:t>Gwyneth Mahoko</a:t>
          </a:r>
          <a:endParaRPr lang="en-US" sz="1300" kern="1200"/>
        </a:p>
      </dsp:txBody>
      <dsp:txXfrm>
        <a:off x="5589270" y="729169"/>
        <a:ext cx="1863089" cy="620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63F72-13C7-4E7E-B019-4C2FA4BF9364}">
      <dsp:nvSpPr>
        <dsp:cNvPr id="0" name=""/>
        <dsp:cNvSpPr/>
      </dsp:nvSpPr>
      <dsp:spPr>
        <a:xfrm>
          <a:off x="3298809" y="1506028"/>
          <a:ext cx="728184" cy="91440"/>
        </a:xfrm>
        <a:custGeom>
          <a:avLst/>
          <a:gdLst/>
          <a:ahLst/>
          <a:cxnLst/>
          <a:rect l="0" t="0" r="0" b="0"/>
          <a:pathLst>
            <a:path>
              <a:moveTo>
                <a:pt x="0" y="45720"/>
              </a:moveTo>
              <a:lnTo>
                <a:pt x="72818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43932" y="1547954"/>
        <a:ext cx="37939" cy="7587"/>
      </dsp:txXfrm>
    </dsp:sp>
    <dsp:sp modelId="{08CD6BF9-1F06-4D94-8172-070ADC8AFD19}">
      <dsp:nvSpPr>
        <dsp:cNvPr id="0" name=""/>
        <dsp:cNvSpPr/>
      </dsp:nvSpPr>
      <dsp:spPr>
        <a:xfrm>
          <a:off x="1545" y="562029"/>
          <a:ext cx="3299064" cy="19794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657" tIns="169687" rIns="161657" bIns="169687" numCol="1" spcCol="1270" anchor="ctr" anchorCtr="0">
          <a:noAutofit/>
        </a:bodyPr>
        <a:lstStyle/>
        <a:p>
          <a:pPr marL="0" lvl="0" indent="0" algn="ctr" defTabSz="1022350">
            <a:lnSpc>
              <a:spcPct val="90000"/>
            </a:lnSpc>
            <a:spcBef>
              <a:spcPct val="0"/>
            </a:spcBef>
            <a:spcAft>
              <a:spcPct val="35000"/>
            </a:spcAft>
            <a:buNone/>
          </a:pPr>
          <a:r>
            <a:rPr lang="en-IE" sz="2300" b="1" kern="1200" dirty="0"/>
            <a:t>Baseline Point Prevalence  Audit</a:t>
          </a:r>
          <a:r>
            <a:rPr lang="en-IE" sz="2300" kern="1200" dirty="0"/>
            <a:t> completed 4th July 2022</a:t>
          </a:r>
          <a:endParaRPr lang="en-US" sz="2300" kern="1200" dirty="0"/>
        </a:p>
      </dsp:txBody>
      <dsp:txXfrm>
        <a:off x="1545" y="562029"/>
        <a:ext cx="3299064" cy="1979438"/>
      </dsp:txXfrm>
    </dsp:sp>
    <dsp:sp modelId="{E7D7AEA1-E4DF-41F6-ACE0-1FC0B0605CC7}">
      <dsp:nvSpPr>
        <dsp:cNvPr id="0" name=""/>
        <dsp:cNvSpPr/>
      </dsp:nvSpPr>
      <dsp:spPr>
        <a:xfrm>
          <a:off x="1651077" y="2539667"/>
          <a:ext cx="4057849" cy="728184"/>
        </a:xfrm>
        <a:custGeom>
          <a:avLst/>
          <a:gdLst/>
          <a:ahLst/>
          <a:cxnLst/>
          <a:rect l="0" t="0" r="0" b="0"/>
          <a:pathLst>
            <a:path>
              <a:moveTo>
                <a:pt x="4057849" y="0"/>
              </a:moveTo>
              <a:lnTo>
                <a:pt x="4057849" y="381192"/>
              </a:lnTo>
              <a:lnTo>
                <a:pt x="0" y="381192"/>
              </a:lnTo>
              <a:lnTo>
                <a:pt x="0" y="728184"/>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6797" y="2899966"/>
        <a:ext cx="206409" cy="7587"/>
      </dsp:txXfrm>
    </dsp:sp>
    <dsp:sp modelId="{0CB3720B-6003-4C80-BCC1-DEED3C87B7D1}">
      <dsp:nvSpPr>
        <dsp:cNvPr id="0" name=""/>
        <dsp:cNvSpPr/>
      </dsp:nvSpPr>
      <dsp:spPr>
        <a:xfrm>
          <a:off x="4059394" y="562029"/>
          <a:ext cx="3299064" cy="19794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657" tIns="169687" rIns="161657" bIns="169687" numCol="1" spcCol="1270" anchor="ctr" anchorCtr="0">
          <a:noAutofit/>
        </a:bodyPr>
        <a:lstStyle/>
        <a:p>
          <a:pPr marL="0" lvl="0" indent="0" algn="ctr" defTabSz="1022350">
            <a:lnSpc>
              <a:spcPct val="90000"/>
            </a:lnSpc>
            <a:spcBef>
              <a:spcPct val="0"/>
            </a:spcBef>
            <a:spcAft>
              <a:spcPct val="35000"/>
            </a:spcAft>
            <a:buNone/>
          </a:pPr>
          <a:r>
            <a:rPr lang="en-IE" sz="2300" kern="1200"/>
            <a:t>Proforma audit document developed based on Orthopaedic Analgesia Guideline</a:t>
          </a:r>
          <a:endParaRPr lang="en-US" sz="2300" kern="1200"/>
        </a:p>
      </dsp:txBody>
      <dsp:txXfrm>
        <a:off x="4059394" y="562029"/>
        <a:ext cx="3299064" cy="1979438"/>
      </dsp:txXfrm>
    </dsp:sp>
    <dsp:sp modelId="{8ED47723-72E8-4D10-ACEB-FDF1E4BC564A}">
      <dsp:nvSpPr>
        <dsp:cNvPr id="0" name=""/>
        <dsp:cNvSpPr/>
      </dsp:nvSpPr>
      <dsp:spPr>
        <a:xfrm>
          <a:off x="3298809" y="4244251"/>
          <a:ext cx="728184" cy="91440"/>
        </a:xfrm>
        <a:custGeom>
          <a:avLst/>
          <a:gdLst/>
          <a:ahLst/>
          <a:cxnLst/>
          <a:rect l="0" t="0" r="0" b="0"/>
          <a:pathLst>
            <a:path>
              <a:moveTo>
                <a:pt x="0" y="45720"/>
              </a:moveTo>
              <a:lnTo>
                <a:pt x="72818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43932" y="4286177"/>
        <a:ext cx="37939" cy="7587"/>
      </dsp:txXfrm>
    </dsp:sp>
    <dsp:sp modelId="{9EB6F4D6-4390-46B8-A74D-059E2288A935}">
      <dsp:nvSpPr>
        <dsp:cNvPr id="0" name=""/>
        <dsp:cNvSpPr/>
      </dsp:nvSpPr>
      <dsp:spPr>
        <a:xfrm>
          <a:off x="1545" y="3300252"/>
          <a:ext cx="3299064" cy="197943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657" tIns="169687" rIns="161657" bIns="169687" numCol="1" spcCol="1270" anchor="t" anchorCtr="0">
          <a:noAutofit/>
        </a:bodyPr>
        <a:lstStyle/>
        <a:p>
          <a:pPr marL="0" lvl="0" indent="0" algn="l" defTabSz="1022350">
            <a:lnSpc>
              <a:spcPct val="90000"/>
            </a:lnSpc>
            <a:spcBef>
              <a:spcPct val="0"/>
            </a:spcBef>
            <a:spcAft>
              <a:spcPct val="35000"/>
            </a:spcAft>
            <a:buNone/>
          </a:pPr>
          <a:r>
            <a:rPr lang="en-IE" sz="2300" kern="1200"/>
            <a:t>Review of:</a:t>
          </a:r>
          <a:endParaRPr lang="en-US" sz="2300" kern="1200"/>
        </a:p>
        <a:p>
          <a:pPr marL="171450" lvl="1" indent="-171450" algn="l" defTabSz="800100">
            <a:lnSpc>
              <a:spcPct val="90000"/>
            </a:lnSpc>
            <a:spcBef>
              <a:spcPct val="0"/>
            </a:spcBef>
            <a:spcAft>
              <a:spcPct val="15000"/>
            </a:spcAft>
            <a:buChar char="•"/>
          </a:pPr>
          <a:r>
            <a:rPr lang="en-IE" sz="1800" kern="1200"/>
            <a:t>Kardex</a:t>
          </a:r>
          <a:endParaRPr lang="en-US" sz="1800" kern="1200"/>
        </a:p>
        <a:p>
          <a:pPr marL="171450" lvl="1" indent="-171450" algn="l" defTabSz="800100">
            <a:lnSpc>
              <a:spcPct val="90000"/>
            </a:lnSpc>
            <a:spcBef>
              <a:spcPct val="0"/>
            </a:spcBef>
            <a:spcAft>
              <a:spcPct val="15000"/>
            </a:spcAft>
            <a:buChar char="•"/>
          </a:pPr>
          <a:r>
            <a:rPr lang="en-IE" sz="1800" kern="1200"/>
            <a:t>Medical notes</a:t>
          </a:r>
          <a:endParaRPr lang="en-US" sz="1800" kern="1200"/>
        </a:p>
        <a:p>
          <a:pPr marL="171450" lvl="1" indent="-171450" algn="l" defTabSz="800100">
            <a:lnSpc>
              <a:spcPct val="90000"/>
            </a:lnSpc>
            <a:spcBef>
              <a:spcPct val="0"/>
            </a:spcBef>
            <a:spcAft>
              <a:spcPct val="15000"/>
            </a:spcAft>
            <a:buChar char="•"/>
          </a:pPr>
          <a:r>
            <a:rPr lang="en-IE" sz="1800" kern="1200"/>
            <a:t>ECG</a:t>
          </a:r>
          <a:endParaRPr lang="en-US" sz="1800" kern="1200"/>
        </a:p>
        <a:p>
          <a:pPr marL="171450" lvl="1" indent="-171450" algn="l" defTabSz="800100">
            <a:lnSpc>
              <a:spcPct val="90000"/>
            </a:lnSpc>
            <a:spcBef>
              <a:spcPct val="0"/>
            </a:spcBef>
            <a:spcAft>
              <a:spcPct val="15000"/>
            </a:spcAft>
            <a:buChar char="•"/>
          </a:pPr>
          <a:r>
            <a:rPr lang="en-IE" sz="1800" kern="1200"/>
            <a:t>Laboratory results</a:t>
          </a:r>
          <a:endParaRPr lang="en-US" sz="1800" kern="1200"/>
        </a:p>
      </dsp:txBody>
      <dsp:txXfrm>
        <a:off x="1545" y="3300252"/>
        <a:ext cx="3299064" cy="1979438"/>
      </dsp:txXfrm>
    </dsp:sp>
    <dsp:sp modelId="{9974B246-DBD8-42C0-836E-E9CBFCEDDF81}">
      <dsp:nvSpPr>
        <dsp:cNvPr id="0" name=""/>
        <dsp:cNvSpPr/>
      </dsp:nvSpPr>
      <dsp:spPr>
        <a:xfrm>
          <a:off x="4059394" y="3300252"/>
          <a:ext cx="3299064" cy="19794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657" tIns="169687" rIns="161657" bIns="169687" numCol="1" spcCol="1270" anchor="ctr" anchorCtr="0">
          <a:noAutofit/>
        </a:bodyPr>
        <a:lstStyle/>
        <a:p>
          <a:pPr marL="0" lvl="0" indent="0" algn="ctr" defTabSz="1022350">
            <a:lnSpc>
              <a:spcPct val="90000"/>
            </a:lnSpc>
            <a:spcBef>
              <a:spcPct val="0"/>
            </a:spcBef>
            <a:spcAft>
              <a:spcPct val="35000"/>
            </a:spcAft>
            <a:buNone/>
          </a:pPr>
          <a:r>
            <a:rPr lang="en-IE" sz="2300" b="1" kern="1200" dirty="0"/>
            <a:t>Point Prevalence Reaudit </a:t>
          </a:r>
        </a:p>
        <a:p>
          <a:pPr marL="0" lvl="0" indent="0" algn="ctr" defTabSz="1022350">
            <a:lnSpc>
              <a:spcPct val="90000"/>
            </a:lnSpc>
            <a:spcBef>
              <a:spcPct val="0"/>
            </a:spcBef>
            <a:spcAft>
              <a:spcPct val="35000"/>
            </a:spcAft>
            <a:buNone/>
          </a:pPr>
          <a:r>
            <a:rPr lang="en-IE" sz="2300" kern="1200" dirty="0"/>
            <a:t>completed 15th November 2022</a:t>
          </a:r>
          <a:endParaRPr lang="en-US" sz="2300" kern="1200" dirty="0"/>
        </a:p>
      </dsp:txBody>
      <dsp:txXfrm>
        <a:off x="4059394" y="3300252"/>
        <a:ext cx="3299064" cy="1979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3BE0F-48F2-4CE4-B90F-D60B1F471D26}">
      <dsp:nvSpPr>
        <dsp:cNvPr id="0" name=""/>
        <dsp:cNvSpPr/>
      </dsp:nvSpPr>
      <dsp:spPr>
        <a:xfrm rot="5400000">
          <a:off x="6589693" y="-2661723"/>
          <a:ext cx="1121829"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E" sz="2100" kern="1200" dirty="0"/>
            <a:t>Only Short acting Opioids regular and PRN for patients </a:t>
          </a:r>
          <a:r>
            <a:rPr lang="en-IE" sz="2100" kern="1200" dirty="0">
              <a:latin typeface="Calibri"/>
            </a:rPr>
            <a:t>≥</a:t>
          </a:r>
          <a:r>
            <a:rPr lang="en-IE" sz="2100" kern="1200" dirty="0"/>
            <a:t> 65 years​</a:t>
          </a:r>
          <a:endParaRPr lang="en-US" sz="2100" kern="1200" dirty="0"/>
        </a:p>
        <a:p>
          <a:pPr marL="228600" lvl="1" indent="-228600" algn="l" defTabSz="933450">
            <a:lnSpc>
              <a:spcPct val="90000"/>
            </a:lnSpc>
            <a:spcBef>
              <a:spcPct val="0"/>
            </a:spcBef>
            <a:spcAft>
              <a:spcPct val="15000"/>
            </a:spcAft>
            <a:buChar char="•"/>
          </a:pPr>
          <a:r>
            <a:rPr lang="en-US" sz="2100" kern="1200" dirty="0"/>
            <a:t>Short duration opioid discharge prescriptions</a:t>
          </a:r>
        </a:p>
      </dsp:txBody>
      <dsp:txXfrm rot="-5400000">
        <a:off x="3785616" y="197117"/>
        <a:ext cx="6675221" cy="1012303"/>
      </dsp:txXfrm>
    </dsp:sp>
    <dsp:sp modelId="{B718F90A-1582-478F-B419-66129A4B53C4}">
      <dsp:nvSpPr>
        <dsp:cNvPr id="0" name=""/>
        <dsp:cNvSpPr/>
      </dsp:nvSpPr>
      <dsp:spPr>
        <a:xfrm>
          <a:off x="0" y="2124"/>
          <a:ext cx="3785616" cy="14022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n-IE" sz="6100" b="1" kern="1200"/>
            <a:t>Opioids</a:t>
          </a:r>
          <a:endParaRPr lang="en-US" sz="6100" kern="1200"/>
        </a:p>
      </dsp:txBody>
      <dsp:txXfrm>
        <a:off x="68454" y="70578"/>
        <a:ext cx="3648708" cy="1265378"/>
      </dsp:txXfrm>
    </dsp:sp>
    <dsp:sp modelId="{C6148472-48FE-461B-AF3B-AB48C3F52B55}">
      <dsp:nvSpPr>
        <dsp:cNvPr id="0" name=""/>
        <dsp:cNvSpPr/>
      </dsp:nvSpPr>
      <dsp:spPr>
        <a:xfrm rot="5400000">
          <a:off x="6589693" y="-1189323"/>
          <a:ext cx="1121829" cy="6729984"/>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a:t>Prescribe regular laxatives to all patients prescribed opioids</a:t>
          </a:r>
          <a:endParaRPr lang="en-US" sz="2100" kern="1200"/>
        </a:p>
        <a:p>
          <a:pPr marL="228600" lvl="1" indent="-228600" algn="l" defTabSz="933450">
            <a:lnSpc>
              <a:spcPct val="90000"/>
            </a:lnSpc>
            <a:spcBef>
              <a:spcPct val="0"/>
            </a:spcBef>
            <a:spcAft>
              <a:spcPct val="15000"/>
            </a:spcAft>
            <a:buChar char="•"/>
          </a:pPr>
          <a:r>
            <a:rPr lang="en-GB" sz="2100" kern="1200" dirty="0"/>
            <a:t>Lactulose to always be prescribed as regular</a:t>
          </a:r>
          <a:endParaRPr lang="en-US" sz="2100" kern="1200" dirty="0"/>
        </a:p>
      </dsp:txBody>
      <dsp:txXfrm rot="-5400000">
        <a:off x="3785616" y="1669517"/>
        <a:ext cx="6675221" cy="1012303"/>
      </dsp:txXfrm>
    </dsp:sp>
    <dsp:sp modelId="{570975BD-84CD-420A-A542-006254D8D3C9}">
      <dsp:nvSpPr>
        <dsp:cNvPr id="0" name=""/>
        <dsp:cNvSpPr/>
      </dsp:nvSpPr>
      <dsp:spPr>
        <a:xfrm>
          <a:off x="0" y="1474525"/>
          <a:ext cx="3785616" cy="140228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n-IE" sz="6100" b="1" kern="1200"/>
            <a:t>Laxatives</a:t>
          </a:r>
          <a:endParaRPr lang="en-US" sz="6100" kern="1200"/>
        </a:p>
      </dsp:txBody>
      <dsp:txXfrm>
        <a:off x="68454" y="1542979"/>
        <a:ext cx="3648708" cy="1265378"/>
      </dsp:txXfrm>
    </dsp:sp>
    <dsp:sp modelId="{DD5D9091-1F26-4B0B-BB14-D51096999C77}">
      <dsp:nvSpPr>
        <dsp:cNvPr id="0" name=""/>
        <dsp:cNvSpPr/>
      </dsp:nvSpPr>
      <dsp:spPr>
        <a:xfrm rot="5400000">
          <a:off x="6589693" y="283077"/>
          <a:ext cx="1121829"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Avoid NSAID’s in patients </a:t>
          </a:r>
          <a:r>
            <a:rPr lang="en-GB" sz="2100" kern="1200" dirty="0">
              <a:latin typeface="Calibri"/>
            </a:rPr>
            <a:t>≥ </a:t>
          </a:r>
          <a:r>
            <a:rPr lang="en-GB" sz="2100" kern="1200" dirty="0"/>
            <a:t>65 years</a:t>
          </a:r>
          <a:endParaRPr lang="en-US" sz="2100" kern="1200" dirty="0"/>
        </a:p>
      </dsp:txBody>
      <dsp:txXfrm rot="-5400000">
        <a:off x="3785616" y="3141918"/>
        <a:ext cx="6675221" cy="1012303"/>
      </dsp:txXfrm>
    </dsp:sp>
    <dsp:sp modelId="{356FAAB0-A9C1-4C20-AA33-BE3BF7D8F494}">
      <dsp:nvSpPr>
        <dsp:cNvPr id="0" name=""/>
        <dsp:cNvSpPr/>
      </dsp:nvSpPr>
      <dsp:spPr>
        <a:xfrm>
          <a:off x="0" y="2946926"/>
          <a:ext cx="3785616" cy="14022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n-IE" sz="6100" b="1" kern="1200"/>
            <a:t>NSAID’s</a:t>
          </a:r>
          <a:endParaRPr lang="en-US" sz="6100" kern="1200"/>
        </a:p>
      </dsp:txBody>
      <dsp:txXfrm>
        <a:off x="68454" y="3015380"/>
        <a:ext cx="3648708" cy="1265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3B464-BC11-40AB-81C4-BCD1060FA90E}">
      <dsp:nvSpPr>
        <dsp:cNvPr id="0" name=""/>
        <dsp:cNvSpPr/>
      </dsp:nvSpPr>
      <dsp:spPr>
        <a:xfrm>
          <a:off x="8930" y="77705"/>
          <a:ext cx="3534264" cy="1060279"/>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GB" sz="2800" kern="1200"/>
            <a:t>Education</a:t>
          </a:r>
          <a:endParaRPr lang="en-US" sz="2800" kern="1200"/>
        </a:p>
      </dsp:txBody>
      <dsp:txXfrm>
        <a:off x="327014" y="77705"/>
        <a:ext cx="2898096" cy="1060279"/>
      </dsp:txXfrm>
    </dsp:sp>
    <dsp:sp modelId="{387CB9DE-58E3-443C-8BDF-1C6C222352E3}">
      <dsp:nvSpPr>
        <dsp:cNvPr id="0" name=""/>
        <dsp:cNvSpPr/>
      </dsp:nvSpPr>
      <dsp:spPr>
        <a:xfrm>
          <a:off x="8930" y="1137985"/>
          <a:ext cx="3216180" cy="273318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89000">
            <a:lnSpc>
              <a:spcPct val="90000"/>
            </a:lnSpc>
            <a:spcBef>
              <a:spcPct val="0"/>
            </a:spcBef>
            <a:spcAft>
              <a:spcPct val="35000"/>
            </a:spcAft>
            <a:buNone/>
          </a:pPr>
          <a:r>
            <a:rPr lang="en-GB" sz="2000" kern="1200" dirty="0"/>
            <a:t>Education sessions held on the ward </a:t>
          </a:r>
          <a:endParaRPr lang="en-US" sz="2000" kern="1200" dirty="0"/>
        </a:p>
        <a:p>
          <a:pPr marL="0" lvl="0" indent="0" algn="l" defTabSz="889000">
            <a:lnSpc>
              <a:spcPct val="90000"/>
            </a:lnSpc>
            <a:spcBef>
              <a:spcPct val="0"/>
            </a:spcBef>
            <a:spcAft>
              <a:spcPct val="35000"/>
            </a:spcAft>
            <a:buNone/>
          </a:pPr>
          <a:r>
            <a:rPr lang="en-GB" sz="2000" kern="1200"/>
            <a:t>Available daily initially, then reduced frequency</a:t>
          </a:r>
          <a:endParaRPr lang="en-US" sz="2000" kern="1200"/>
        </a:p>
      </dsp:txBody>
      <dsp:txXfrm>
        <a:off x="8930" y="1137985"/>
        <a:ext cx="3216180" cy="2733185"/>
      </dsp:txXfrm>
    </dsp:sp>
    <dsp:sp modelId="{E2B54EA6-2D89-4162-B8EE-2360338A7F5E}">
      <dsp:nvSpPr>
        <dsp:cNvPr id="0" name=""/>
        <dsp:cNvSpPr/>
      </dsp:nvSpPr>
      <dsp:spPr>
        <a:xfrm>
          <a:off x="3490667" y="77705"/>
          <a:ext cx="3534264" cy="1060279"/>
        </a:xfrm>
        <a:prstGeom prst="chevron">
          <a:avLst>
            <a:gd name="adj" fmla="val 30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GB" sz="2800" kern="1200"/>
            <a:t>Meetings with Stakeholders</a:t>
          </a:r>
          <a:endParaRPr lang="en-US" sz="2800" kern="1200"/>
        </a:p>
      </dsp:txBody>
      <dsp:txXfrm>
        <a:off x="3808751" y="77705"/>
        <a:ext cx="2898096" cy="1060279"/>
      </dsp:txXfrm>
    </dsp:sp>
    <dsp:sp modelId="{5259FF03-DE82-468C-B40B-6800182A88BA}">
      <dsp:nvSpPr>
        <dsp:cNvPr id="0" name=""/>
        <dsp:cNvSpPr/>
      </dsp:nvSpPr>
      <dsp:spPr>
        <a:xfrm>
          <a:off x="3490667" y="1137985"/>
          <a:ext cx="3216180" cy="2733185"/>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89000">
            <a:lnSpc>
              <a:spcPct val="90000"/>
            </a:lnSpc>
            <a:spcBef>
              <a:spcPct val="0"/>
            </a:spcBef>
            <a:spcAft>
              <a:spcPct val="35000"/>
            </a:spcAft>
            <a:buNone/>
          </a:pPr>
          <a:r>
            <a:rPr lang="en-GB" sz="2000" kern="1200" dirty="0"/>
            <a:t>Anaesthetics</a:t>
          </a:r>
          <a:endParaRPr lang="en-US" sz="2000" kern="1200" dirty="0"/>
        </a:p>
        <a:p>
          <a:pPr marL="0" lvl="0" indent="0" algn="l" defTabSz="889000">
            <a:lnSpc>
              <a:spcPct val="90000"/>
            </a:lnSpc>
            <a:spcBef>
              <a:spcPct val="0"/>
            </a:spcBef>
            <a:spcAft>
              <a:spcPct val="35000"/>
            </a:spcAft>
            <a:buNone/>
          </a:pPr>
          <a:r>
            <a:rPr lang="en-GB" sz="2000" kern="1200"/>
            <a:t>Orthopaedic Surgeons </a:t>
          </a:r>
          <a:endParaRPr lang="en-US" sz="2000" kern="1200"/>
        </a:p>
        <a:p>
          <a:pPr marL="0" lvl="0" indent="0" algn="l" defTabSz="889000">
            <a:lnSpc>
              <a:spcPct val="90000"/>
            </a:lnSpc>
            <a:spcBef>
              <a:spcPct val="0"/>
            </a:spcBef>
            <a:spcAft>
              <a:spcPct val="35000"/>
            </a:spcAft>
            <a:buNone/>
          </a:pPr>
          <a:r>
            <a:rPr lang="en-GB" sz="2000" kern="1200" dirty="0"/>
            <a:t>Presentation of July Audit results  at Journal Clubs &amp; Education Sessions</a:t>
          </a:r>
          <a:endParaRPr lang="en-US" sz="2000" kern="1200" dirty="0"/>
        </a:p>
      </dsp:txBody>
      <dsp:txXfrm>
        <a:off x="3490667" y="1137985"/>
        <a:ext cx="3216180" cy="2733185"/>
      </dsp:txXfrm>
    </dsp:sp>
    <dsp:sp modelId="{62E412F8-3088-41AA-B8B9-5AFEFE7BE6C0}">
      <dsp:nvSpPr>
        <dsp:cNvPr id="0" name=""/>
        <dsp:cNvSpPr/>
      </dsp:nvSpPr>
      <dsp:spPr>
        <a:xfrm>
          <a:off x="6972405" y="77705"/>
          <a:ext cx="3534264" cy="1060279"/>
        </a:xfrm>
        <a:prstGeom prst="chevron">
          <a:avLst>
            <a:gd name="adj" fmla="val 30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GB" sz="2800" kern="1200" dirty="0"/>
            <a:t>Accessible Information</a:t>
          </a:r>
          <a:endParaRPr lang="en-US" sz="2800" kern="1200" dirty="0"/>
        </a:p>
      </dsp:txBody>
      <dsp:txXfrm>
        <a:off x="7290489" y="77705"/>
        <a:ext cx="2898096" cy="1060279"/>
      </dsp:txXfrm>
    </dsp:sp>
    <dsp:sp modelId="{FED8DA39-F8B7-40D4-8E5A-4447B5DC697C}">
      <dsp:nvSpPr>
        <dsp:cNvPr id="0" name=""/>
        <dsp:cNvSpPr/>
      </dsp:nvSpPr>
      <dsp:spPr>
        <a:xfrm>
          <a:off x="6972405" y="1137985"/>
          <a:ext cx="3216180" cy="273318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89000">
            <a:lnSpc>
              <a:spcPct val="90000"/>
            </a:lnSpc>
            <a:spcBef>
              <a:spcPct val="0"/>
            </a:spcBef>
            <a:spcAft>
              <a:spcPct val="35000"/>
            </a:spcAft>
            <a:buNone/>
          </a:pPr>
          <a:r>
            <a:rPr lang="en-GB" sz="2000" kern="1200" dirty="0"/>
            <a:t>A2 posters for the Opioid Conversion table and the Analgesia Guideline were printed </a:t>
          </a:r>
          <a:endParaRPr lang="en-US" sz="2000" kern="1200" dirty="0"/>
        </a:p>
        <a:p>
          <a:pPr marL="171450" lvl="1" indent="-171450" algn="l" defTabSz="711200">
            <a:lnSpc>
              <a:spcPct val="90000"/>
            </a:lnSpc>
            <a:spcBef>
              <a:spcPct val="0"/>
            </a:spcBef>
            <a:spcAft>
              <a:spcPct val="15000"/>
            </a:spcAft>
            <a:buChar char="•"/>
          </a:pPr>
          <a:r>
            <a:rPr lang="en-GB" sz="1600" kern="1200"/>
            <a:t>Clinical Room</a:t>
          </a:r>
          <a:endParaRPr lang="en-US" sz="1600" kern="1200"/>
        </a:p>
        <a:p>
          <a:pPr marL="171450" lvl="1" indent="-171450" algn="l" defTabSz="711200">
            <a:lnSpc>
              <a:spcPct val="90000"/>
            </a:lnSpc>
            <a:spcBef>
              <a:spcPct val="0"/>
            </a:spcBef>
            <a:spcAft>
              <a:spcPct val="15000"/>
            </a:spcAft>
            <a:buChar char="•"/>
          </a:pPr>
          <a:r>
            <a:rPr lang="en-GB" sz="1600" kern="1200" dirty="0"/>
            <a:t>Central Administration Area</a:t>
          </a:r>
          <a:endParaRPr lang="en-US" sz="1600" kern="1200" dirty="0"/>
        </a:p>
        <a:p>
          <a:pPr marL="171450" lvl="1" indent="-171450" algn="l" defTabSz="711200">
            <a:lnSpc>
              <a:spcPct val="90000"/>
            </a:lnSpc>
            <a:spcBef>
              <a:spcPct val="0"/>
            </a:spcBef>
            <a:spcAft>
              <a:spcPct val="15000"/>
            </a:spcAft>
            <a:buChar char="•"/>
          </a:pPr>
          <a:r>
            <a:rPr lang="en-US" sz="1600" kern="1200" dirty="0"/>
            <a:t>Local Electronic Database</a:t>
          </a:r>
        </a:p>
      </dsp:txBody>
      <dsp:txXfrm>
        <a:off x="6972405" y="1137985"/>
        <a:ext cx="3216180" cy="2733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4C9D3-4CFC-41CD-AC57-D3FDA87EF05E}">
      <dsp:nvSpPr>
        <dsp:cNvPr id="0" name=""/>
        <dsp:cNvSpPr/>
      </dsp:nvSpPr>
      <dsp:spPr>
        <a:xfrm>
          <a:off x="1748064" y="2975"/>
          <a:ext cx="3342605" cy="20055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General Surgery Post-Operative Analgesia Guideline Developed</a:t>
          </a:r>
          <a:endParaRPr lang="en-US" sz="1900" kern="1200" dirty="0"/>
        </a:p>
      </dsp:txBody>
      <dsp:txXfrm>
        <a:off x="1748064" y="2975"/>
        <a:ext cx="3342605" cy="2005563"/>
      </dsp:txXfrm>
    </dsp:sp>
    <dsp:sp modelId="{4BD76FE7-2952-4F92-8724-60685945545B}">
      <dsp:nvSpPr>
        <dsp:cNvPr id="0" name=""/>
        <dsp:cNvSpPr/>
      </dsp:nvSpPr>
      <dsp:spPr>
        <a:xfrm>
          <a:off x="5424930" y="2975"/>
          <a:ext cx="3342605" cy="200556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Developed working relationship with Physiotherapy</a:t>
          </a:r>
        </a:p>
        <a:p>
          <a:pPr marL="0" lvl="0" indent="0" algn="ctr" defTabSz="844550">
            <a:lnSpc>
              <a:spcPct val="90000"/>
            </a:lnSpc>
            <a:spcBef>
              <a:spcPct val="0"/>
            </a:spcBef>
            <a:spcAft>
              <a:spcPct val="35000"/>
            </a:spcAft>
            <a:buNone/>
          </a:pPr>
          <a:r>
            <a:rPr lang="en-IE" sz="1900" kern="1200" dirty="0"/>
            <a:t>Joint Research</a:t>
          </a:r>
        </a:p>
        <a:p>
          <a:pPr marL="0" lvl="0" indent="0" algn="ctr" defTabSz="844550">
            <a:lnSpc>
              <a:spcPct val="90000"/>
            </a:lnSpc>
            <a:spcBef>
              <a:spcPct val="0"/>
            </a:spcBef>
            <a:spcAft>
              <a:spcPct val="35000"/>
            </a:spcAft>
            <a:buNone/>
          </a:pPr>
          <a:r>
            <a:rPr lang="en-IE" sz="1900" kern="1200" dirty="0"/>
            <a:t>Joint Education</a:t>
          </a:r>
          <a:endParaRPr lang="en-US" sz="1900" kern="1200" dirty="0"/>
        </a:p>
      </dsp:txBody>
      <dsp:txXfrm>
        <a:off x="5424930" y="2975"/>
        <a:ext cx="3342605" cy="2005563"/>
      </dsp:txXfrm>
    </dsp:sp>
    <dsp:sp modelId="{26F5B977-9F5E-41F4-B5D9-87D64FA35F32}">
      <dsp:nvSpPr>
        <dsp:cNvPr id="0" name=""/>
        <dsp:cNvSpPr/>
      </dsp:nvSpPr>
      <dsp:spPr>
        <a:xfrm>
          <a:off x="1748064" y="2342799"/>
          <a:ext cx="3342605" cy="200556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E" sz="1900" kern="1200"/>
            <a:t>Reaudit of patients from 2022</a:t>
          </a:r>
          <a:endParaRPr lang="en-US" sz="1900" kern="1200"/>
        </a:p>
        <a:p>
          <a:pPr marL="114300" lvl="1" indent="-114300" algn="l" defTabSz="666750">
            <a:lnSpc>
              <a:spcPct val="90000"/>
            </a:lnSpc>
            <a:spcBef>
              <a:spcPct val="0"/>
            </a:spcBef>
            <a:spcAft>
              <a:spcPct val="15000"/>
            </a:spcAft>
            <a:buChar char="•"/>
          </a:pPr>
          <a:r>
            <a:rPr lang="en-IE" sz="1500" kern="1200" dirty="0"/>
            <a:t>Mobility: 30% improvement in post-operative patient mobility</a:t>
          </a:r>
          <a:endParaRPr lang="en-US" sz="1500" kern="1200" dirty="0"/>
        </a:p>
        <a:p>
          <a:pPr marL="114300" lvl="1" indent="-114300" algn="l" defTabSz="666750">
            <a:lnSpc>
              <a:spcPct val="90000"/>
            </a:lnSpc>
            <a:spcBef>
              <a:spcPct val="0"/>
            </a:spcBef>
            <a:spcAft>
              <a:spcPct val="15000"/>
            </a:spcAft>
            <a:buChar char="•"/>
          </a:pPr>
          <a:r>
            <a:rPr lang="en-IE" sz="1500" kern="1200" dirty="0"/>
            <a:t>Length of Stay: reduction in LOS for Hip related injuries</a:t>
          </a:r>
          <a:endParaRPr lang="en-US" sz="1500" kern="1200" dirty="0"/>
        </a:p>
      </dsp:txBody>
      <dsp:txXfrm>
        <a:off x="1748064" y="2342799"/>
        <a:ext cx="3342605" cy="2005563"/>
      </dsp:txXfrm>
    </dsp:sp>
    <dsp:sp modelId="{D768FA1A-AF00-4EB3-B4C6-BBBAB6FD3A35}">
      <dsp:nvSpPr>
        <dsp:cNvPr id="0" name=""/>
        <dsp:cNvSpPr/>
      </dsp:nvSpPr>
      <dsp:spPr>
        <a:xfrm>
          <a:off x="5424930" y="2342799"/>
          <a:ext cx="3342605" cy="200556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Development of Version 2 of Opioid Conversion Chart and Orthopaedic </a:t>
          </a:r>
        </a:p>
        <a:p>
          <a:pPr marL="0" lvl="0" indent="0" algn="ctr" defTabSz="844550">
            <a:lnSpc>
              <a:spcPct val="90000"/>
            </a:lnSpc>
            <a:spcBef>
              <a:spcPct val="0"/>
            </a:spcBef>
            <a:spcAft>
              <a:spcPct val="35000"/>
            </a:spcAft>
            <a:buNone/>
          </a:pPr>
          <a:r>
            <a:rPr lang="en-IE" sz="1900" kern="1200" dirty="0"/>
            <a:t>Post-Operative Analgesia Prescribing Guideline</a:t>
          </a:r>
        </a:p>
        <a:p>
          <a:pPr marL="0" lvl="0" indent="0" algn="ctr" defTabSz="844550">
            <a:lnSpc>
              <a:spcPct val="90000"/>
            </a:lnSpc>
            <a:spcBef>
              <a:spcPct val="0"/>
            </a:spcBef>
            <a:spcAft>
              <a:spcPct val="35000"/>
            </a:spcAft>
            <a:buNone/>
          </a:pPr>
          <a:endParaRPr lang="en-IE" sz="1900" kern="1200" dirty="0"/>
        </a:p>
      </dsp:txBody>
      <dsp:txXfrm>
        <a:off x="5424930" y="2342799"/>
        <a:ext cx="3342605" cy="2005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3C6C4-5D77-45AE-B67A-D69199D47A95}">
      <dsp:nvSpPr>
        <dsp:cNvPr id="0" name=""/>
        <dsp:cNvSpPr/>
      </dsp:nvSpPr>
      <dsp:spPr>
        <a:xfrm>
          <a:off x="5505" y="2094172"/>
          <a:ext cx="3290857" cy="131634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IE" sz="3400" kern="1200"/>
            <a:t>Thank You</a:t>
          </a:r>
          <a:endParaRPr lang="en-US" sz="3400" kern="1200" dirty="0"/>
        </a:p>
      </dsp:txBody>
      <dsp:txXfrm>
        <a:off x="663677" y="2094172"/>
        <a:ext cx="1974514" cy="1316343"/>
      </dsp:txXfrm>
    </dsp:sp>
    <dsp:sp modelId="{7CD81049-8DD8-400D-9FE5-473BF47D8FB8}">
      <dsp:nvSpPr>
        <dsp:cNvPr id="0" name=""/>
        <dsp:cNvSpPr/>
      </dsp:nvSpPr>
      <dsp:spPr>
        <a:xfrm>
          <a:off x="2967277" y="2094172"/>
          <a:ext cx="3290857" cy="1316343"/>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IE" sz="3400" kern="1200"/>
            <a:t>Questions</a:t>
          </a:r>
          <a:endParaRPr lang="en-US" sz="3400" kern="1200"/>
        </a:p>
      </dsp:txBody>
      <dsp:txXfrm>
        <a:off x="3625449" y="2094172"/>
        <a:ext cx="1974514" cy="13163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FA157D0-89D1-42E2-A5D7-98AE00CDC65F}" type="datetimeFigureOut">
              <a:rPr lang="en-IE" smtClean="0"/>
              <a:t>19/11/2023</a:t>
            </a:fld>
            <a:endParaRPr lang="en-I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64DD196-0356-4706-8C1E-E4018650DB29}" type="slidenum">
              <a:rPr lang="en-IE" smtClean="0"/>
              <a:t>‹#›</a:t>
            </a:fld>
            <a:endParaRPr lang="en-IE"/>
          </a:p>
        </p:txBody>
      </p:sp>
    </p:spTree>
    <p:extLst>
      <p:ext uri="{BB962C8B-B14F-4D97-AF65-F5344CB8AC3E}">
        <p14:creationId xmlns:p14="http://schemas.microsoft.com/office/powerpoint/2010/main" val="1386602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C52B72C-D77C-4B1C-9947-151CD221D343}" type="datetimeFigureOut">
              <a:rPr lang="en-IE" smtClean="0"/>
              <a:t>19/11/2023</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F1B491-1FE0-47F1-A56F-F72D4C7E0405}" type="slidenum">
              <a:rPr lang="en-IE" smtClean="0"/>
              <a:t>‹#›</a:t>
            </a:fld>
            <a:endParaRPr lang="en-IE"/>
          </a:p>
        </p:txBody>
      </p:sp>
    </p:spTree>
    <p:extLst>
      <p:ext uri="{BB962C8B-B14F-4D97-AF65-F5344CB8AC3E}">
        <p14:creationId xmlns:p14="http://schemas.microsoft.com/office/powerpoint/2010/main" val="124707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Variations in Prescribing Practice on a case by case basis</a:t>
            </a:r>
            <a:endParaRPr lang="en-IE" dirty="0"/>
          </a:p>
        </p:txBody>
      </p:sp>
      <p:sp>
        <p:nvSpPr>
          <p:cNvPr id="4" name="Slide Number Placeholder 3"/>
          <p:cNvSpPr>
            <a:spLocks noGrp="1"/>
          </p:cNvSpPr>
          <p:nvPr>
            <p:ph type="sldNum" sz="quarter" idx="5"/>
          </p:nvPr>
        </p:nvSpPr>
        <p:spPr/>
        <p:txBody>
          <a:bodyPr/>
          <a:lstStyle/>
          <a:p>
            <a:fld id="{F3F1B491-1FE0-47F1-A56F-F72D4C7E0405}" type="slidenum">
              <a:rPr lang="en-IE" smtClean="0"/>
              <a:t>3</a:t>
            </a:fld>
            <a:endParaRPr lang="en-IE"/>
          </a:p>
        </p:txBody>
      </p:sp>
    </p:spTree>
    <p:extLst>
      <p:ext uri="{BB962C8B-B14F-4D97-AF65-F5344CB8AC3E}">
        <p14:creationId xmlns:p14="http://schemas.microsoft.com/office/powerpoint/2010/main" val="275430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Project was designed to implement the recommendations of HSE Guidance on opioid prescribing.  Significant National and International research highlighting awareness of opioid misuse and the potential impact of long acting opioids in elderly patients</a:t>
            </a:r>
          </a:p>
          <a:p>
            <a:r>
              <a:rPr lang="en-GB" dirty="0"/>
              <a:t>This Project addressed 2 of the key recommendations with further phases set to address the remaining key recommendation</a:t>
            </a:r>
            <a:endParaRPr lang="en-IE" dirty="0"/>
          </a:p>
        </p:txBody>
      </p:sp>
      <p:sp>
        <p:nvSpPr>
          <p:cNvPr id="4" name="Slide Number Placeholder 3"/>
          <p:cNvSpPr>
            <a:spLocks noGrp="1"/>
          </p:cNvSpPr>
          <p:nvPr>
            <p:ph type="sldNum" sz="quarter" idx="5"/>
          </p:nvPr>
        </p:nvSpPr>
        <p:spPr/>
        <p:txBody>
          <a:bodyPr/>
          <a:lstStyle/>
          <a:p>
            <a:fld id="{F3F1B491-1FE0-47F1-A56F-F72D4C7E0405}" type="slidenum">
              <a:rPr lang="en-IE" smtClean="0"/>
              <a:t>4</a:t>
            </a:fld>
            <a:endParaRPr lang="en-IE"/>
          </a:p>
        </p:txBody>
      </p:sp>
    </p:spTree>
    <p:extLst>
      <p:ext uri="{BB962C8B-B14F-4D97-AF65-F5344CB8AC3E}">
        <p14:creationId xmlns:p14="http://schemas.microsoft.com/office/powerpoint/2010/main" val="143844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Opioid Conversion Table based on the Opioid Conversion table from Our </a:t>
            </a:r>
            <a:r>
              <a:rPr lang="en-IE" dirty="0" err="1"/>
              <a:t>Ladys</a:t>
            </a:r>
            <a:r>
              <a:rPr lang="en-IE" dirty="0"/>
              <a:t>’ Hospice in Harold’s cross. Flipped to allow for conversion from intravenous and subcutaneous use to oral as would be normal post op. Guidance on dosage adjustments in renal impairment from the Renal Drug Database has also been included.</a:t>
            </a:r>
          </a:p>
          <a:p>
            <a:r>
              <a:rPr lang="en-IE" dirty="0"/>
              <a:t>Aim to use short acting opioids only in patients over 65 years old as per HSE guidelines so where oxycodone is mentioned we are instructing for </a:t>
            </a:r>
            <a:r>
              <a:rPr lang="en-IE" dirty="0" err="1"/>
              <a:t>OxyNorm</a:t>
            </a:r>
            <a:r>
              <a:rPr lang="en-IE" dirty="0"/>
              <a:t> the short acting formulation to be used</a:t>
            </a:r>
          </a:p>
          <a:p>
            <a:endParaRPr lang="en-IE" dirty="0"/>
          </a:p>
        </p:txBody>
      </p:sp>
      <p:sp>
        <p:nvSpPr>
          <p:cNvPr id="4" name="Slide Number Placeholder 3"/>
          <p:cNvSpPr>
            <a:spLocks noGrp="1"/>
          </p:cNvSpPr>
          <p:nvPr>
            <p:ph type="sldNum" sz="quarter" idx="5"/>
          </p:nvPr>
        </p:nvSpPr>
        <p:spPr/>
        <p:txBody>
          <a:bodyPr/>
          <a:lstStyle/>
          <a:p>
            <a:fld id="{F3F1B491-1FE0-47F1-A56F-F72D4C7E0405}" type="slidenum">
              <a:rPr lang="en-IE" smtClean="0"/>
              <a:t>6</a:t>
            </a:fld>
            <a:endParaRPr lang="en-IE"/>
          </a:p>
        </p:txBody>
      </p:sp>
    </p:spTree>
    <p:extLst>
      <p:ext uri="{BB962C8B-B14F-4D97-AF65-F5344CB8AC3E}">
        <p14:creationId xmlns:p14="http://schemas.microsoft.com/office/powerpoint/2010/main" val="220656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IE" dirty="0"/>
            </a:br>
            <a:r>
              <a:rPr lang="en-IE" dirty="0"/>
              <a:t>Orthopaedic Analgesia Prescribing Guideline refers to the prescribing of analgesia and associated prescribing aimed at NCHD’s who prescribe the majority of post-operative analgesia</a:t>
            </a:r>
          </a:p>
        </p:txBody>
      </p:sp>
      <p:sp>
        <p:nvSpPr>
          <p:cNvPr id="4" name="Slide Number Placeholder 3"/>
          <p:cNvSpPr>
            <a:spLocks noGrp="1"/>
          </p:cNvSpPr>
          <p:nvPr>
            <p:ph type="sldNum" sz="quarter" idx="5"/>
          </p:nvPr>
        </p:nvSpPr>
        <p:spPr/>
        <p:txBody>
          <a:bodyPr/>
          <a:lstStyle/>
          <a:p>
            <a:fld id="{F3F1B491-1FE0-47F1-A56F-F72D4C7E0405}" type="slidenum">
              <a:rPr lang="en-IE" smtClean="0"/>
              <a:t>7</a:t>
            </a:fld>
            <a:endParaRPr lang="en-IE"/>
          </a:p>
        </p:txBody>
      </p:sp>
    </p:spTree>
    <p:extLst>
      <p:ext uri="{BB962C8B-B14F-4D97-AF65-F5344CB8AC3E}">
        <p14:creationId xmlns:p14="http://schemas.microsoft.com/office/powerpoint/2010/main" val="179905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IE" dirty="0"/>
            </a:br>
            <a:r>
              <a:rPr lang="en-IE" dirty="0"/>
              <a:t>Orthopaedic Analgesia Prescribing Guideline refers to the prescribing of analgesia and associated prescribing aimed at NCHD’s who prescribe the majority of post-operative analgesia</a:t>
            </a:r>
          </a:p>
        </p:txBody>
      </p:sp>
      <p:sp>
        <p:nvSpPr>
          <p:cNvPr id="4" name="Slide Number Placeholder 3"/>
          <p:cNvSpPr>
            <a:spLocks noGrp="1"/>
          </p:cNvSpPr>
          <p:nvPr>
            <p:ph type="sldNum" sz="quarter" idx="5"/>
          </p:nvPr>
        </p:nvSpPr>
        <p:spPr/>
        <p:txBody>
          <a:bodyPr/>
          <a:lstStyle/>
          <a:p>
            <a:fld id="{F3F1B491-1FE0-47F1-A56F-F72D4C7E0405}" type="slidenum">
              <a:rPr lang="en-IE" smtClean="0"/>
              <a:t>8</a:t>
            </a:fld>
            <a:endParaRPr lang="en-IE"/>
          </a:p>
        </p:txBody>
      </p:sp>
    </p:spTree>
    <p:extLst>
      <p:ext uri="{BB962C8B-B14F-4D97-AF65-F5344CB8AC3E}">
        <p14:creationId xmlns:p14="http://schemas.microsoft.com/office/powerpoint/2010/main" val="372765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Patient satisfaction</a:t>
            </a:r>
            <a:r>
              <a:rPr lang="en-IE" baseline="0" dirty="0"/>
              <a:t> survey completed, another piece of work to come out of this project </a:t>
            </a:r>
            <a:endParaRPr lang="en-IE" dirty="0"/>
          </a:p>
        </p:txBody>
      </p:sp>
      <p:sp>
        <p:nvSpPr>
          <p:cNvPr id="4" name="Slide Number Placeholder 3"/>
          <p:cNvSpPr>
            <a:spLocks noGrp="1"/>
          </p:cNvSpPr>
          <p:nvPr>
            <p:ph type="sldNum" sz="quarter" idx="10"/>
          </p:nvPr>
        </p:nvSpPr>
        <p:spPr/>
        <p:txBody>
          <a:bodyPr/>
          <a:lstStyle/>
          <a:p>
            <a:fld id="{F3F1B491-1FE0-47F1-A56F-F72D4C7E0405}" type="slidenum">
              <a:rPr lang="en-IE" smtClean="0"/>
              <a:t>9</a:t>
            </a:fld>
            <a:endParaRPr lang="en-IE"/>
          </a:p>
        </p:txBody>
      </p:sp>
    </p:spTree>
    <p:extLst>
      <p:ext uri="{BB962C8B-B14F-4D97-AF65-F5344CB8AC3E}">
        <p14:creationId xmlns:p14="http://schemas.microsoft.com/office/powerpoint/2010/main" val="2538631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Full review</a:t>
            </a:r>
            <a:r>
              <a:rPr lang="en-IE" baseline="0" dirty="0"/>
              <a:t> of analgesia and associated prescribing for all patients on the ward at the time of the audit using the Orthopaedic Analgesia Guideline as our reference</a:t>
            </a:r>
            <a:endParaRPr lang="en-IE" dirty="0"/>
          </a:p>
        </p:txBody>
      </p:sp>
      <p:sp>
        <p:nvSpPr>
          <p:cNvPr id="4" name="Slide Number Placeholder 3"/>
          <p:cNvSpPr>
            <a:spLocks noGrp="1"/>
          </p:cNvSpPr>
          <p:nvPr>
            <p:ph type="sldNum" sz="quarter" idx="10"/>
          </p:nvPr>
        </p:nvSpPr>
        <p:spPr/>
        <p:txBody>
          <a:bodyPr/>
          <a:lstStyle/>
          <a:p>
            <a:fld id="{F3F1B491-1FE0-47F1-A56F-F72D4C7E0405}" type="slidenum">
              <a:rPr lang="en-IE" smtClean="0"/>
              <a:t>10</a:t>
            </a:fld>
            <a:endParaRPr lang="en-IE"/>
          </a:p>
        </p:txBody>
      </p:sp>
    </p:spTree>
    <p:extLst>
      <p:ext uri="{BB962C8B-B14F-4D97-AF65-F5344CB8AC3E}">
        <p14:creationId xmlns:p14="http://schemas.microsoft.com/office/powerpoint/2010/main" val="570736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Using same Audit proforma as July 4</a:t>
            </a:r>
            <a:r>
              <a:rPr lang="en-IE" baseline="30000" dirty="0"/>
              <a:t>th</a:t>
            </a:r>
            <a:r>
              <a:rPr lang="en-IE" dirty="0"/>
              <a:t> to enable direct comparison</a:t>
            </a:r>
          </a:p>
        </p:txBody>
      </p:sp>
      <p:sp>
        <p:nvSpPr>
          <p:cNvPr id="4" name="Slide Number Placeholder 3"/>
          <p:cNvSpPr>
            <a:spLocks noGrp="1"/>
          </p:cNvSpPr>
          <p:nvPr>
            <p:ph type="sldNum" sz="quarter" idx="5"/>
          </p:nvPr>
        </p:nvSpPr>
        <p:spPr/>
        <p:txBody>
          <a:bodyPr/>
          <a:lstStyle/>
          <a:p>
            <a:fld id="{F3F1B491-1FE0-47F1-A56F-F72D4C7E0405}" type="slidenum">
              <a:rPr lang="en-IE" smtClean="0"/>
              <a:t>14</a:t>
            </a:fld>
            <a:endParaRPr lang="en-IE"/>
          </a:p>
        </p:txBody>
      </p:sp>
    </p:spTree>
    <p:extLst>
      <p:ext uri="{BB962C8B-B14F-4D97-AF65-F5344CB8AC3E}">
        <p14:creationId xmlns:p14="http://schemas.microsoft.com/office/powerpoint/2010/main" val="8726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4A6B-41B7-84AC-073B-A34FAFF901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7FA4B23-928F-146E-9123-B07AFEDFBD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2FC755F-D931-D839-4042-E37D12214448}"/>
              </a:ext>
            </a:extLst>
          </p:cNvPr>
          <p:cNvSpPr>
            <a:spLocks noGrp="1"/>
          </p:cNvSpPr>
          <p:nvPr>
            <p:ph type="dt" sz="half" idx="10"/>
          </p:nvPr>
        </p:nvSpPr>
        <p:spPr/>
        <p:txBody>
          <a:bodyPr/>
          <a:lstStyle/>
          <a:p>
            <a:fld id="{51F91306-9A46-4762-88D8-2477AB03497F}" type="datetimeFigureOut">
              <a:rPr lang="en-IE" smtClean="0"/>
              <a:t>19/11/2023</a:t>
            </a:fld>
            <a:endParaRPr lang="en-IE"/>
          </a:p>
        </p:txBody>
      </p:sp>
      <p:sp>
        <p:nvSpPr>
          <p:cNvPr id="5" name="Footer Placeholder 4">
            <a:extLst>
              <a:ext uri="{FF2B5EF4-FFF2-40B4-BE49-F238E27FC236}">
                <a16:creationId xmlns:a16="http://schemas.microsoft.com/office/drawing/2014/main" id="{D09B9DCE-B439-1655-59E9-11B9700BD58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5E5CFCD-2CEB-A49D-C61E-398C21CAA785}"/>
              </a:ext>
            </a:extLst>
          </p:cNvPr>
          <p:cNvSpPr>
            <a:spLocks noGrp="1"/>
          </p:cNvSpPr>
          <p:nvPr>
            <p:ph type="sldNum" sz="quarter" idx="12"/>
          </p:nvPr>
        </p:nvSpPr>
        <p:spPr/>
        <p:txBody>
          <a:bodyPr/>
          <a:lstStyle/>
          <a:p>
            <a:fld id="{B7A0619E-D82F-41BA-A6F3-33ECA43B3CD3}" type="slidenum">
              <a:rPr lang="en-IE" smtClean="0"/>
              <a:t>‹#›</a:t>
            </a:fld>
            <a:endParaRPr lang="en-IE"/>
          </a:p>
        </p:txBody>
      </p:sp>
    </p:spTree>
    <p:extLst>
      <p:ext uri="{BB962C8B-B14F-4D97-AF65-F5344CB8AC3E}">
        <p14:creationId xmlns:p14="http://schemas.microsoft.com/office/powerpoint/2010/main" val="368735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49D1-8DE7-186C-010F-D3380109FE1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1F61809-354C-E1AE-0B66-320D66861E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DBADAFF-F26D-B3BF-C547-35179CA6C616}"/>
              </a:ext>
            </a:extLst>
          </p:cNvPr>
          <p:cNvSpPr>
            <a:spLocks noGrp="1"/>
          </p:cNvSpPr>
          <p:nvPr>
            <p:ph type="dt" sz="half" idx="10"/>
          </p:nvPr>
        </p:nvSpPr>
        <p:spPr/>
        <p:txBody>
          <a:bodyPr/>
          <a:lstStyle/>
          <a:p>
            <a:fld id="{51F91306-9A46-4762-88D8-2477AB03497F}" type="datetimeFigureOut">
              <a:rPr lang="en-IE" smtClean="0"/>
              <a:t>19/11/2023</a:t>
            </a:fld>
            <a:endParaRPr lang="en-IE"/>
          </a:p>
        </p:txBody>
      </p:sp>
      <p:sp>
        <p:nvSpPr>
          <p:cNvPr id="5" name="Footer Placeholder 4">
            <a:extLst>
              <a:ext uri="{FF2B5EF4-FFF2-40B4-BE49-F238E27FC236}">
                <a16:creationId xmlns:a16="http://schemas.microsoft.com/office/drawing/2014/main" id="{8F9FF41B-72F4-A5A8-96D6-0E860080D41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40C986A-A6A5-F2BD-773A-7D241B024141}"/>
              </a:ext>
            </a:extLst>
          </p:cNvPr>
          <p:cNvSpPr>
            <a:spLocks noGrp="1"/>
          </p:cNvSpPr>
          <p:nvPr>
            <p:ph type="sldNum" sz="quarter" idx="12"/>
          </p:nvPr>
        </p:nvSpPr>
        <p:spPr/>
        <p:txBody>
          <a:bodyPr/>
          <a:lstStyle/>
          <a:p>
            <a:fld id="{B7A0619E-D82F-41BA-A6F3-33ECA43B3CD3}" type="slidenum">
              <a:rPr lang="en-IE" smtClean="0"/>
              <a:t>‹#›</a:t>
            </a:fld>
            <a:endParaRPr lang="en-IE"/>
          </a:p>
        </p:txBody>
      </p:sp>
    </p:spTree>
    <p:extLst>
      <p:ext uri="{BB962C8B-B14F-4D97-AF65-F5344CB8AC3E}">
        <p14:creationId xmlns:p14="http://schemas.microsoft.com/office/powerpoint/2010/main" val="173679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B6C14-C861-D68E-334E-3DD530A1A9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C44282A-51EF-AB6C-8131-EFDA55ACAC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1C66D7A-F338-0002-7D73-3E5BA0D39D83}"/>
              </a:ext>
            </a:extLst>
          </p:cNvPr>
          <p:cNvSpPr>
            <a:spLocks noGrp="1"/>
          </p:cNvSpPr>
          <p:nvPr>
            <p:ph type="dt" sz="half" idx="10"/>
          </p:nvPr>
        </p:nvSpPr>
        <p:spPr/>
        <p:txBody>
          <a:bodyPr/>
          <a:lstStyle/>
          <a:p>
            <a:fld id="{51F91306-9A46-4762-88D8-2477AB03497F}" type="datetimeFigureOut">
              <a:rPr lang="en-IE" smtClean="0"/>
              <a:t>19/11/2023</a:t>
            </a:fld>
            <a:endParaRPr lang="en-IE"/>
          </a:p>
        </p:txBody>
      </p:sp>
      <p:sp>
        <p:nvSpPr>
          <p:cNvPr id="5" name="Footer Placeholder 4">
            <a:extLst>
              <a:ext uri="{FF2B5EF4-FFF2-40B4-BE49-F238E27FC236}">
                <a16:creationId xmlns:a16="http://schemas.microsoft.com/office/drawing/2014/main" id="{59ADACDB-22D1-2377-3B14-A4D6C0ACF0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D3FC0F3-263C-8941-723F-7C78F83FDEA2}"/>
              </a:ext>
            </a:extLst>
          </p:cNvPr>
          <p:cNvSpPr>
            <a:spLocks noGrp="1"/>
          </p:cNvSpPr>
          <p:nvPr>
            <p:ph type="sldNum" sz="quarter" idx="12"/>
          </p:nvPr>
        </p:nvSpPr>
        <p:spPr/>
        <p:txBody>
          <a:bodyPr/>
          <a:lstStyle/>
          <a:p>
            <a:fld id="{B7A0619E-D82F-41BA-A6F3-33ECA43B3CD3}" type="slidenum">
              <a:rPr lang="en-IE" smtClean="0"/>
              <a:t>‹#›</a:t>
            </a:fld>
            <a:endParaRPr lang="en-IE"/>
          </a:p>
        </p:txBody>
      </p:sp>
    </p:spTree>
    <p:extLst>
      <p:ext uri="{BB962C8B-B14F-4D97-AF65-F5344CB8AC3E}">
        <p14:creationId xmlns:p14="http://schemas.microsoft.com/office/powerpoint/2010/main" val="3142013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oduct Overvie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93F3E0E-712E-4821-A89E-6727BD3825A0}"/>
              </a:ext>
            </a:extLst>
          </p:cNvPr>
          <p:cNvSpPr>
            <a:spLocks noGrp="1"/>
          </p:cNvSpPr>
          <p:nvPr>
            <p:ph type="pic" sz="quarter" idx="16" hasCustomPrompt="1"/>
          </p:nvPr>
        </p:nvSpPr>
        <p:spPr>
          <a:xfrm>
            <a:off x="0" y="466725"/>
            <a:ext cx="4858139" cy="5924550"/>
          </a:xfrm>
        </p:spPr>
        <p:txBody>
          <a:bodyPr>
            <a:noAutofit/>
          </a:bodyPr>
          <a:lstStyle>
            <a:lvl1pPr marL="0" indent="0" algn="ctr">
              <a:buNone/>
              <a:defRPr/>
            </a:lvl1pPr>
          </a:lstStyle>
          <a:p>
            <a:r>
              <a:rPr lang="en-US" dirty="0"/>
              <a:t>Click to add photo</a:t>
            </a:r>
          </a:p>
        </p:txBody>
      </p:sp>
      <p:sp>
        <p:nvSpPr>
          <p:cNvPr id="7" name="Date Placeholder 6">
            <a:extLst>
              <a:ext uri="{FF2B5EF4-FFF2-40B4-BE49-F238E27FC236}">
                <a16:creationId xmlns:a16="http://schemas.microsoft.com/office/drawing/2014/main" id="{394311D2-47FE-44C1-9B1C-179CAA338029}"/>
              </a:ext>
            </a:extLst>
          </p:cNvPr>
          <p:cNvSpPr>
            <a:spLocks noGrp="1"/>
          </p:cNvSpPr>
          <p:nvPr>
            <p:ph type="dt" sz="half" idx="10"/>
          </p:nvPr>
        </p:nvSpPr>
        <p:spPr/>
        <p:txBody>
          <a:bodyPr>
            <a:noAutofit/>
          </a:bodyPr>
          <a:lstStyle>
            <a:lvl1pPr>
              <a:defRPr>
                <a:solidFill>
                  <a:schemeClr val="bg2">
                    <a:lumMod val="50000"/>
                  </a:schemeClr>
                </a:solidFill>
              </a:defRPr>
            </a:lvl1pPr>
          </a:lstStyle>
          <a:p>
            <a:r>
              <a:rPr lang="en-US" dirty="0"/>
              <a:t>8/03/20XX</a:t>
            </a:r>
          </a:p>
        </p:txBody>
      </p:sp>
      <p:sp>
        <p:nvSpPr>
          <p:cNvPr id="8" name="Footer Placeholder 7">
            <a:extLst>
              <a:ext uri="{FF2B5EF4-FFF2-40B4-BE49-F238E27FC236}">
                <a16:creationId xmlns:a16="http://schemas.microsoft.com/office/drawing/2014/main" id="{6EDFF648-B296-4801-91A9-A6868BFA7F63}"/>
              </a:ext>
            </a:extLst>
          </p:cNvPr>
          <p:cNvSpPr>
            <a:spLocks noGrp="1"/>
          </p:cNvSpPr>
          <p:nvPr>
            <p:ph type="ftr" sz="quarter" idx="11"/>
          </p:nvPr>
        </p:nvSpPr>
        <p:spPr/>
        <p:txBody>
          <a:bodyPr>
            <a:noAutofit/>
          </a:bodyPr>
          <a:lstStyle>
            <a:lvl1pPr>
              <a:defRPr>
                <a:solidFill>
                  <a:schemeClr val="bg2">
                    <a:lumMod val="50000"/>
                  </a:schemeClr>
                </a:solidFill>
              </a:defRPr>
            </a:lvl1pPr>
          </a:lstStyle>
          <a:p>
            <a:r>
              <a:rPr lang="en-US" dirty="0"/>
              <a:t>PITCH DECK</a:t>
            </a:r>
          </a:p>
        </p:txBody>
      </p:sp>
      <p:sp>
        <p:nvSpPr>
          <p:cNvPr id="9" name="Slide Number Placeholder 8">
            <a:extLst>
              <a:ext uri="{FF2B5EF4-FFF2-40B4-BE49-F238E27FC236}">
                <a16:creationId xmlns:a16="http://schemas.microsoft.com/office/drawing/2014/main" id="{7364D7C8-0561-4530-BCD5-AB0BB1977A4F}"/>
              </a:ext>
            </a:extLst>
          </p:cNvPr>
          <p:cNvSpPr>
            <a:spLocks noGrp="1"/>
          </p:cNvSpPr>
          <p:nvPr>
            <p:ph type="sldNum" sz="quarter" idx="12"/>
          </p:nvPr>
        </p:nvSpPr>
        <p:spPr/>
        <p:txBody>
          <a:bodyPr>
            <a:noAutofit/>
          </a:bodyPr>
          <a:lstStyle>
            <a:lvl1pPr>
              <a:defRPr>
                <a:solidFill>
                  <a:schemeClr val="bg2">
                    <a:lumMod val="50000"/>
                  </a:schemeClr>
                </a:solidFill>
              </a:defRPr>
            </a:lvl1pPr>
          </a:lstStyle>
          <a:p>
            <a:fld id="{BF860B6F-2FE3-4DE6-9496-980E987E7466}" type="slidenum">
              <a:rPr lang="en-US" smtClean="0"/>
              <a:pPr/>
              <a:t>‹#›</a:t>
            </a:fld>
            <a:endParaRPr lang="en-US" dirty="0"/>
          </a:p>
        </p:txBody>
      </p:sp>
      <p:sp>
        <p:nvSpPr>
          <p:cNvPr id="10" name="Text Placeholder 10">
            <a:extLst>
              <a:ext uri="{FF2B5EF4-FFF2-40B4-BE49-F238E27FC236}">
                <a16:creationId xmlns:a16="http://schemas.microsoft.com/office/drawing/2014/main" id="{B50F7E33-83E1-4951-9CEC-14866D6A3C44}"/>
              </a:ext>
            </a:extLst>
          </p:cNvPr>
          <p:cNvSpPr>
            <a:spLocks noGrp="1"/>
          </p:cNvSpPr>
          <p:nvPr>
            <p:ph type="body" sz="quarter" idx="13" hasCustomPrompt="1"/>
          </p:nvPr>
        </p:nvSpPr>
        <p:spPr>
          <a:xfrm>
            <a:off x="5598135" y="2759613"/>
            <a:ext cx="2824355"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4F01B4AA-8A2C-488B-A306-BC09BA1C66A5}"/>
              </a:ext>
            </a:extLst>
          </p:cNvPr>
          <p:cNvSpPr>
            <a:spLocks noGrp="1"/>
          </p:cNvSpPr>
          <p:nvPr>
            <p:ph type="body" sz="quarter" idx="17" hasCustomPrompt="1"/>
          </p:nvPr>
        </p:nvSpPr>
        <p:spPr>
          <a:xfrm>
            <a:off x="5598135" y="2176946"/>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2" name="Text Placeholder 10">
            <a:extLst>
              <a:ext uri="{FF2B5EF4-FFF2-40B4-BE49-F238E27FC236}">
                <a16:creationId xmlns:a16="http://schemas.microsoft.com/office/drawing/2014/main" id="{C79840D9-3F3D-4DFB-9592-867BB8CA12E3}"/>
              </a:ext>
            </a:extLst>
          </p:cNvPr>
          <p:cNvSpPr>
            <a:spLocks noGrp="1"/>
          </p:cNvSpPr>
          <p:nvPr>
            <p:ph type="body" sz="quarter" idx="18" hasCustomPrompt="1"/>
          </p:nvPr>
        </p:nvSpPr>
        <p:spPr>
          <a:xfrm>
            <a:off x="8845966" y="2759613"/>
            <a:ext cx="2595758"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3" name="Text Placeholder 10">
            <a:extLst>
              <a:ext uri="{FF2B5EF4-FFF2-40B4-BE49-F238E27FC236}">
                <a16:creationId xmlns:a16="http://schemas.microsoft.com/office/drawing/2014/main" id="{32DFBC7C-0887-40D8-93DA-CBE9F58B1CBD}"/>
              </a:ext>
            </a:extLst>
          </p:cNvPr>
          <p:cNvSpPr>
            <a:spLocks noGrp="1"/>
          </p:cNvSpPr>
          <p:nvPr>
            <p:ph type="body" sz="quarter" idx="19" hasCustomPrompt="1"/>
          </p:nvPr>
        </p:nvSpPr>
        <p:spPr>
          <a:xfrm>
            <a:off x="8845966" y="2176946"/>
            <a:ext cx="2595758"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4" name="Text Placeholder 10">
            <a:extLst>
              <a:ext uri="{FF2B5EF4-FFF2-40B4-BE49-F238E27FC236}">
                <a16:creationId xmlns:a16="http://schemas.microsoft.com/office/drawing/2014/main" id="{C3C60B52-4450-4317-A5DF-A3E617C12A21}"/>
              </a:ext>
            </a:extLst>
          </p:cNvPr>
          <p:cNvSpPr>
            <a:spLocks noGrp="1"/>
          </p:cNvSpPr>
          <p:nvPr>
            <p:ph type="body" sz="quarter" idx="20" hasCustomPrompt="1"/>
          </p:nvPr>
        </p:nvSpPr>
        <p:spPr>
          <a:xfrm>
            <a:off x="5598135" y="4712146"/>
            <a:ext cx="2824355"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5" name="Text Placeholder 10">
            <a:extLst>
              <a:ext uri="{FF2B5EF4-FFF2-40B4-BE49-F238E27FC236}">
                <a16:creationId xmlns:a16="http://schemas.microsoft.com/office/drawing/2014/main" id="{75F1DE6B-CBDA-40EB-A055-4FDC09ACC656}"/>
              </a:ext>
            </a:extLst>
          </p:cNvPr>
          <p:cNvSpPr>
            <a:spLocks noGrp="1"/>
          </p:cNvSpPr>
          <p:nvPr>
            <p:ph type="body" sz="quarter" idx="21" hasCustomPrompt="1"/>
          </p:nvPr>
        </p:nvSpPr>
        <p:spPr>
          <a:xfrm>
            <a:off x="5598135" y="4129479"/>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6" name="Text Placeholder 10">
            <a:extLst>
              <a:ext uri="{FF2B5EF4-FFF2-40B4-BE49-F238E27FC236}">
                <a16:creationId xmlns:a16="http://schemas.microsoft.com/office/drawing/2014/main" id="{A9593E99-8D88-45AD-83AF-7F7F9AB6930E}"/>
              </a:ext>
            </a:extLst>
          </p:cNvPr>
          <p:cNvSpPr>
            <a:spLocks noGrp="1"/>
          </p:cNvSpPr>
          <p:nvPr>
            <p:ph type="body" sz="quarter" idx="22" hasCustomPrompt="1"/>
          </p:nvPr>
        </p:nvSpPr>
        <p:spPr>
          <a:xfrm>
            <a:off x="8845966" y="4712146"/>
            <a:ext cx="2595758"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7" name="Text Placeholder 10">
            <a:extLst>
              <a:ext uri="{FF2B5EF4-FFF2-40B4-BE49-F238E27FC236}">
                <a16:creationId xmlns:a16="http://schemas.microsoft.com/office/drawing/2014/main" id="{D95823CC-CA7F-4F5B-B442-48A39696933C}"/>
              </a:ext>
            </a:extLst>
          </p:cNvPr>
          <p:cNvSpPr>
            <a:spLocks noGrp="1"/>
          </p:cNvSpPr>
          <p:nvPr>
            <p:ph type="body" sz="quarter" idx="23" hasCustomPrompt="1"/>
          </p:nvPr>
        </p:nvSpPr>
        <p:spPr>
          <a:xfrm>
            <a:off x="8845966" y="4129479"/>
            <a:ext cx="2595758"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38F87501-8949-4796-90C5-50D20B54AAF9}"/>
              </a:ext>
            </a:extLst>
          </p:cNvPr>
          <p:cNvSpPr>
            <a:spLocks noGrp="1"/>
          </p:cNvSpPr>
          <p:nvPr>
            <p:ph type="title"/>
          </p:nvPr>
        </p:nvSpPr>
        <p:spPr>
          <a:xfrm>
            <a:off x="5586411" y="941112"/>
            <a:ext cx="6074545" cy="639192"/>
          </a:xfrm>
        </p:spPr>
        <p:txBody>
          <a:bodyPr/>
          <a:lstStyle/>
          <a:p>
            <a:r>
              <a:rPr lang="en-US"/>
              <a:t>Click to edit Master title style</a:t>
            </a:r>
            <a:endParaRPr lang="en-US" dirty="0"/>
          </a:p>
        </p:txBody>
      </p:sp>
    </p:spTree>
    <p:extLst>
      <p:ext uri="{BB962C8B-B14F-4D97-AF65-F5344CB8AC3E}">
        <p14:creationId xmlns:p14="http://schemas.microsoft.com/office/powerpoint/2010/main" val="2161305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rket Overview">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2FB566-AB0F-4A84-A379-5B7A132A1E1B}"/>
              </a:ext>
            </a:extLst>
          </p:cNvPr>
          <p:cNvSpPr>
            <a:spLocks noGrp="1"/>
          </p:cNvSpPr>
          <p:nvPr>
            <p:ph type="dt" sz="half" idx="10"/>
          </p:nvPr>
        </p:nvSpPr>
        <p:spPr/>
        <p:txBody>
          <a:bodyPr>
            <a:noAutofit/>
          </a:bodyPr>
          <a:lstStyle/>
          <a:p>
            <a:r>
              <a:rPr lang="en-US" dirty="0"/>
              <a:t>8/03/20XX</a:t>
            </a:r>
          </a:p>
        </p:txBody>
      </p:sp>
      <p:sp>
        <p:nvSpPr>
          <p:cNvPr id="6" name="Footer Placeholder 5">
            <a:extLst>
              <a:ext uri="{FF2B5EF4-FFF2-40B4-BE49-F238E27FC236}">
                <a16:creationId xmlns:a16="http://schemas.microsoft.com/office/drawing/2014/main" id="{310B01EE-E344-461A-85A0-3AA7F83AA4FD}"/>
              </a:ext>
            </a:extLst>
          </p:cNvPr>
          <p:cNvSpPr>
            <a:spLocks noGrp="1"/>
          </p:cNvSpPr>
          <p:nvPr>
            <p:ph type="ftr" sz="quarter" idx="11"/>
          </p:nvPr>
        </p:nvSpPr>
        <p:spPr/>
        <p:txBody>
          <a:bodyPr>
            <a:noAutofit/>
          </a:bodyPr>
          <a:lstStyle/>
          <a:p>
            <a:r>
              <a:rPr lang="en-US" dirty="0"/>
              <a:t>PITCH DECK</a:t>
            </a:r>
          </a:p>
        </p:txBody>
      </p:sp>
      <p:sp>
        <p:nvSpPr>
          <p:cNvPr id="7" name="Slide Number Placeholder 6">
            <a:extLst>
              <a:ext uri="{FF2B5EF4-FFF2-40B4-BE49-F238E27FC236}">
                <a16:creationId xmlns:a16="http://schemas.microsoft.com/office/drawing/2014/main" id="{6C09A25E-2DC1-49B1-A962-EFCDB81F9314}"/>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8" name="Picture Placeholder 7">
            <a:extLst>
              <a:ext uri="{FF2B5EF4-FFF2-40B4-BE49-F238E27FC236}">
                <a16:creationId xmlns:a16="http://schemas.microsoft.com/office/drawing/2014/main" id="{6848D9ED-15C8-4EA0-B95F-CFD1BAF0A547}"/>
              </a:ext>
            </a:extLst>
          </p:cNvPr>
          <p:cNvSpPr>
            <a:spLocks noGrp="1"/>
          </p:cNvSpPr>
          <p:nvPr>
            <p:ph type="pic" sz="quarter" idx="13" hasCustomPrompt="1"/>
          </p:nvPr>
        </p:nvSpPr>
        <p:spPr>
          <a:xfrm flipH="1">
            <a:off x="1809750" y="475743"/>
            <a:ext cx="6475268" cy="5915532"/>
          </a:xfrm>
        </p:spPr>
        <p:txBody>
          <a:bodyPr>
            <a:noAutofit/>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2CEF9385-3B06-4216-9420-A91190C6B7CC}"/>
              </a:ext>
            </a:extLst>
          </p:cNvPr>
          <p:cNvSpPr>
            <a:spLocks noGrp="1"/>
          </p:cNvSpPr>
          <p:nvPr>
            <p:ph type="body" sz="quarter" idx="16" hasCustomPrompt="1"/>
          </p:nvPr>
        </p:nvSpPr>
        <p:spPr>
          <a:xfrm>
            <a:off x="8691419" y="1125633"/>
            <a:ext cx="2937452" cy="1192694"/>
          </a:xfrm>
          <a:prstGeom prst="rect">
            <a:avLst/>
          </a:prstGeom>
        </p:spPr>
        <p:txBody>
          <a:bodyPr anchor="t">
            <a:noAutofit/>
          </a:bodyPr>
          <a:lstStyle>
            <a:lvl1pPr marL="0" indent="0" algn="l">
              <a:lnSpc>
                <a:spcPct val="100000"/>
              </a:lnSpc>
              <a:spcBef>
                <a:spcPts val="1000"/>
              </a:spcBef>
              <a:buNone/>
              <a:defRPr sz="1400" cap="none" spc="100" baseline="0">
                <a:solidFill>
                  <a:schemeClr val="tx1"/>
                </a:solidFill>
                <a:latin typeface="+mn-lt"/>
              </a:defRPr>
            </a:lvl1pPr>
          </a:lstStyle>
          <a:p>
            <a:pPr lvl="0"/>
            <a:r>
              <a:rPr lang="en-US"/>
              <a:t>Click to add text</a:t>
            </a:r>
          </a:p>
        </p:txBody>
      </p:sp>
      <p:sp>
        <p:nvSpPr>
          <p:cNvPr id="12" name="Text Placeholder 10">
            <a:extLst>
              <a:ext uri="{FF2B5EF4-FFF2-40B4-BE49-F238E27FC236}">
                <a16:creationId xmlns:a16="http://schemas.microsoft.com/office/drawing/2014/main" id="{D01ADD07-F155-4B1F-B204-2284F6999B7D}"/>
              </a:ext>
            </a:extLst>
          </p:cNvPr>
          <p:cNvSpPr>
            <a:spLocks noGrp="1"/>
          </p:cNvSpPr>
          <p:nvPr>
            <p:ph type="body" sz="quarter" idx="17" hasCustomPrompt="1"/>
          </p:nvPr>
        </p:nvSpPr>
        <p:spPr>
          <a:xfrm>
            <a:off x="8691419" y="746129"/>
            <a:ext cx="2937452" cy="426393"/>
          </a:xfrm>
          <a:prstGeom prst="rect">
            <a:avLst/>
          </a:prstGeom>
        </p:spPr>
        <p:txBody>
          <a:bodyPr anchor="t">
            <a:noAutofit/>
          </a:bodyPr>
          <a:lstStyle>
            <a:lvl1pPr marL="0" indent="0" algn="l">
              <a:buNone/>
              <a:defRPr sz="2000" cap="all" spc="100" baseline="0">
                <a:solidFill>
                  <a:schemeClr val="accent4"/>
                </a:solidFill>
                <a:latin typeface="+mj-lt"/>
              </a:defRPr>
            </a:lvl1pPr>
          </a:lstStyle>
          <a:p>
            <a:pPr lvl="0"/>
            <a:r>
              <a:rPr lang="en-US"/>
              <a:t>Click to add subtitle</a:t>
            </a:r>
          </a:p>
        </p:txBody>
      </p:sp>
      <p:sp>
        <p:nvSpPr>
          <p:cNvPr id="13" name="Text Placeholder 10">
            <a:extLst>
              <a:ext uri="{FF2B5EF4-FFF2-40B4-BE49-F238E27FC236}">
                <a16:creationId xmlns:a16="http://schemas.microsoft.com/office/drawing/2014/main" id="{129012F5-57FB-4F6F-8FF8-DBA65EC1EF02}"/>
              </a:ext>
            </a:extLst>
          </p:cNvPr>
          <p:cNvSpPr>
            <a:spLocks noGrp="1"/>
          </p:cNvSpPr>
          <p:nvPr>
            <p:ph type="body" sz="quarter" idx="18" hasCustomPrompt="1"/>
          </p:nvPr>
        </p:nvSpPr>
        <p:spPr>
          <a:xfrm>
            <a:off x="8691419" y="4716842"/>
            <a:ext cx="2937452" cy="1106662"/>
          </a:xfrm>
          <a:prstGeom prst="rect">
            <a:avLst/>
          </a:prstGeom>
        </p:spPr>
        <p:txBody>
          <a:bodyPr anchor="t">
            <a:noAutofit/>
          </a:bodyPr>
          <a:lstStyle>
            <a:lvl1pPr marL="0" indent="0" algn="l">
              <a:lnSpc>
                <a:spcPct val="100000"/>
              </a:lnSpc>
              <a:spcBef>
                <a:spcPts val="1000"/>
              </a:spcBef>
              <a:buNone/>
              <a:defRPr sz="1400" cap="none" spc="100" baseline="0">
                <a:solidFill>
                  <a:schemeClr val="tx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FF8E7E45-85D4-40EE-836F-76055F0F8E75}"/>
              </a:ext>
            </a:extLst>
          </p:cNvPr>
          <p:cNvSpPr>
            <a:spLocks noGrp="1"/>
          </p:cNvSpPr>
          <p:nvPr>
            <p:ph type="body" sz="quarter" idx="19" hasCustomPrompt="1"/>
          </p:nvPr>
        </p:nvSpPr>
        <p:spPr>
          <a:xfrm>
            <a:off x="8691419" y="4337338"/>
            <a:ext cx="2937452" cy="426393"/>
          </a:xfrm>
          <a:prstGeom prst="rect">
            <a:avLst/>
          </a:prstGeom>
        </p:spPr>
        <p:txBody>
          <a:bodyPr anchor="t">
            <a:noAutofit/>
          </a:bodyPr>
          <a:lstStyle>
            <a:lvl1pPr marL="0" indent="0" algn="l">
              <a:buNone/>
              <a:defRPr sz="2000" cap="all" spc="100" baseline="0">
                <a:solidFill>
                  <a:schemeClr val="accent4"/>
                </a:solidFill>
                <a:latin typeface="+mj-lt"/>
              </a:defRPr>
            </a:lvl1pPr>
          </a:lstStyle>
          <a:p>
            <a:pPr lvl="0"/>
            <a:r>
              <a:rPr lang="en-US"/>
              <a:t>Click to add subtitle</a:t>
            </a:r>
          </a:p>
        </p:txBody>
      </p:sp>
      <p:sp>
        <p:nvSpPr>
          <p:cNvPr id="15" name="Text Placeholder 10">
            <a:extLst>
              <a:ext uri="{FF2B5EF4-FFF2-40B4-BE49-F238E27FC236}">
                <a16:creationId xmlns:a16="http://schemas.microsoft.com/office/drawing/2014/main" id="{E315DB3C-D2E4-4310-8A18-71457CBD7A4F}"/>
              </a:ext>
            </a:extLst>
          </p:cNvPr>
          <p:cNvSpPr>
            <a:spLocks noGrp="1"/>
          </p:cNvSpPr>
          <p:nvPr>
            <p:ph type="body" sz="quarter" idx="20" hasCustomPrompt="1"/>
          </p:nvPr>
        </p:nvSpPr>
        <p:spPr>
          <a:xfrm>
            <a:off x="8691419" y="2964253"/>
            <a:ext cx="2937452" cy="1106662"/>
          </a:xfrm>
          <a:prstGeom prst="rect">
            <a:avLst/>
          </a:prstGeom>
        </p:spPr>
        <p:txBody>
          <a:bodyPr anchor="t">
            <a:noAutofit/>
          </a:bodyPr>
          <a:lstStyle>
            <a:lvl1pPr marL="0" indent="0" algn="l">
              <a:lnSpc>
                <a:spcPct val="100000"/>
              </a:lnSpc>
              <a:spcBef>
                <a:spcPts val="1000"/>
              </a:spcBef>
              <a:buNone/>
              <a:defRPr sz="1400" cap="none" spc="100" baseline="0">
                <a:solidFill>
                  <a:schemeClr val="tx1"/>
                </a:solidFill>
                <a:latin typeface="+mn-lt"/>
              </a:defRPr>
            </a:lvl1pPr>
          </a:lstStyle>
          <a:p>
            <a:pPr lvl="0"/>
            <a:r>
              <a:rPr lang="en-US"/>
              <a:t>Click to add text</a:t>
            </a:r>
          </a:p>
        </p:txBody>
      </p:sp>
      <p:sp>
        <p:nvSpPr>
          <p:cNvPr id="16" name="Text Placeholder 10">
            <a:extLst>
              <a:ext uri="{FF2B5EF4-FFF2-40B4-BE49-F238E27FC236}">
                <a16:creationId xmlns:a16="http://schemas.microsoft.com/office/drawing/2014/main" id="{D8DBA9F3-328C-4BAE-A2E1-0FBFE3A476E4}"/>
              </a:ext>
            </a:extLst>
          </p:cNvPr>
          <p:cNvSpPr>
            <a:spLocks noGrp="1"/>
          </p:cNvSpPr>
          <p:nvPr>
            <p:ph type="body" sz="quarter" idx="21" hasCustomPrompt="1"/>
          </p:nvPr>
        </p:nvSpPr>
        <p:spPr>
          <a:xfrm>
            <a:off x="8691419" y="2584749"/>
            <a:ext cx="2937452" cy="426393"/>
          </a:xfrm>
          <a:prstGeom prst="rect">
            <a:avLst/>
          </a:prstGeom>
        </p:spPr>
        <p:txBody>
          <a:bodyPr anchor="t">
            <a:noAutofit/>
          </a:bodyPr>
          <a:lstStyle>
            <a:lvl1pPr marL="0" indent="0" algn="l">
              <a:buNone/>
              <a:defRPr sz="2000" cap="all" spc="100" baseline="0">
                <a:solidFill>
                  <a:schemeClr val="accent4"/>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298B7365-7137-471F-BFE9-2F6C362933D4}"/>
              </a:ext>
            </a:extLst>
          </p:cNvPr>
          <p:cNvSpPr>
            <a:spLocks noGrp="1"/>
          </p:cNvSpPr>
          <p:nvPr>
            <p:ph type="title" hasCustomPrompt="1"/>
          </p:nvPr>
        </p:nvSpPr>
        <p:spPr>
          <a:xfrm rot="16200000">
            <a:off x="-1914546" y="3092260"/>
            <a:ext cx="5719734" cy="682498"/>
          </a:xfrm>
        </p:spPr>
        <p:txBody>
          <a:bodyPr/>
          <a:lstStyle>
            <a:lvl1pPr>
              <a:defRPr/>
            </a:lvl1pPr>
          </a:lstStyle>
          <a:p>
            <a:r>
              <a:rPr lang="en-US" dirty="0"/>
              <a:t>Click to add title</a:t>
            </a:r>
          </a:p>
        </p:txBody>
      </p:sp>
    </p:spTree>
    <p:extLst>
      <p:ext uri="{BB962C8B-B14F-4D97-AF65-F5344CB8AC3E}">
        <p14:creationId xmlns:p14="http://schemas.microsoft.com/office/powerpoint/2010/main" val="1540957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3FEF-2DE8-ADDF-7B1E-C2B9FD52653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3435935-0FEB-5986-B002-16D6B362C6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CEDE290-A4A0-EA7F-DDEC-8CBD9C0CC6AB}"/>
              </a:ext>
            </a:extLst>
          </p:cNvPr>
          <p:cNvSpPr>
            <a:spLocks noGrp="1"/>
          </p:cNvSpPr>
          <p:nvPr>
            <p:ph type="dt" sz="half" idx="10"/>
          </p:nvPr>
        </p:nvSpPr>
        <p:spPr/>
        <p:txBody>
          <a:bodyPr/>
          <a:lstStyle/>
          <a:p>
            <a:fld id="{51F91306-9A46-4762-88D8-2477AB03497F}" type="datetimeFigureOut">
              <a:rPr lang="en-IE" smtClean="0"/>
              <a:t>19/11/2023</a:t>
            </a:fld>
            <a:endParaRPr lang="en-IE"/>
          </a:p>
        </p:txBody>
      </p:sp>
      <p:sp>
        <p:nvSpPr>
          <p:cNvPr id="5" name="Footer Placeholder 4">
            <a:extLst>
              <a:ext uri="{FF2B5EF4-FFF2-40B4-BE49-F238E27FC236}">
                <a16:creationId xmlns:a16="http://schemas.microsoft.com/office/drawing/2014/main" id="{618B0906-CB3D-6C45-6CAD-FFF7B0E4407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8DBA559-1303-8A43-BAC8-EE05F0EFF213}"/>
              </a:ext>
            </a:extLst>
          </p:cNvPr>
          <p:cNvSpPr>
            <a:spLocks noGrp="1"/>
          </p:cNvSpPr>
          <p:nvPr>
            <p:ph type="sldNum" sz="quarter" idx="12"/>
          </p:nvPr>
        </p:nvSpPr>
        <p:spPr/>
        <p:txBody>
          <a:bodyPr/>
          <a:lstStyle/>
          <a:p>
            <a:fld id="{B7A0619E-D82F-41BA-A6F3-33ECA43B3CD3}" type="slidenum">
              <a:rPr lang="en-IE" smtClean="0"/>
              <a:t>‹#›</a:t>
            </a:fld>
            <a:endParaRPr lang="en-IE"/>
          </a:p>
        </p:txBody>
      </p:sp>
    </p:spTree>
    <p:extLst>
      <p:ext uri="{BB962C8B-B14F-4D97-AF65-F5344CB8AC3E}">
        <p14:creationId xmlns:p14="http://schemas.microsoft.com/office/powerpoint/2010/main" val="331222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56DB-FC72-9197-16F7-DDC836B8B5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A7F5683-7EE6-A418-8664-1FB451B648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8ED87-1960-E6FD-5652-B116A781701F}"/>
              </a:ext>
            </a:extLst>
          </p:cNvPr>
          <p:cNvSpPr>
            <a:spLocks noGrp="1"/>
          </p:cNvSpPr>
          <p:nvPr>
            <p:ph type="dt" sz="half" idx="10"/>
          </p:nvPr>
        </p:nvSpPr>
        <p:spPr/>
        <p:txBody>
          <a:bodyPr/>
          <a:lstStyle/>
          <a:p>
            <a:fld id="{51F91306-9A46-4762-88D8-2477AB03497F}" type="datetimeFigureOut">
              <a:rPr lang="en-IE" smtClean="0"/>
              <a:t>19/11/2023</a:t>
            </a:fld>
            <a:endParaRPr lang="en-IE"/>
          </a:p>
        </p:txBody>
      </p:sp>
      <p:sp>
        <p:nvSpPr>
          <p:cNvPr id="5" name="Footer Placeholder 4">
            <a:extLst>
              <a:ext uri="{FF2B5EF4-FFF2-40B4-BE49-F238E27FC236}">
                <a16:creationId xmlns:a16="http://schemas.microsoft.com/office/drawing/2014/main" id="{186C7868-E59E-B0EA-DE4C-9513FBF16CA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EB38949-35A5-5396-11F6-7BBF8D64A2DD}"/>
              </a:ext>
            </a:extLst>
          </p:cNvPr>
          <p:cNvSpPr>
            <a:spLocks noGrp="1"/>
          </p:cNvSpPr>
          <p:nvPr>
            <p:ph type="sldNum" sz="quarter" idx="12"/>
          </p:nvPr>
        </p:nvSpPr>
        <p:spPr/>
        <p:txBody>
          <a:bodyPr/>
          <a:lstStyle/>
          <a:p>
            <a:fld id="{B7A0619E-D82F-41BA-A6F3-33ECA43B3CD3}" type="slidenum">
              <a:rPr lang="en-IE" smtClean="0"/>
              <a:t>‹#›</a:t>
            </a:fld>
            <a:endParaRPr lang="en-IE"/>
          </a:p>
        </p:txBody>
      </p:sp>
    </p:spTree>
    <p:extLst>
      <p:ext uri="{BB962C8B-B14F-4D97-AF65-F5344CB8AC3E}">
        <p14:creationId xmlns:p14="http://schemas.microsoft.com/office/powerpoint/2010/main" val="275235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0016-4849-45B3-524E-1AED317F75C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042C41B-FF25-2B9E-6DE3-6D5B98A7A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7873FCB-3C1C-3353-26CA-4A2772F766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3152AD4-0F7E-A268-F374-E4667672E8D3}"/>
              </a:ext>
            </a:extLst>
          </p:cNvPr>
          <p:cNvSpPr>
            <a:spLocks noGrp="1"/>
          </p:cNvSpPr>
          <p:nvPr>
            <p:ph type="dt" sz="half" idx="10"/>
          </p:nvPr>
        </p:nvSpPr>
        <p:spPr/>
        <p:txBody>
          <a:bodyPr/>
          <a:lstStyle/>
          <a:p>
            <a:fld id="{51F91306-9A46-4762-88D8-2477AB03497F}" type="datetimeFigureOut">
              <a:rPr lang="en-IE" smtClean="0"/>
              <a:t>19/11/2023</a:t>
            </a:fld>
            <a:endParaRPr lang="en-IE"/>
          </a:p>
        </p:txBody>
      </p:sp>
      <p:sp>
        <p:nvSpPr>
          <p:cNvPr id="6" name="Footer Placeholder 5">
            <a:extLst>
              <a:ext uri="{FF2B5EF4-FFF2-40B4-BE49-F238E27FC236}">
                <a16:creationId xmlns:a16="http://schemas.microsoft.com/office/drawing/2014/main" id="{E059F243-BB7B-E0B9-72F1-68AC2039DDC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B75B0E9-2FB9-EC92-770F-442B55675C71}"/>
              </a:ext>
            </a:extLst>
          </p:cNvPr>
          <p:cNvSpPr>
            <a:spLocks noGrp="1"/>
          </p:cNvSpPr>
          <p:nvPr>
            <p:ph type="sldNum" sz="quarter" idx="12"/>
          </p:nvPr>
        </p:nvSpPr>
        <p:spPr/>
        <p:txBody>
          <a:bodyPr/>
          <a:lstStyle/>
          <a:p>
            <a:fld id="{B7A0619E-D82F-41BA-A6F3-33ECA43B3CD3}" type="slidenum">
              <a:rPr lang="en-IE" smtClean="0"/>
              <a:t>‹#›</a:t>
            </a:fld>
            <a:endParaRPr lang="en-IE"/>
          </a:p>
        </p:txBody>
      </p:sp>
    </p:spTree>
    <p:extLst>
      <p:ext uri="{BB962C8B-B14F-4D97-AF65-F5344CB8AC3E}">
        <p14:creationId xmlns:p14="http://schemas.microsoft.com/office/powerpoint/2010/main" val="28207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A283-8AC0-84C3-2B02-97C95916B20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1379418-ED70-3331-6059-8220B5F41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24FD8-CF05-3A7A-B9A3-37E9D61F4C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D055540-2297-917A-C70B-BCDA25BE6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6F7823-A403-5743-9531-C2E87CFEF5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D9D322A-B6F2-9CD7-AA50-F77B689D6FEC}"/>
              </a:ext>
            </a:extLst>
          </p:cNvPr>
          <p:cNvSpPr>
            <a:spLocks noGrp="1"/>
          </p:cNvSpPr>
          <p:nvPr>
            <p:ph type="dt" sz="half" idx="10"/>
          </p:nvPr>
        </p:nvSpPr>
        <p:spPr/>
        <p:txBody>
          <a:bodyPr/>
          <a:lstStyle/>
          <a:p>
            <a:fld id="{51F91306-9A46-4762-88D8-2477AB03497F}" type="datetimeFigureOut">
              <a:rPr lang="en-IE" smtClean="0"/>
              <a:t>19/11/2023</a:t>
            </a:fld>
            <a:endParaRPr lang="en-IE"/>
          </a:p>
        </p:txBody>
      </p:sp>
      <p:sp>
        <p:nvSpPr>
          <p:cNvPr id="8" name="Footer Placeholder 7">
            <a:extLst>
              <a:ext uri="{FF2B5EF4-FFF2-40B4-BE49-F238E27FC236}">
                <a16:creationId xmlns:a16="http://schemas.microsoft.com/office/drawing/2014/main" id="{91FE338F-0550-3D1E-FB11-4D4CB1FC24B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3505367-3B7B-F59E-AD1F-C63C97D3037B}"/>
              </a:ext>
            </a:extLst>
          </p:cNvPr>
          <p:cNvSpPr>
            <a:spLocks noGrp="1"/>
          </p:cNvSpPr>
          <p:nvPr>
            <p:ph type="sldNum" sz="quarter" idx="12"/>
          </p:nvPr>
        </p:nvSpPr>
        <p:spPr/>
        <p:txBody>
          <a:bodyPr/>
          <a:lstStyle/>
          <a:p>
            <a:fld id="{B7A0619E-D82F-41BA-A6F3-33ECA43B3CD3}" type="slidenum">
              <a:rPr lang="en-IE" smtClean="0"/>
              <a:t>‹#›</a:t>
            </a:fld>
            <a:endParaRPr lang="en-IE"/>
          </a:p>
        </p:txBody>
      </p:sp>
    </p:spTree>
    <p:extLst>
      <p:ext uri="{BB962C8B-B14F-4D97-AF65-F5344CB8AC3E}">
        <p14:creationId xmlns:p14="http://schemas.microsoft.com/office/powerpoint/2010/main" val="244522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8880-6CE9-7D48-A4C6-45E739530A8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BD7FC5C-A2C3-9397-AD87-42473015DE6C}"/>
              </a:ext>
            </a:extLst>
          </p:cNvPr>
          <p:cNvSpPr>
            <a:spLocks noGrp="1"/>
          </p:cNvSpPr>
          <p:nvPr>
            <p:ph type="dt" sz="half" idx="10"/>
          </p:nvPr>
        </p:nvSpPr>
        <p:spPr/>
        <p:txBody>
          <a:bodyPr/>
          <a:lstStyle/>
          <a:p>
            <a:fld id="{51F91306-9A46-4762-88D8-2477AB03497F}" type="datetimeFigureOut">
              <a:rPr lang="en-IE" smtClean="0"/>
              <a:t>19/11/2023</a:t>
            </a:fld>
            <a:endParaRPr lang="en-IE"/>
          </a:p>
        </p:txBody>
      </p:sp>
      <p:sp>
        <p:nvSpPr>
          <p:cNvPr id="4" name="Footer Placeholder 3">
            <a:extLst>
              <a:ext uri="{FF2B5EF4-FFF2-40B4-BE49-F238E27FC236}">
                <a16:creationId xmlns:a16="http://schemas.microsoft.com/office/drawing/2014/main" id="{CE1E37CF-C1D8-5FBA-CFE3-50367B735B1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E6999B9-4577-1033-1CE3-BC8DE9417D10}"/>
              </a:ext>
            </a:extLst>
          </p:cNvPr>
          <p:cNvSpPr>
            <a:spLocks noGrp="1"/>
          </p:cNvSpPr>
          <p:nvPr>
            <p:ph type="sldNum" sz="quarter" idx="12"/>
          </p:nvPr>
        </p:nvSpPr>
        <p:spPr/>
        <p:txBody>
          <a:bodyPr/>
          <a:lstStyle/>
          <a:p>
            <a:fld id="{B7A0619E-D82F-41BA-A6F3-33ECA43B3CD3}" type="slidenum">
              <a:rPr lang="en-IE" smtClean="0"/>
              <a:t>‹#›</a:t>
            </a:fld>
            <a:endParaRPr lang="en-IE"/>
          </a:p>
        </p:txBody>
      </p:sp>
    </p:spTree>
    <p:extLst>
      <p:ext uri="{BB962C8B-B14F-4D97-AF65-F5344CB8AC3E}">
        <p14:creationId xmlns:p14="http://schemas.microsoft.com/office/powerpoint/2010/main" val="98076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27158C-3BFB-7578-8205-1BA376824BB6}"/>
              </a:ext>
            </a:extLst>
          </p:cNvPr>
          <p:cNvSpPr>
            <a:spLocks noGrp="1"/>
          </p:cNvSpPr>
          <p:nvPr>
            <p:ph type="dt" sz="half" idx="10"/>
          </p:nvPr>
        </p:nvSpPr>
        <p:spPr/>
        <p:txBody>
          <a:bodyPr/>
          <a:lstStyle/>
          <a:p>
            <a:fld id="{51F91306-9A46-4762-88D8-2477AB03497F}" type="datetimeFigureOut">
              <a:rPr lang="en-IE" smtClean="0"/>
              <a:t>19/11/2023</a:t>
            </a:fld>
            <a:endParaRPr lang="en-IE"/>
          </a:p>
        </p:txBody>
      </p:sp>
      <p:sp>
        <p:nvSpPr>
          <p:cNvPr id="3" name="Footer Placeholder 2">
            <a:extLst>
              <a:ext uri="{FF2B5EF4-FFF2-40B4-BE49-F238E27FC236}">
                <a16:creationId xmlns:a16="http://schemas.microsoft.com/office/drawing/2014/main" id="{4A214D89-89A3-03A9-FBB5-732857CD003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A0F302F-6498-6830-CE78-8AA466EB441D}"/>
              </a:ext>
            </a:extLst>
          </p:cNvPr>
          <p:cNvSpPr>
            <a:spLocks noGrp="1"/>
          </p:cNvSpPr>
          <p:nvPr>
            <p:ph type="sldNum" sz="quarter" idx="12"/>
          </p:nvPr>
        </p:nvSpPr>
        <p:spPr/>
        <p:txBody>
          <a:bodyPr/>
          <a:lstStyle/>
          <a:p>
            <a:fld id="{B7A0619E-D82F-41BA-A6F3-33ECA43B3CD3}" type="slidenum">
              <a:rPr lang="en-IE" smtClean="0"/>
              <a:t>‹#›</a:t>
            </a:fld>
            <a:endParaRPr lang="en-IE"/>
          </a:p>
        </p:txBody>
      </p:sp>
    </p:spTree>
    <p:extLst>
      <p:ext uri="{BB962C8B-B14F-4D97-AF65-F5344CB8AC3E}">
        <p14:creationId xmlns:p14="http://schemas.microsoft.com/office/powerpoint/2010/main" val="24788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1913-A866-C99B-98AA-D5C57D189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535D1E-1AB6-2845-3A6A-76F8E56AD6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3ABC005-AE0F-3673-FACF-179507E37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C2917-1185-1B0E-A2ED-6DE5DA36F83F}"/>
              </a:ext>
            </a:extLst>
          </p:cNvPr>
          <p:cNvSpPr>
            <a:spLocks noGrp="1"/>
          </p:cNvSpPr>
          <p:nvPr>
            <p:ph type="dt" sz="half" idx="10"/>
          </p:nvPr>
        </p:nvSpPr>
        <p:spPr/>
        <p:txBody>
          <a:bodyPr/>
          <a:lstStyle/>
          <a:p>
            <a:fld id="{51F91306-9A46-4762-88D8-2477AB03497F}" type="datetimeFigureOut">
              <a:rPr lang="en-IE" smtClean="0"/>
              <a:t>19/11/2023</a:t>
            </a:fld>
            <a:endParaRPr lang="en-IE"/>
          </a:p>
        </p:txBody>
      </p:sp>
      <p:sp>
        <p:nvSpPr>
          <p:cNvPr id="6" name="Footer Placeholder 5">
            <a:extLst>
              <a:ext uri="{FF2B5EF4-FFF2-40B4-BE49-F238E27FC236}">
                <a16:creationId xmlns:a16="http://schemas.microsoft.com/office/drawing/2014/main" id="{3FDD0300-55B9-6DD8-7B32-4CA576E5D55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53F9C46-839A-C7A6-5AAC-1995F6DCC5FB}"/>
              </a:ext>
            </a:extLst>
          </p:cNvPr>
          <p:cNvSpPr>
            <a:spLocks noGrp="1"/>
          </p:cNvSpPr>
          <p:nvPr>
            <p:ph type="sldNum" sz="quarter" idx="12"/>
          </p:nvPr>
        </p:nvSpPr>
        <p:spPr/>
        <p:txBody>
          <a:bodyPr/>
          <a:lstStyle/>
          <a:p>
            <a:fld id="{B7A0619E-D82F-41BA-A6F3-33ECA43B3CD3}" type="slidenum">
              <a:rPr lang="en-IE" smtClean="0"/>
              <a:t>‹#›</a:t>
            </a:fld>
            <a:endParaRPr lang="en-IE"/>
          </a:p>
        </p:txBody>
      </p:sp>
    </p:spTree>
    <p:extLst>
      <p:ext uri="{BB962C8B-B14F-4D97-AF65-F5344CB8AC3E}">
        <p14:creationId xmlns:p14="http://schemas.microsoft.com/office/powerpoint/2010/main" val="321274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D5F2-9FF6-254E-A98B-7104975C3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9B6978A-1606-87B7-D3FA-C24AA201C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8DCAD1F0-0DBE-88E5-725F-E5FF8FD1B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056BE-908E-0075-493A-4325FF003169}"/>
              </a:ext>
            </a:extLst>
          </p:cNvPr>
          <p:cNvSpPr>
            <a:spLocks noGrp="1"/>
          </p:cNvSpPr>
          <p:nvPr>
            <p:ph type="dt" sz="half" idx="10"/>
          </p:nvPr>
        </p:nvSpPr>
        <p:spPr/>
        <p:txBody>
          <a:bodyPr/>
          <a:lstStyle/>
          <a:p>
            <a:fld id="{51F91306-9A46-4762-88D8-2477AB03497F}" type="datetimeFigureOut">
              <a:rPr lang="en-IE" smtClean="0"/>
              <a:t>19/11/2023</a:t>
            </a:fld>
            <a:endParaRPr lang="en-IE"/>
          </a:p>
        </p:txBody>
      </p:sp>
      <p:sp>
        <p:nvSpPr>
          <p:cNvPr id="6" name="Footer Placeholder 5">
            <a:extLst>
              <a:ext uri="{FF2B5EF4-FFF2-40B4-BE49-F238E27FC236}">
                <a16:creationId xmlns:a16="http://schemas.microsoft.com/office/drawing/2014/main" id="{253281F1-6DDB-805C-259D-3FC45A40F38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2C990D9-3897-92D6-60BC-21336194F99C}"/>
              </a:ext>
            </a:extLst>
          </p:cNvPr>
          <p:cNvSpPr>
            <a:spLocks noGrp="1"/>
          </p:cNvSpPr>
          <p:nvPr>
            <p:ph type="sldNum" sz="quarter" idx="12"/>
          </p:nvPr>
        </p:nvSpPr>
        <p:spPr/>
        <p:txBody>
          <a:bodyPr/>
          <a:lstStyle/>
          <a:p>
            <a:fld id="{B7A0619E-D82F-41BA-A6F3-33ECA43B3CD3}" type="slidenum">
              <a:rPr lang="en-IE" smtClean="0"/>
              <a:t>‹#›</a:t>
            </a:fld>
            <a:endParaRPr lang="en-IE"/>
          </a:p>
        </p:txBody>
      </p:sp>
    </p:spTree>
    <p:extLst>
      <p:ext uri="{BB962C8B-B14F-4D97-AF65-F5344CB8AC3E}">
        <p14:creationId xmlns:p14="http://schemas.microsoft.com/office/powerpoint/2010/main" val="213284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5676D-0310-31A8-AF15-B153D4124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4E02E70-4778-E046-43B2-39B111BA5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A9CC35B-D9BC-9EC0-2281-3FC30BAAA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91306-9A46-4762-88D8-2477AB03497F}" type="datetimeFigureOut">
              <a:rPr lang="en-IE" smtClean="0"/>
              <a:t>19/11/2023</a:t>
            </a:fld>
            <a:endParaRPr lang="en-IE"/>
          </a:p>
        </p:txBody>
      </p:sp>
      <p:sp>
        <p:nvSpPr>
          <p:cNvPr id="5" name="Footer Placeholder 4">
            <a:extLst>
              <a:ext uri="{FF2B5EF4-FFF2-40B4-BE49-F238E27FC236}">
                <a16:creationId xmlns:a16="http://schemas.microsoft.com/office/drawing/2014/main" id="{D049F437-3A77-7CF0-E3C9-CC0992AF3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A952E74-B1DC-BF3D-9065-169615510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0619E-D82F-41BA-A6F3-33ECA43B3CD3}" type="slidenum">
              <a:rPr lang="en-IE" smtClean="0"/>
              <a:t>‹#›</a:t>
            </a:fld>
            <a:endParaRPr lang="en-IE"/>
          </a:p>
        </p:txBody>
      </p:sp>
    </p:spTree>
    <p:extLst>
      <p:ext uri="{BB962C8B-B14F-4D97-AF65-F5344CB8AC3E}">
        <p14:creationId xmlns:p14="http://schemas.microsoft.com/office/powerpoint/2010/main" val="1410288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71199D26-7D8F-4A64-BDBB-73AFABE14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C6F2B-5722-427B-7B6A-F75F12AD2A83}"/>
              </a:ext>
            </a:extLst>
          </p:cNvPr>
          <p:cNvSpPr>
            <a:spLocks noGrp="1"/>
          </p:cNvSpPr>
          <p:nvPr>
            <p:ph type="ctrTitle"/>
          </p:nvPr>
        </p:nvSpPr>
        <p:spPr>
          <a:xfrm>
            <a:off x="640080" y="483004"/>
            <a:ext cx="6745458" cy="3082870"/>
          </a:xfrm>
        </p:spPr>
        <p:txBody>
          <a:bodyPr>
            <a:normAutofit/>
          </a:bodyPr>
          <a:lstStyle/>
          <a:p>
            <a:pPr algn="l"/>
            <a:r>
              <a:rPr lang="en-GB" sz="4600" b="1"/>
              <a:t>Improving Post-Operative Analgesia &amp; Associated Prescribing on the Orthopaedic Ward of OLOL</a:t>
            </a:r>
            <a:endParaRPr lang="en-IE" sz="4600" b="1"/>
          </a:p>
        </p:txBody>
      </p:sp>
      <p:sp>
        <p:nvSpPr>
          <p:cNvPr id="3" name="Subtitle 2">
            <a:extLst>
              <a:ext uri="{FF2B5EF4-FFF2-40B4-BE49-F238E27FC236}">
                <a16:creationId xmlns:a16="http://schemas.microsoft.com/office/drawing/2014/main" id="{6541C73F-AA2A-D151-DB01-79C785B75DBC}"/>
              </a:ext>
            </a:extLst>
          </p:cNvPr>
          <p:cNvSpPr>
            <a:spLocks noGrp="1"/>
          </p:cNvSpPr>
          <p:nvPr>
            <p:ph type="subTitle" idx="1"/>
          </p:nvPr>
        </p:nvSpPr>
        <p:spPr>
          <a:xfrm>
            <a:off x="640080" y="4085454"/>
            <a:ext cx="6745458" cy="1966246"/>
          </a:xfrm>
        </p:spPr>
        <p:txBody>
          <a:bodyPr>
            <a:normAutofit/>
          </a:bodyPr>
          <a:lstStyle/>
          <a:p>
            <a:pPr algn="l"/>
            <a:r>
              <a:rPr lang="en-IE" sz="1900"/>
              <a:t>Marie Richardson Senior Pharmacist </a:t>
            </a:r>
          </a:p>
          <a:p>
            <a:pPr algn="l"/>
            <a:r>
              <a:rPr lang="en-IE" sz="1900"/>
              <a:t>Gwyneth </a:t>
            </a:r>
            <a:r>
              <a:rPr lang="en-IE" sz="1900" err="1"/>
              <a:t>Mahoko</a:t>
            </a:r>
            <a:r>
              <a:rPr lang="en-IE" sz="1900"/>
              <a:t> Pain Management CNS</a:t>
            </a:r>
          </a:p>
          <a:p>
            <a:pPr algn="l"/>
            <a:r>
              <a:rPr lang="en-IE" sz="1900"/>
              <a:t>Dr Helen O’Brien Consultant Ortho-Geriatrician</a:t>
            </a:r>
          </a:p>
          <a:p>
            <a:pPr algn="l"/>
            <a:r>
              <a:rPr lang="en-IE" sz="1900"/>
              <a:t>Dr Fauzia Bano Consultant Anaesthetist</a:t>
            </a:r>
          </a:p>
          <a:p>
            <a:pPr algn="l"/>
            <a:r>
              <a:rPr lang="en-IE" sz="1900"/>
              <a:t>Our Lady of Lourdes Hospital Drogheda</a:t>
            </a:r>
          </a:p>
          <a:p>
            <a:pPr algn="l"/>
            <a:endParaRPr lang="en-IE" sz="1900"/>
          </a:p>
        </p:txBody>
      </p:sp>
      <p:sp>
        <p:nvSpPr>
          <p:cNvPr id="55" name="sketch line">
            <a:extLst>
              <a:ext uri="{FF2B5EF4-FFF2-40B4-BE49-F238E27FC236}">
                <a16:creationId xmlns:a16="http://schemas.microsoft.com/office/drawing/2014/main" id="{D7F2FAFA-4D50-41E7-9480-5BABA64EE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3870524"/>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66192D-AFD7-7869-DFD9-1C06BA08B171}"/>
              </a:ext>
            </a:extLst>
          </p:cNvPr>
          <p:cNvPicPr>
            <a:picLocks noChangeAspect="1"/>
          </p:cNvPicPr>
          <p:nvPr/>
        </p:nvPicPr>
        <p:blipFill rotWithShape="1">
          <a:blip r:embed="rId2"/>
          <a:srcRect t="3976"/>
          <a:stretch/>
        </p:blipFill>
        <p:spPr>
          <a:xfrm>
            <a:off x="7876903" y="296092"/>
            <a:ext cx="4001589" cy="3592721"/>
          </a:xfrm>
          <a:custGeom>
            <a:avLst/>
            <a:gdLst/>
            <a:ahLst/>
            <a:cxnLst/>
            <a:rect l="l" t="t" r="r" b="b"/>
            <a:pathLst>
              <a:path w="4001589" h="3592721">
                <a:moveTo>
                  <a:pt x="470166" y="82"/>
                </a:moveTo>
                <a:cubicBezTo>
                  <a:pt x="518288" y="-605"/>
                  <a:pt x="566386" y="3023"/>
                  <a:pt x="614238" y="13021"/>
                </a:cubicBezTo>
                <a:cubicBezTo>
                  <a:pt x="720229" y="34420"/>
                  <a:pt x="827897" y="40027"/>
                  <a:pt x="934955" y="29726"/>
                </a:cubicBezTo>
                <a:cubicBezTo>
                  <a:pt x="1040555" y="20702"/>
                  <a:pt x="1146350" y="20093"/>
                  <a:pt x="1252244" y="22653"/>
                </a:cubicBezTo>
                <a:cubicBezTo>
                  <a:pt x="1347753" y="24970"/>
                  <a:pt x="1443361" y="24604"/>
                  <a:pt x="1538871" y="18020"/>
                </a:cubicBezTo>
                <a:cubicBezTo>
                  <a:pt x="1646135" y="10461"/>
                  <a:pt x="1753400" y="3998"/>
                  <a:pt x="1860568" y="18996"/>
                </a:cubicBezTo>
                <a:cubicBezTo>
                  <a:pt x="1953834" y="33431"/>
                  <a:pt x="2047727" y="40637"/>
                  <a:pt x="2141708" y="40575"/>
                </a:cubicBezTo>
                <a:cubicBezTo>
                  <a:pt x="2266312" y="38870"/>
                  <a:pt x="2390622" y="26800"/>
                  <a:pt x="2515030" y="19849"/>
                </a:cubicBezTo>
                <a:cubicBezTo>
                  <a:pt x="2685674" y="10339"/>
                  <a:pt x="2856416" y="2169"/>
                  <a:pt x="3027158" y="16801"/>
                </a:cubicBezTo>
                <a:cubicBezTo>
                  <a:pt x="3145198" y="27409"/>
                  <a:pt x="3263238" y="37163"/>
                  <a:pt x="3381769" y="28994"/>
                </a:cubicBezTo>
                <a:cubicBezTo>
                  <a:pt x="3465425" y="23262"/>
                  <a:pt x="3549180" y="14972"/>
                  <a:pt x="3633033" y="20460"/>
                </a:cubicBezTo>
                <a:lnTo>
                  <a:pt x="3738744" y="24700"/>
                </a:lnTo>
                <a:lnTo>
                  <a:pt x="3738744" y="24830"/>
                </a:lnTo>
                <a:lnTo>
                  <a:pt x="3750661" y="25178"/>
                </a:lnTo>
                <a:lnTo>
                  <a:pt x="3795264" y="26968"/>
                </a:lnTo>
                <a:lnTo>
                  <a:pt x="3814191" y="26606"/>
                </a:lnTo>
                <a:lnTo>
                  <a:pt x="3814191" y="25296"/>
                </a:lnTo>
                <a:lnTo>
                  <a:pt x="3941656" y="20351"/>
                </a:lnTo>
                <a:lnTo>
                  <a:pt x="3996286" y="20544"/>
                </a:lnTo>
                <a:lnTo>
                  <a:pt x="3999704" y="184279"/>
                </a:lnTo>
                <a:cubicBezTo>
                  <a:pt x="4007337" y="352273"/>
                  <a:pt x="3989916" y="519048"/>
                  <a:pt x="3980912" y="686066"/>
                </a:cubicBezTo>
                <a:cubicBezTo>
                  <a:pt x="3974530" y="824285"/>
                  <a:pt x="3975254" y="962883"/>
                  <a:pt x="3983065" y="1100993"/>
                </a:cubicBezTo>
                <a:cubicBezTo>
                  <a:pt x="3994418" y="1329775"/>
                  <a:pt x="3995984" y="1558558"/>
                  <a:pt x="3989623" y="1787585"/>
                </a:cubicBezTo>
                <a:cubicBezTo>
                  <a:pt x="3986490" y="1901610"/>
                  <a:pt x="3987763" y="2015515"/>
                  <a:pt x="3991678" y="2129418"/>
                </a:cubicBezTo>
                <a:cubicBezTo>
                  <a:pt x="4000780" y="2390605"/>
                  <a:pt x="3990600" y="2651550"/>
                  <a:pt x="3987568" y="2912616"/>
                </a:cubicBezTo>
                <a:cubicBezTo>
                  <a:pt x="3986393" y="3012022"/>
                  <a:pt x="3986588" y="3111430"/>
                  <a:pt x="3990992" y="3210716"/>
                </a:cubicBezTo>
                <a:cubicBezTo>
                  <a:pt x="3995886" y="3323219"/>
                  <a:pt x="3997281" y="3435722"/>
                  <a:pt x="3996754" y="3548225"/>
                </a:cubicBezTo>
                <a:lnTo>
                  <a:pt x="3996203" y="3580527"/>
                </a:lnTo>
                <a:lnTo>
                  <a:pt x="3817494" y="3567893"/>
                </a:lnTo>
                <a:cubicBezTo>
                  <a:pt x="3755892" y="3566024"/>
                  <a:pt x="3694230" y="3566635"/>
                  <a:pt x="3632626" y="3569729"/>
                </a:cubicBezTo>
                <a:cubicBezTo>
                  <a:pt x="3508559" y="3576065"/>
                  <a:pt x="3384601" y="3593362"/>
                  <a:pt x="3260317" y="3578866"/>
                </a:cubicBezTo>
                <a:cubicBezTo>
                  <a:pt x="3046403" y="3553649"/>
                  <a:pt x="2833252" y="3579963"/>
                  <a:pt x="2619882" y="3588368"/>
                </a:cubicBezTo>
                <a:cubicBezTo>
                  <a:pt x="2454934" y="3596047"/>
                  <a:pt x="2289690" y="3590429"/>
                  <a:pt x="2125460" y="3571557"/>
                </a:cubicBezTo>
                <a:cubicBezTo>
                  <a:pt x="1964487" y="3553014"/>
                  <a:pt x="1802168" y="3554895"/>
                  <a:pt x="1641577" y="3577161"/>
                </a:cubicBezTo>
                <a:cubicBezTo>
                  <a:pt x="1569765" y="3584855"/>
                  <a:pt x="1497464" y="3585179"/>
                  <a:pt x="1425600" y="3578135"/>
                </a:cubicBezTo>
                <a:cubicBezTo>
                  <a:pt x="1311136" y="3569647"/>
                  <a:pt x="1196249" y="3571642"/>
                  <a:pt x="1082079" y="3584104"/>
                </a:cubicBezTo>
                <a:cubicBezTo>
                  <a:pt x="932047" y="3601037"/>
                  <a:pt x="781581" y="3588856"/>
                  <a:pt x="631439" y="3582643"/>
                </a:cubicBezTo>
                <a:cubicBezTo>
                  <a:pt x="518453" y="3578013"/>
                  <a:pt x="405576" y="3575211"/>
                  <a:pt x="292590" y="3579597"/>
                </a:cubicBezTo>
                <a:lnTo>
                  <a:pt x="24062" y="3578027"/>
                </a:lnTo>
                <a:lnTo>
                  <a:pt x="26037" y="3426039"/>
                </a:lnTo>
                <a:cubicBezTo>
                  <a:pt x="28388" y="3239733"/>
                  <a:pt x="28388" y="3053550"/>
                  <a:pt x="10461" y="2867977"/>
                </a:cubicBezTo>
                <a:cubicBezTo>
                  <a:pt x="-1195" y="2748609"/>
                  <a:pt x="-5604" y="2628267"/>
                  <a:pt x="10461" y="2509144"/>
                </a:cubicBezTo>
                <a:cubicBezTo>
                  <a:pt x="27654" y="2377219"/>
                  <a:pt x="32159" y="2243207"/>
                  <a:pt x="23883" y="2109954"/>
                </a:cubicBezTo>
                <a:cubicBezTo>
                  <a:pt x="16633" y="1978516"/>
                  <a:pt x="16143" y="1846835"/>
                  <a:pt x="18200" y="1715031"/>
                </a:cubicBezTo>
                <a:cubicBezTo>
                  <a:pt x="20062" y="1596151"/>
                  <a:pt x="19768" y="1477150"/>
                  <a:pt x="14477" y="1358271"/>
                </a:cubicBezTo>
                <a:cubicBezTo>
                  <a:pt x="8405" y="1224761"/>
                  <a:pt x="3212" y="1091250"/>
                  <a:pt x="15262" y="957861"/>
                </a:cubicBezTo>
                <a:cubicBezTo>
                  <a:pt x="26859" y="841775"/>
                  <a:pt x="32649" y="724907"/>
                  <a:pt x="32599" y="607930"/>
                </a:cubicBezTo>
                <a:cubicBezTo>
                  <a:pt x="31229" y="452838"/>
                  <a:pt x="21531" y="298112"/>
                  <a:pt x="15947" y="143264"/>
                </a:cubicBezTo>
                <a:lnTo>
                  <a:pt x="13308" y="44257"/>
                </a:lnTo>
                <a:lnTo>
                  <a:pt x="17662" y="44403"/>
                </a:lnTo>
                <a:lnTo>
                  <a:pt x="92850" y="32188"/>
                </a:lnTo>
                <a:lnTo>
                  <a:pt x="101988" y="32179"/>
                </a:lnTo>
                <a:cubicBezTo>
                  <a:pt x="176730" y="29756"/>
                  <a:pt x="251399" y="24177"/>
                  <a:pt x="325945" y="13021"/>
                </a:cubicBezTo>
                <a:cubicBezTo>
                  <a:pt x="373897" y="5767"/>
                  <a:pt x="422044" y="768"/>
                  <a:pt x="470166" y="82"/>
                </a:cubicBezTo>
                <a:close/>
              </a:path>
            </a:pathLst>
          </a:custGeom>
        </p:spPr>
      </p:pic>
      <p:pic>
        <p:nvPicPr>
          <p:cNvPr id="5" name="Picture 4">
            <a:extLst>
              <a:ext uri="{FF2B5EF4-FFF2-40B4-BE49-F238E27FC236}">
                <a16:creationId xmlns:a16="http://schemas.microsoft.com/office/drawing/2014/main" id="{27D54A99-0B06-E5FF-7A19-4A209549EA97}"/>
              </a:ext>
            </a:extLst>
          </p:cNvPr>
          <p:cNvPicPr>
            <a:picLocks noChangeAspect="1"/>
          </p:cNvPicPr>
          <p:nvPr/>
        </p:nvPicPr>
        <p:blipFill rotWithShape="1">
          <a:blip r:embed="rId3"/>
          <a:srcRect l="2699" r="-4" b="-4"/>
          <a:stretch/>
        </p:blipFill>
        <p:spPr>
          <a:xfrm>
            <a:off x="7876902" y="3952357"/>
            <a:ext cx="4001589" cy="2354447"/>
          </a:xfrm>
          <a:custGeom>
            <a:avLst/>
            <a:gdLst/>
            <a:ahLst/>
            <a:cxnLst/>
            <a:rect l="l" t="t" r="r" b="b"/>
            <a:pathLst>
              <a:path w="4001589" h="2354447">
                <a:moveTo>
                  <a:pt x="470166" y="54"/>
                </a:moveTo>
                <a:cubicBezTo>
                  <a:pt x="518288" y="-396"/>
                  <a:pt x="566386" y="1981"/>
                  <a:pt x="614238" y="8533"/>
                </a:cubicBezTo>
                <a:cubicBezTo>
                  <a:pt x="720229" y="22557"/>
                  <a:pt x="827897" y="26232"/>
                  <a:pt x="934955" y="19481"/>
                </a:cubicBezTo>
                <a:cubicBezTo>
                  <a:pt x="1040555" y="13567"/>
                  <a:pt x="1146350" y="13168"/>
                  <a:pt x="1252244" y="14846"/>
                </a:cubicBezTo>
                <a:cubicBezTo>
                  <a:pt x="1347753" y="16364"/>
                  <a:pt x="1443361" y="16124"/>
                  <a:pt x="1538871" y="11809"/>
                </a:cubicBezTo>
                <a:cubicBezTo>
                  <a:pt x="1646135" y="6855"/>
                  <a:pt x="1753400" y="2620"/>
                  <a:pt x="1860568" y="12449"/>
                </a:cubicBezTo>
                <a:cubicBezTo>
                  <a:pt x="1953834" y="21909"/>
                  <a:pt x="2047727" y="26631"/>
                  <a:pt x="2141708" y="26591"/>
                </a:cubicBezTo>
                <a:cubicBezTo>
                  <a:pt x="2266312" y="25473"/>
                  <a:pt x="2390622" y="17563"/>
                  <a:pt x="2515030" y="13008"/>
                </a:cubicBezTo>
                <a:cubicBezTo>
                  <a:pt x="2685674" y="6776"/>
                  <a:pt x="2856416" y="1422"/>
                  <a:pt x="3027158" y="11010"/>
                </a:cubicBezTo>
                <a:cubicBezTo>
                  <a:pt x="3145198" y="17962"/>
                  <a:pt x="3263238" y="24355"/>
                  <a:pt x="3381769" y="19001"/>
                </a:cubicBezTo>
                <a:cubicBezTo>
                  <a:pt x="3465425" y="15245"/>
                  <a:pt x="3549180" y="9812"/>
                  <a:pt x="3633033" y="13408"/>
                </a:cubicBezTo>
                <a:lnTo>
                  <a:pt x="3738744" y="16187"/>
                </a:lnTo>
                <a:lnTo>
                  <a:pt x="3738744" y="16272"/>
                </a:lnTo>
                <a:lnTo>
                  <a:pt x="3750661" y="16501"/>
                </a:lnTo>
                <a:lnTo>
                  <a:pt x="3795264" y="17673"/>
                </a:lnTo>
                <a:lnTo>
                  <a:pt x="3814191" y="17436"/>
                </a:lnTo>
                <a:lnTo>
                  <a:pt x="3814191" y="16578"/>
                </a:lnTo>
                <a:lnTo>
                  <a:pt x="3941656" y="13337"/>
                </a:lnTo>
                <a:lnTo>
                  <a:pt x="3996286" y="13464"/>
                </a:lnTo>
                <a:lnTo>
                  <a:pt x="3999704" y="120765"/>
                </a:lnTo>
                <a:cubicBezTo>
                  <a:pt x="4007337" y="230858"/>
                  <a:pt x="3989916" y="340152"/>
                  <a:pt x="3980912" y="449605"/>
                </a:cubicBezTo>
                <a:cubicBezTo>
                  <a:pt x="3974530" y="540185"/>
                  <a:pt x="3975254" y="631014"/>
                  <a:pt x="3983065" y="721523"/>
                </a:cubicBezTo>
                <a:cubicBezTo>
                  <a:pt x="3994418" y="871452"/>
                  <a:pt x="3995984" y="1021383"/>
                  <a:pt x="3989623" y="1171473"/>
                </a:cubicBezTo>
                <a:cubicBezTo>
                  <a:pt x="3986490" y="1246198"/>
                  <a:pt x="3987763" y="1320844"/>
                  <a:pt x="3991678" y="1395489"/>
                </a:cubicBezTo>
                <a:cubicBezTo>
                  <a:pt x="4000780" y="1566655"/>
                  <a:pt x="3990600" y="1737662"/>
                  <a:pt x="3987568" y="1908748"/>
                </a:cubicBezTo>
                <a:cubicBezTo>
                  <a:pt x="3986393" y="1973893"/>
                  <a:pt x="3986588" y="2039039"/>
                  <a:pt x="3990992" y="2104104"/>
                </a:cubicBezTo>
                <a:cubicBezTo>
                  <a:pt x="3995886" y="2177832"/>
                  <a:pt x="3997281" y="2251559"/>
                  <a:pt x="3996754" y="2325287"/>
                </a:cubicBezTo>
                <a:lnTo>
                  <a:pt x="3996203" y="2346456"/>
                </a:lnTo>
                <a:lnTo>
                  <a:pt x="3817494" y="2338176"/>
                </a:lnTo>
                <a:cubicBezTo>
                  <a:pt x="3755892" y="2336952"/>
                  <a:pt x="3694230" y="2337352"/>
                  <a:pt x="3632626" y="2339380"/>
                </a:cubicBezTo>
                <a:cubicBezTo>
                  <a:pt x="3508559" y="2343531"/>
                  <a:pt x="3384601" y="2354867"/>
                  <a:pt x="3260317" y="2345368"/>
                </a:cubicBezTo>
                <a:cubicBezTo>
                  <a:pt x="3046403" y="2328842"/>
                  <a:pt x="2833252" y="2346086"/>
                  <a:pt x="2619882" y="2351594"/>
                </a:cubicBezTo>
                <a:cubicBezTo>
                  <a:pt x="2454934" y="2356627"/>
                  <a:pt x="2289690" y="2352945"/>
                  <a:pt x="2125460" y="2340577"/>
                </a:cubicBezTo>
                <a:cubicBezTo>
                  <a:pt x="1964487" y="2328426"/>
                  <a:pt x="1802168" y="2329658"/>
                  <a:pt x="1641577" y="2344250"/>
                </a:cubicBezTo>
                <a:cubicBezTo>
                  <a:pt x="1569765" y="2349292"/>
                  <a:pt x="1497464" y="2349505"/>
                  <a:pt x="1425600" y="2344888"/>
                </a:cubicBezTo>
                <a:cubicBezTo>
                  <a:pt x="1311136" y="2339326"/>
                  <a:pt x="1196249" y="2340633"/>
                  <a:pt x="1082079" y="2348800"/>
                </a:cubicBezTo>
                <a:cubicBezTo>
                  <a:pt x="932047" y="2359897"/>
                  <a:pt x="781581" y="2351914"/>
                  <a:pt x="631439" y="2347842"/>
                </a:cubicBezTo>
                <a:cubicBezTo>
                  <a:pt x="518453" y="2344808"/>
                  <a:pt x="405576" y="2342972"/>
                  <a:pt x="292590" y="2345846"/>
                </a:cubicBezTo>
                <a:lnTo>
                  <a:pt x="24062" y="2344817"/>
                </a:lnTo>
                <a:lnTo>
                  <a:pt x="26037" y="2245214"/>
                </a:lnTo>
                <a:cubicBezTo>
                  <a:pt x="28388" y="2123121"/>
                  <a:pt x="28388" y="2001108"/>
                  <a:pt x="10461" y="1879495"/>
                </a:cubicBezTo>
                <a:cubicBezTo>
                  <a:pt x="-1195" y="1801269"/>
                  <a:pt x="-5604" y="1722404"/>
                  <a:pt x="10461" y="1644338"/>
                </a:cubicBezTo>
                <a:cubicBezTo>
                  <a:pt x="27654" y="1557882"/>
                  <a:pt x="32159" y="1470059"/>
                  <a:pt x="23883" y="1382733"/>
                </a:cubicBezTo>
                <a:cubicBezTo>
                  <a:pt x="16633" y="1296597"/>
                  <a:pt x="16143" y="1210301"/>
                  <a:pt x="18200" y="1123925"/>
                </a:cubicBezTo>
                <a:cubicBezTo>
                  <a:pt x="20062" y="1046019"/>
                  <a:pt x="19768" y="968033"/>
                  <a:pt x="14477" y="890127"/>
                </a:cubicBezTo>
                <a:cubicBezTo>
                  <a:pt x="8405" y="802633"/>
                  <a:pt x="3212" y="715138"/>
                  <a:pt x="15262" y="627723"/>
                </a:cubicBezTo>
                <a:cubicBezTo>
                  <a:pt x="26859" y="551647"/>
                  <a:pt x="32649" y="475059"/>
                  <a:pt x="32599" y="398400"/>
                </a:cubicBezTo>
                <a:cubicBezTo>
                  <a:pt x="31229" y="296762"/>
                  <a:pt x="21531" y="195365"/>
                  <a:pt x="15947" y="93886"/>
                </a:cubicBezTo>
                <a:lnTo>
                  <a:pt x="13308" y="29003"/>
                </a:lnTo>
                <a:lnTo>
                  <a:pt x="17662" y="29099"/>
                </a:lnTo>
                <a:lnTo>
                  <a:pt x="92850" y="21094"/>
                </a:lnTo>
                <a:lnTo>
                  <a:pt x="101988" y="21088"/>
                </a:lnTo>
                <a:cubicBezTo>
                  <a:pt x="176730" y="19500"/>
                  <a:pt x="251399" y="15844"/>
                  <a:pt x="325945" y="8533"/>
                </a:cubicBezTo>
                <a:cubicBezTo>
                  <a:pt x="373897" y="3780"/>
                  <a:pt x="422044" y="503"/>
                  <a:pt x="470166" y="54"/>
                </a:cubicBezTo>
                <a:close/>
              </a:path>
            </a:pathLst>
          </a:custGeom>
        </p:spPr>
      </p:pic>
    </p:spTree>
    <p:extLst>
      <p:ext uri="{BB962C8B-B14F-4D97-AF65-F5344CB8AC3E}">
        <p14:creationId xmlns:p14="http://schemas.microsoft.com/office/powerpoint/2010/main" val="1856816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9A66-6C3F-FFC0-B40B-CB6D5821A8CF}"/>
              </a:ext>
            </a:extLst>
          </p:cNvPr>
          <p:cNvSpPr>
            <a:spLocks noGrp="1"/>
          </p:cNvSpPr>
          <p:nvPr>
            <p:ph type="title"/>
          </p:nvPr>
        </p:nvSpPr>
        <p:spPr>
          <a:xfrm>
            <a:off x="731521" y="1170431"/>
            <a:ext cx="4875904" cy="5138923"/>
          </a:xfrm>
        </p:spPr>
        <p:txBody>
          <a:bodyPr vert="horz" lIns="91440" tIns="45720" rIns="91440" bIns="45720" rtlCol="0" anchor="ctr">
            <a:normAutofit/>
          </a:bodyPr>
          <a:lstStyle/>
          <a:p>
            <a:r>
              <a:rPr lang="en-US" sz="5400">
                <a:solidFill>
                  <a:schemeClr val="tx2"/>
                </a:solidFill>
              </a:rPr>
              <a:t>How did we measure the change in practice?</a:t>
            </a:r>
          </a:p>
        </p:txBody>
      </p:sp>
      <p:graphicFrame>
        <p:nvGraphicFramePr>
          <p:cNvPr id="62" name="Content Placeholder 2">
            <a:extLst>
              <a:ext uri="{FF2B5EF4-FFF2-40B4-BE49-F238E27FC236}">
                <a16:creationId xmlns:a16="http://schemas.microsoft.com/office/drawing/2014/main" id="{A22AD5E0-3995-C118-F80B-2EB28092D23B}"/>
              </a:ext>
            </a:extLst>
          </p:cNvPr>
          <p:cNvGraphicFramePr>
            <a:graphicFrameLocks noGrp="1"/>
          </p:cNvGraphicFramePr>
          <p:nvPr>
            <p:ph idx="1"/>
            <p:extLst>
              <p:ext uri="{D42A27DB-BD31-4B8C-83A1-F6EECF244321}">
                <p14:modId xmlns:p14="http://schemas.microsoft.com/office/powerpoint/2010/main" val="294275608"/>
              </p:ext>
            </p:extLst>
          </p:nvPr>
        </p:nvGraphicFramePr>
        <p:xfrm>
          <a:off x="4582049" y="335243"/>
          <a:ext cx="7360004" cy="5841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474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lowchart: Document 2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04CC7-FD62-CD93-D009-4EE082B8E48E}"/>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Results</a:t>
            </a:r>
            <a:br>
              <a:rPr lang="en-US" sz="3200" kern="1200">
                <a:solidFill>
                  <a:srgbClr val="FFFFFF"/>
                </a:solidFill>
                <a:latin typeface="+mj-lt"/>
                <a:ea typeface="+mj-ea"/>
                <a:cs typeface="+mj-cs"/>
              </a:rPr>
            </a:br>
            <a:r>
              <a:rPr lang="en-US" sz="3200" kern="1200">
                <a:solidFill>
                  <a:srgbClr val="FFFFFF"/>
                </a:solidFill>
                <a:latin typeface="+mj-lt"/>
                <a:ea typeface="+mj-ea"/>
                <a:cs typeface="+mj-cs"/>
              </a:rPr>
              <a:t>Baseline Audit July 4</a:t>
            </a:r>
            <a:r>
              <a:rPr lang="en-US" sz="3200" kern="1200" baseline="30000">
                <a:solidFill>
                  <a:srgbClr val="FFFFFF"/>
                </a:solidFill>
                <a:latin typeface="+mj-lt"/>
                <a:ea typeface="+mj-ea"/>
                <a:cs typeface="+mj-cs"/>
              </a:rPr>
              <a:t>th</a:t>
            </a:r>
            <a:r>
              <a:rPr lang="en-US" sz="3200" kern="1200">
                <a:solidFill>
                  <a:srgbClr val="FFFFFF"/>
                </a:solidFill>
                <a:latin typeface="+mj-lt"/>
                <a:ea typeface="+mj-ea"/>
                <a:cs typeface="+mj-cs"/>
              </a:rPr>
              <a:t> 2022</a:t>
            </a:r>
          </a:p>
        </p:txBody>
      </p:sp>
      <p:sp>
        <p:nvSpPr>
          <p:cNvPr id="3" name="Right Arrow 2"/>
          <p:cNvSpPr/>
          <p:nvPr/>
        </p:nvSpPr>
        <p:spPr>
          <a:xfrm>
            <a:off x="921683" y="4564688"/>
            <a:ext cx="1325880" cy="154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p:cNvPicPr>
            <a:picLocks noChangeAspect="1"/>
          </p:cNvPicPr>
          <p:nvPr/>
        </p:nvPicPr>
        <p:blipFill>
          <a:blip r:embed="rId2"/>
          <a:stretch>
            <a:fillRect/>
          </a:stretch>
        </p:blipFill>
        <p:spPr>
          <a:xfrm>
            <a:off x="910956" y="5025182"/>
            <a:ext cx="1347333" cy="188992"/>
          </a:xfrm>
          <a:prstGeom prst="rect">
            <a:avLst/>
          </a:prstGeom>
        </p:spPr>
      </p:pic>
      <p:pic>
        <p:nvPicPr>
          <p:cNvPr id="6" name="Picture 5"/>
          <p:cNvPicPr>
            <a:picLocks noChangeAspect="1"/>
          </p:cNvPicPr>
          <p:nvPr/>
        </p:nvPicPr>
        <p:blipFill>
          <a:blip r:embed="rId3"/>
          <a:stretch>
            <a:fillRect/>
          </a:stretch>
        </p:blipFill>
        <p:spPr>
          <a:xfrm>
            <a:off x="921683" y="5520362"/>
            <a:ext cx="1347333" cy="188992"/>
          </a:xfrm>
          <a:prstGeom prst="rect">
            <a:avLst/>
          </a:prstGeom>
        </p:spPr>
      </p:pic>
      <p:graphicFrame>
        <p:nvGraphicFramePr>
          <p:cNvPr id="9" name="Table 8">
            <a:extLst>
              <a:ext uri="{FF2B5EF4-FFF2-40B4-BE49-F238E27FC236}">
                <a16:creationId xmlns:a16="http://schemas.microsoft.com/office/drawing/2014/main" id="{645AFABF-A543-0BAD-DDF8-7D35BD86EDD2}"/>
              </a:ext>
            </a:extLst>
          </p:cNvPr>
          <p:cNvGraphicFramePr>
            <a:graphicFrameLocks noGrp="1"/>
          </p:cNvGraphicFramePr>
          <p:nvPr>
            <p:extLst>
              <p:ext uri="{D42A27DB-BD31-4B8C-83A1-F6EECF244321}">
                <p14:modId xmlns:p14="http://schemas.microsoft.com/office/powerpoint/2010/main" val="2401684827"/>
              </p:ext>
            </p:extLst>
          </p:nvPr>
        </p:nvGraphicFramePr>
        <p:xfrm>
          <a:off x="2532184" y="3063630"/>
          <a:ext cx="9574606" cy="3623206"/>
        </p:xfrm>
        <a:graphic>
          <a:graphicData uri="http://schemas.openxmlformats.org/drawingml/2006/table">
            <a:tbl>
              <a:tblPr firstRow="1" firstCol="1" bandRow="1"/>
              <a:tblGrid>
                <a:gridCol w="1343375">
                  <a:extLst>
                    <a:ext uri="{9D8B030D-6E8A-4147-A177-3AD203B41FA5}">
                      <a16:colId xmlns:a16="http://schemas.microsoft.com/office/drawing/2014/main" val="260283719"/>
                    </a:ext>
                  </a:extLst>
                </a:gridCol>
                <a:gridCol w="915938">
                  <a:extLst>
                    <a:ext uri="{9D8B030D-6E8A-4147-A177-3AD203B41FA5}">
                      <a16:colId xmlns:a16="http://schemas.microsoft.com/office/drawing/2014/main" val="860166270"/>
                    </a:ext>
                  </a:extLst>
                </a:gridCol>
                <a:gridCol w="915938">
                  <a:extLst>
                    <a:ext uri="{9D8B030D-6E8A-4147-A177-3AD203B41FA5}">
                      <a16:colId xmlns:a16="http://schemas.microsoft.com/office/drawing/2014/main" val="2939519134"/>
                    </a:ext>
                  </a:extLst>
                </a:gridCol>
                <a:gridCol w="1086913">
                  <a:extLst>
                    <a:ext uri="{9D8B030D-6E8A-4147-A177-3AD203B41FA5}">
                      <a16:colId xmlns:a16="http://schemas.microsoft.com/office/drawing/2014/main" val="1134454615"/>
                    </a:ext>
                  </a:extLst>
                </a:gridCol>
                <a:gridCol w="1086913">
                  <a:extLst>
                    <a:ext uri="{9D8B030D-6E8A-4147-A177-3AD203B41FA5}">
                      <a16:colId xmlns:a16="http://schemas.microsoft.com/office/drawing/2014/main" val="3070249281"/>
                    </a:ext>
                  </a:extLst>
                </a:gridCol>
                <a:gridCol w="1147976">
                  <a:extLst>
                    <a:ext uri="{9D8B030D-6E8A-4147-A177-3AD203B41FA5}">
                      <a16:colId xmlns:a16="http://schemas.microsoft.com/office/drawing/2014/main" val="4252271877"/>
                    </a:ext>
                  </a:extLst>
                </a:gridCol>
                <a:gridCol w="1147976">
                  <a:extLst>
                    <a:ext uri="{9D8B030D-6E8A-4147-A177-3AD203B41FA5}">
                      <a16:colId xmlns:a16="http://schemas.microsoft.com/office/drawing/2014/main" val="3328938931"/>
                    </a:ext>
                  </a:extLst>
                </a:gridCol>
                <a:gridCol w="1123551">
                  <a:extLst>
                    <a:ext uri="{9D8B030D-6E8A-4147-A177-3AD203B41FA5}">
                      <a16:colId xmlns:a16="http://schemas.microsoft.com/office/drawing/2014/main" val="3429172460"/>
                    </a:ext>
                  </a:extLst>
                </a:gridCol>
                <a:gridCol w="806026">
                  <a:extLst>
                    <a:ext uri="{9D8B030D-6E8A-4147-A177-3AD203B41FA5}">
                      <a16:colId xmlns:a16="http://schemas.microsoft.com/office/drawing/2014/main" val="1847411604"/>
                    </a:ext>
                  </a:extLst>
                </a:gridCol>
              </a:tblGrid>
              <a:tr h="1027313">
                <a:tc>
                  <a:txBody>
                    <a:bodyPr/>
                    <a:lstStyle/>
                    <a:p>
                      <a:pPr>
                        <a:lnSpc>
                          <a:spcPct val="107000"/>
                        </a:lnSpc>
                        <a:spcAft>
                          <a:spcPts val="800"/>
                        </a:spcAft>
                      </a:pPr>
                      <a:r>
                        <a:rPr lang="en-IE" sz="1100" b="1" kern="100" dirty="0">
                          <a:effectLst/>
                          <a:latin typeface="Calibri" panose="020F0502020204030204" pitchFamily="34" charset="0"/>
                          <a:ea typeface="Calibri" panose="020F0502020204030204" pitchFamily="34" charset="0"/>
                          <a:cs typeface="Times New Roman" panose="02020603050405020304" pitchFamily="18" charset="0"/>
                        </a:rPr>
                        <a:t>Medicine Group</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b="1" kern="100">
                          <a:effectLst/>
                          <a:latin typeface="Calibri" panose="020F0502020204030204" pitchFamily="34" charset="0"/>
                          <a:ea typeface="Calibri" panose="020F0502020204030204" pitchFamily="34" charset="0"/>
                          <a:cs typeface="Times New Roman" panose="02020603050405020304" pitchFamily="18" charset="0"/>
                        </a:rPr>
                        <a:t>No of Patients Prescribed</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b="1" kern="100">
                          <a:effectLst/>
                          <a:latin typeface="Calibri" panose="020F0502020204030204" pitchFamily="34" charset="0"/>
                          <a:ea typeface="Calibri" panose="020F0502020204030204" pitchFamily="34" charset="0"/>
                          <a:cs typeface="Times New Roman" panose="02020603050405020304" pitchFamily="18" charset="0"/>
                        </a:rPr>
                        <a:t>% of Patients Prescribed</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b="1" kern="100">
                          <a:effectLst/>
                          <a:latin typeface="Calibri" panose="020F0502020204030204" pitchFamily="34" charset="0"/>
                          <a:ea typeface="Calibri" panose="020F0502020204030204" pitchFamily="34" charset="0"/>
                          <a:cs typeface="Times New Roman" panose="02020603050405020304" pitchFamily="18" charset="0"/>
                        </a:rPr>
                        <a:t>No of Appropriate Prescriptions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Appropriate Prescriptions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7000"/>
                        </a:lnSpc>
                        <a:spcAft>
                          <a:spcPts val="800"/>
                        </a:spcAft>
                      </a:pPr>
                      <a:r>
                        <a:rPr lang="en-IE" sz="1100" b="1" kern="100">
                          <a:effectLst/>
                          <a:latin typeface="Calibri" panose="020F0502020204030204" pitchFamily="34" charset="0"/>
                          <a:ea typeface="Calibri" panose="020F0502020204030204" pitchFamily="34" charset="0"/>
                          <a:cs typeface="Times New Roman" panose="02020603050405020304" pitchFamily="18" charset="0"/>
                        </a:rPr>
                        <a:t>No of Inappropriate Prescriptions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Inappropriate Prescriptions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IE" sz="1100" b="1" kern="100">
                          <a:effectLst/>
                          <a:latin typeface="Calibri" panose="020F0502020204030204" pitchFamily="34" charset="0"/>
                          <a:ea typeface="Calibri" panose="020F0502020204030204" pitchFamily="34" charset="0"/>
                          <a:cs typeface="Times New Roman" panose="02020603050405020304" pitchFamily="18" charset="0"/>
                        </a:rPr>
                        <a:t>Interventions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b="1" kern="100">
                          <a:effectLst/>
                          <a:latin typeface="Calibri" panose="020F0502020204030204" pitchFamily="34" charset="0"/>
                          <a:ea typeface="Calibri" panose="020F0502020204030204" pitchFamily="34" charset="0"/>
                          <a:cs typeface="Times New Roman" panose="02020603050405020304" pitchFamily="18" charset="0"/>
                        </a:rPr>
                        <a:t>Incidents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8580474"/>
                  </a:ext>
                </a:extLst>
              </a:tr>
              <a:tr h="441756">
                <a:tc>
                  <a:txBody>
                    <a:bodyPr/>
                    <a:lstStyle/>
                    <a:p>
                      <a:pPr>
                        <a:lnSpc>
                          <a:spcPct val="107000"/>
                        </a:lnSpc>
                        <a:spcAft>
                          <a:spcPts val="800"/>
                        </a:spcAft>
                      </a:pPr>
                      <a:r>
                        <a:rPr lang="en-IE" sz="1100" b="1" kern="100">
                          <a:effectLst/>
                          <a:latin typeface="Calibri" panose="020F0502020204030204" pitchFamily="34" charset="0"/>
                          <a:ea typeface="Calibri" panose="020F0502020204030204" pitchFamily="34" charset="0"/>
                          <a:cs typeface="Times New Roman" panose="02020603050405020304" pitchFamily="18" charset="0"/>
                        </a:rPr>
                        <a:t>Paracetamol</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324051"/>
                  </a:ext>
                </a:extLst>
              </a:tr>
              <a:tr h="441756">
                <a:tc>
                  <a:txBody>
                    <a:bodyPr/>
                    <a:lstStyle/>
                    <a:p>
                      <a:pPr>
                        <a:lnSpc>
                          <a:spcPct val="107000"/>
                        </a:lnSpc>
                        <a:spcAft>
                          <a:spcPts val="800"/>
                        </a:spcAft>
                      </a:pPr>
                      <a:r>
                        <a:rPr lang="en-IE" sz="2000" b="1" kern="100">
                          <a:effectLst/>
                          <a:latin typeface="Calibri" panose="020F0502020204030204" pitchFamily="34" charset="0"/>
                          <a:ea typeface="Calibri" panose="020F0502020204030204" pitchFamily="34" charset="0"/>
                          <a:cs typeface="Times New Roman" panose="02020603050405020304" pitchFamily="18" charset="0"/>
                        </a:rPr>
                        <a:t>NSAID’s</a:t>
                      </a:r>
                      <a:endParaRPr lang="en-I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20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329618"/>
                  </a:ext>
                </a:extLst>
              </a:tr>
              <a:tr h="453836">
                <a:tc>
                  <a:txBody>
                    <a:bodyPr/>
                    <a:lstStyle/>
                    <a:p>
                      <a:pPr>
                        <a:lnSpc>
                          <a:spcPct val="107000"/>
                        </a:lnSpc>
                        <a:spcAft>
                          <a:spcPts val="800"/>
                        </a:spcAft>
                      </a:pPr>
                      <a:r>
                        <a:rPr lang="en-IE" sz="2000" b="1" kern="100">
                          <a:effectLst/>
                          <a:latin typeface="Calibri" panose="020F0502020204030204" pitchFamily="34" charset="0"/>
                          <a:ea typeface="Calibri" panose="020F0502020204030204" pitchFamily="34" charset="0"/>
                          <a:cs typeface="Times New Roman" panose="02020603050405020304" pitchFamily="18" charset="0"/>
                        </a:rPr>
                        <a:t>Opioids</a:t>
                      </a:r>
                      <a:endParaRPr lang="en-I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20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68818"/>
                  </a:ext>
                </a:extLst>
              </a:tr>
              <a:tr h="441756">
                <a:tc>
                  <a:txBody>
                    <a:bodyPr/>
                    <a:lstStyle/>
                    <a:p>
                      <a:pPr>
                        <a:lnSpc>
                          <a:spcPct val="107000"/>
                        </a:lnSpc>
                        <a:spcAft>
                          <a:spcPts val="800"/>
                        </a:spcAft>
                      </a:pPr>
                      <a:r>
                        <a:rPr lang="en-IE" sz="2000" b="1" kern="100" dirty="0">
                          <a:effectLst/>
                          <a:latin typeface="Calibri" panose="020F0502020204030204" pitchFamily="34" charset="0"/>
                          <a:ea typeface="Calibri" panose="020F0502020204030204" pitchFamily="34" charset="0"/>
                          <a:cs typeface="Times New Roman" panose="02020603050405020304" pitchFamily="18" charset="0"/>
                        </a:rPr>
                        <a:t>Laxatives</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69%</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20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230222"/>
                  </a:ext>
                </a:extLst>
              </a:tr>
              <a:tr h="441756">
                <a:tc>
                  <a:txBody>
                    <a:bodyPr/>
                    <a:lstStyle/>
                    <a:p>
                      <a:pPr>
                        <a:lnSpc>
                          <a:spcPct val="107000"/>
                        </a:lnSpc>
                        <a:spcAft>
                          <a:spcPts val="800"/>
                        </a:spcAft>
                      </a:pPr>
                      <a:r>
                        <a:rPr lang="en-IE" sz="1100" b="1" kern="100">
                          <a:effectLst/>
                          <a:latin typeface="Calibri" panose="020F0502020204030204" pitchFamily="34" charset="0"/>
                          <a:ea typeface="Calibri" panose="020F0502020204030204" pitchFamily="34" charset="0"/>
                          <a:cs typeface="Times New Roman" panose="02020603050405020304" pitchFamily="18" charset="0"/>
                        </a:rPr>
                        <a:t>Gabapentenoids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673605"/>
                  </a:ext>
                </a:extLst>
              </a:tr>
              <a:tr h="375033">
                <a:tc>
                  <a:txBody>
                    <a:bodyPr/>
                    <a:lstStyle/>
                    <a:p>
                      <a:pPr>
                        <a:lnSpc>
                          <a:spcPct val="107000"/>
                        </a:lnSpc>
                        <a:spcAft>
                          <a:spcPts val="800"/>
                        </a:spcAft>
                      </a:pPr>
                      <a:r>
                        <a:rPr lang="en-IE" sz="1100" b="1" kern="100">
                          <a:effectLst/>
                          <a:latin typeface="Calibri" panose="020F0502020204030204" pitchFamily="34" charset="0"/>
                          <a:ea typeface="Calibri" panose="020F0502020204030204" pitchFamily="34" charset="0"/>
                          <a:cs typeface="Times New Roman" panose="02020603050405020304" pitchFamily="18" charset="0"/>
                        </a:rPr>
                        <a:t>Antiemetics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IE" sz="1100" kern="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915860"/>
                  </a:ext>
                </a:extLst>
              </a:tr>
            </a:tbl>
          </a:graphicData>
        </a:graphic>
      </p:graphicFrame>
    </p:spTree>
    <p:extLst>
      <p:ext uri="{BB962C8B-B14F-4D97-AF65-F5344CB8AC3E}">
        <p14:creationId xmlns:p14="http://schemas.microsoft.com/office/powerpoint/2010/main" val="49818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968A7F0-C415-65E5-87C2-39883FF8C531}"/>
              </a:ext>
            </a:extLst>
          </p:cNvPr>
          <p:cNvPicPr>
            <a:picLocks noChangeAspect="1"/>
          </p:cNvPicPr>
          <p:nvPr/>
        </p:nvPicPr>
        <p:blipFill rotWithShape="1">
          <a:blip r:embed="rId2">
            <a:duotone>
              <a:schemeClr val="bg2">
                <a:shade val="45000"/>
                <a:satMod val="135000"/>
              </a:schemeClr>
              <a:prstClr val="white"/>
            </a:duotone>
          </a:blip>
          <a:srcRect t="8706" b="10067"/>
          <a:stretch/>
        </p:blipFill>
        <p:spPr>
          <a:xfrm>
            <a:off x="20" y="10"/>
            <a:ext cx="12191980" cy="6857990"/>
          </a:xfrm>
          <a:prstGeom prst="rect">
            <a:avLst/>
          </a:prstGeom>
        </p:spPr>
      </p:pic>
      <p:sp>
        <p:nvSpPr>
          <p:cNvPr id="46" name="Rectangle 4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C8808-A794-9F45-3EC6-0534BB707800}"/>
              </a:ext>
            </a:extLst>
          </p:cNvPr>
          <p:cNvSpPr>
            <a:spLocks noGrp="1"/>
          </p:cNvSpPr>
          <p:nvPr>
            <p:ph type="title"/>
          </p:nvPr>
        </p:nvSpPr>
        <p:spPr>
          <a:xfrm>
            <a:off x="838200" y="365125"/>
            <a:ext cx="10515600" cy="1325563"/>
          </a:xfrm>
        </p:spPr>
        <p:txBody>
          <a:bodyPr>
            <a:normAutofit/>
          </a:bodyPr>
          <a:lstStyle/>
          <a:p>
            <a:r>
              <a:rPr lang="en-IE" b="1" dirty="0">
                <a:solidFill>
                  <a:schemeClr val="accent1">
                    <a:lumMod val="75000"/>
                  </a:schemeClr>
                </a:solidFill>
              </a:rPr>
              <a:t>Recommendations from Baseline Audit</a:t>
            </a:r>
          </a:p>
        </p:txBody>
      </p:sp>
      <p:graphicFrame>
        <p:nvGraphicFramePr>
          <p:cNvPr id="22" name="Content Placeholder 2">
            <a:extLst>
              <a:ext uri="{FF2B5EF4-FFF2-40B4-BE49-F238E27FC236}">
                <a16:creationId xmlns:a16="http://schemas.microsoft.com/office/drawing/2014/main" id="{EE488A1D-4C56-34F8-2EAE-90D14F609F6D}"/>
              </a:ext>
            </a:extLst>
          </p:cNvPr>
          <p:cNvGraphicFramePr>
            <a:graphicFrameLocks noGrp="1"/>
          </p:cNvGraphicFramePr>
          <p:nvPr>
            <p:ph idx="1"/>
            <p:extLst>
              <p:ext uri="{D42A27DB-BD31-4B8C-83A1-F6EECF244321}">
                <p14:modId xmlns:p14="http://schemas.microsoft.com/office/powerpoint/2010/main" val="24515488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50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BDF58-4A62-42EB-9124-41C75FC187A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b="1" kern="1200">
                <a:solidFill>
                  <a:schemeClr val="tx1"/>
                </a:solidFill>
                <a:latin typeface="+mj-lt"/>
                <a:ea typeface="+mj-ea"/>
                <a:cs typeface="+mj-cs"/>
              </a:rPr>
              <a:t>Action Plan</a:t>
            </a: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6D3C618-45FD-BA4D-E096-1BE0988E5805}"/>
              </a:ext>
            </a:extLst>
          </p:cNvPr>
          <p:cNvGraphicFramePr>
            <a:graphicFrameLocks noGrp="1"/>
          </p:cNvGraphicFramePr>
          <p:nvPr>
            <p:ph sz="half" idx="1"/>
            <p:extLst>
              <p:ext uri="{D42A27DB-BD31-4B8C-83A1-F6EECF244321}">
                <p14:modId xmlns:p14="http://schemas.microsoft.com/office/powerpoint/2010/main" val="322569818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8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78139D-814C-B70D-4A1D-5E44EB77002E}"/>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Reaudit November 15</a:t>
            </a:r>
            <a:r>
              <a:rPr lang="en-US" sz="3200" kern="1200" baseline="30000" dirty="0">
                <a:solidFill>
                  <a:srgbClr val="FFFFFF"/>
                </a:solidFill>
                <a:latin typeface="+mj-lt"/>
                <a:ea typeface="+mj-ea"/>
                <a:cs typeface="+mj-cs"/>
              </a:rPr>
              <a:t>th</a:t>
            </a:r>
            <a:r>
              <a:rPr lang="en-US" sz="3200" kern="1200" dirty="0">
                <a:solidFill>
                  <a:srgbClr val="FFFFFF"/>
                </a:solidFill>
                <a:latin typeface="+mj-lt"/>
                <a:ea typeface="+mj-ea"/>
                <a:cs typeface="+mj-cs"/>
              </a:rPr>
              <a:t> 2022</a:t>
            </a:r>
          </a:p>
        </p:txBody>
      </p:sp>
      <p:pic>
        <p:nvPicPr>
          <p:cNvPr id="3" name="Picture 2"/>
          <p:cNvPicPr>
            <a:picLocks noChangeAspect="1"/>
          </p:cNvPicPr>
          <p:nvPr/>
        </p:nvPicPr>
        <p:blipFill>
          <a:blip r:embed="rId3"/>
          <a:stretch>
            <a:fillRect/>
          </a:stretch>
        </p:blipFill>
        <p:spPr>
          <a:xfrm>
            <a:off x="2433952" y="5303249"/>
            <a:ext cx="1347333" cy="188992"/>
          </a:xfrm>
          <a:prstGeom prst="rect">
            <a:avLst/>
          </a:prstGeom>
        </p:spPr>
      </p:pic>
      <p:pic>
        <p:nvPicPr>
          <p:cNvPr id="4" name="Picture 3"/>
          <p:cNvPicPr>
            <a:picLocks noChangeAspect="1"/>
          </p:cNvPicPr>
          <p:nvPr/>
        </p:nvPicPr>
        <p:blipFill>
          <a:blip r:embed="rId4"/>
          <a:stretch>
            <a:fillRect/>
          </a:stretch>
        </p:blipFill>
        <p:spPr>
          <a:xfrm>
            <a:off x="2433952" y="4352433"/>
            <a:ext cx="1347333" cy="188992"/>
          </a:xfrm>
          <a:prstGeom prst="rect">
            <a:avLst/>
          </a:prstGeom>
        </p:spPr>
      </p:pic>
      <p:pic>
        <p:nvPicPr>
          <p:cNvPr id="6" name="Picture 5"/>
          <p:cNvPicPr>
            <a:picLocks noChangeAspect="1"/>
          </p:cNvPicPr>
          <p:nvPr/>
        </p:nvPicPr>
        <p:blipFill>
          <a:blip r:embed="rId5"/>
          <a:stretch>
            <a:fillRect/>
          </a:stretch>
        </p:blipFill>
        <p:spPr>
          <a:xfrm>
            <a:off x="2433952" y="4733345"/>
            <a:ext cx="1347333" cy="188992"/>
          </a:xfrm>
          <a:prstGeom prst="rect">
            <a:avLst/>
          </a:prstGeom>
        </p:spPr>
      </p:pic>
      <p:graphicFrame>
        <p:nvGraphicFramePr>
          <p:cNvPr id="9" name="Content Placeholder 8">
            <a:extLst>
              <a:ext uri="{FF2B5EF4-FFF2-40B4-BE49-F238E27FC236}">
                <a16:creationId xmlns:a16="http://schemas.microsoft.com/office/drawing/2014/main" id="{4BBD1227-3E80-F32A-53F4-4F5B017CE8B3}"/>
              </a:ext>
            </a:extLst>
          </p:cNvPr>
          <p:cNvGraphicFramePr>
            <a:graphicFrameLocks noGrp="1"/>
          </p:cNvGraphicFramePr>
          <p:nvPr>
            <p:ph idx="1"/>
            <p:extLst>
              <p:ext uri="{D42A27DB-BD31-4B8C-83A1-F6EECF244321}">
                <p14:modId xmlns:p14="http://schemas.microsoft.com/office/powerpoint/2010/main" val="2153678286"/>
              </p:ext>
            </p:extLst>
          </p:nvPr>
        </p:nvGraphicFramePr>
        <p:xfrm>
          <a:off x="3886200" y="2723535"/>
          <a:ext cx="8130390" cy="3837250"/>
        </p:xfrm>
        <a:graphic>
          <a:graphicData uri="http://schemas.openxmlformats.org/drawingml/2006/table">
            <a:tbl>
              <a:tblPr firstRow="1" firstCol="1" bandRow="1"/>
              <a:tblGrid>
                <a:gridCol w="1081909">
                  <a:extLst>
                    <a:ext uri="{9D8B030D-6E8A-4147-A177-3AD203B41FA5}">
                      <a16:colId xmlns:a16="http://schemas.microsoft.com/office/drawing/2014/main" val="812737909"/>
                    </a:ext>
                  </a:extLst>
                </a:gridCol>
                <a:gridCol w="749838">
                  <a:extLst>
                    <a:ext uri="{9D8B030D-6E8A-4147-A177-3AD203B41FA5}">
                      <a16:colId xmlns:a16="http://schemas.microsoft.com/office/drawing/2014/main" val="479259310"/>
                    </a:ext>
                  </a:extLst>
                </a:gridCol>
                <a:gridCol w="835535">
                  <a:extLst>
                    <a:ext uri="{9D8B030D-6E8A-4147-A177-3AD203B41FA5}">
                      <a16:colId xmlns:a16="http://schemas.microsoft.com/office/drawing/2014/main" val="1147022490"/>
                    </a:ext>
                  </a:extLst>
                </a:gridCol>
                <a:gridCol w="889094">
                  <a:extLst>
                    <a:ext uri="{9D8B030D-6E8A-4147-A177-3AD203B41FA5}">
                      <a16:colId xmlns:a16="http://schemas.microsoft.com/office/drawing/2014/main" val="753026991"/>
                    </a:ext>
                  </a:extLst>
                </a:gridCol>
                <a:gridCol w="889094">
                  <a:extLst>
                    <a:ext uri="{9D8B030D-6E8A-4147-A177-3AD203B41FA5}">
                      <a16:colId xmlns:a16="http://schemas.microsoft.com/office/drawing/2014/main" val="2165336801"/>
                    </a:ext>
                  </a:extLst>
                </a:gridCol>
                <a:gridCol w="931942">
                  <a:extLst>
                    <a:ext uri="{9D8B030D-6E8A-4147-A177-3AD203B41FA5}">
                      <a16:colId xmlns:a16="http://schemas.microsoft.com/office/drawing/2014/main" val="3260097503"/>
                    </a:ext>
                  </a:extLst>
                </a:gridCol>
                <a:gridCol w="931942">
                  <a:extLst>
                    <a:ext uri="{9D8B030D-6E8A-4147-A177-3AD203B41FA5}">
                      <a16:colId xmlns:a16="http://schemas.microsoft.com/office/drawing/2014/main" val="3492455132"/>
                    </a:ext>
                  </a:extLst>
                </a:gridCol>
                <a:gridCol w="910518">
                  <a:extLst>
                    <a:ext uri="{9D8B030D-6E8A-4147-A177-3AD203B41FA5}">
                      <a16:colId xmlns:a16="http://schemas.microsoft.com/office/drawing/2014/main" val="2685982467"/>
                    </a:ext>
                  </a:extLst>
                </a:gridCol>
                <a:gridCol w="910518">
                  <a:extLst>
                    <a:ext uri="{9D8B030D-6E8A-4147-A177-3AD203B41FA5}">
                      <a16:colId xmlns:a16="http://schemas.microsoft.com/office/drawing/2014/main" val="4056345449"/>
                    </a:ext>
                  </a:extLst>
                </a:gridCol>
              </a:tblGrid>
              <a:tr h="976785">
                <a:tc>
                  <a:txBody>
                    <a:bodyPr/>
                    <a:lstStyle/>
                    <a:p>
                      <a:pPr>
                        <a:lnSpc>
                          <a:spcPct val="106000"/>
                        </a:lnSpc>
                        <a:spcAft>
                          <a:spcPts val="800"/>
                        </a:spcAft>
                      </a:pPr>
                      <a:r>
                        <a:rPr lang="en-IE"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Medicine Group</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of Patients Prescribed</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Patients Prescribed</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of Appropriate Prescriptions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Appropriate Prescriptions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6000"/>
                        </a:lnSpc>
                        <a:spcAft>
                          <a:spcPts val="800"/>
                        </a:spcAft>
                      </a:pPr>
                      <a:r>
                        <a:rPr lang="en-IE"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of Inappropriate Prescriptions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Inappropriate Prescriptions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6000"/>
                        </a:lnSpc>
                        <a:spcAft>
                          <a:spcPts val="800"/>
                        </a:spcAft>
                      </a:pPr>
                      <a:r>
                        <a:rPr lang="en-IE"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Interventions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Incidents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413638"/>
                  </a:ext>
                </a:extLst>
              </a:tr>
              <a:tr h="540610">
                <a:tc>
                  <a:txBody>
                    <a:bodyPr/>
                    <a:lstStyle/>
                    <a:p>
                      <a:pPr>
                        <a:lnSpc>
                          <a:spcPct val="106000"/>
                        </a:lnSpc>
                        <a:spcAft>
                          <a:spcPts val="800"/>
                        </a:spcAft>
                      </a:pPr>
                      <a:r>
                        <a:rPr lang="en-IE" sz="13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Paracetamol</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 (27 Rx’s)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6338102"/>
                  </a:ext>
                </a:extLst>
              </a:tr>
              <a:tr h="267738">
                <a:tc>
                  <a:txBody>
                    <a:bodyPr/>
                    <a:lstStyle/>
                    <a:p>
                      <a:pPr>
                        <a:lnSpc>
                          <a:spcPct val="106000"/>
                        </a:lnSpc>
                        <a:spcAft>
                          <a:spcPts val="800"/>
                        </a:spcAft>
                      </a:pPr>
                      <a:r>
                        <a:rPr lang="en-IE"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NSAID’s</a:t>
                      </a: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2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952603"/>
                  </a:ext>
                </a:extLst>
              </a:tr>
              <a:tr h="528670">
                <a:tc>
                  <a:txBody>
                    <a:bodyPr/>
                    <a:lstStyle/>
                    <a:p>
                      <a:pPr>
                        <a:lnSpc>
                          <a:spcPct val="106000"/>
                        </a:lnSpc>
                        <a:spcAft>
                          <a:spcPts val="800"/>
                        </a:spcAft>
                      </a:pPr>
                      <a:r>
                        <a:rPr lang="en-IE"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Opioids</a:t>
                      </a: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 (35 Rx’s)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20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I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103239"/>
                  </a:ext>
                </a:extLst>
              </a:tr>
              <a:tr h="540610">
                <a:tc>
                  <a:txBody>
                    <a:bodyPr/>
                    <a:lstStyle/>
                    <a:p>
                      <a:pPr>
                        <a:lnSpc>
                          <a:spcPct val="106000"/>
                        </a:lnSpc>
                        <a:spcAft>
                          <a:spcPts val="800"/>
                        </a:spcAft>
                      </a:pPr>
                      <a:r>
                        <a:rPr lang="en-IE"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Laxatives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 (54Rx’s)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2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965365"/>
                  </a:ext>
                </a:extLst>
              </a:tr>
              <a:tr h="391068">
                <a:tc>
                  <a:txBody>
                    <a:bodyPr/>
                    <a:lstStyle/>
                    <a:p>
                      <a:pPr>
                        <a:lnSpc>
                          <a:spcPct val="106000"/>
                        </a:lnSpc>
                        <a:spcAft>
                          <a:spcPts val="800"/>
                        </a:spcAft>
                      </a:pPr>
                      <a:r>
                        <a:rPr lang="en-IE" sz="105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Gabapentenoids</a:t>
                      </a:r>
                      <a:endParaRPr lang="en-IE"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40519"/>
                  </a:ext>
                </a:extLst>
              </a:tr>
              <a:tr h="540610">
                <a:tc>
                  <a:txBody>
                    <a:bodyPr/>
                    <a:lstStyle/>
                    <a:p>
                      <a:pPr>
                        <a:lnSpc>
                          <a:spcPct val="106000"/>
                        </a:lnSpc>
                        <a:spcAft>
                          <a:spcPts val="800"/>
                        </a:spcAft>
                      </a:pPr>
                      <a:r>
                        <a:rPr lang="en-IE" sz="13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Antiemetics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 (36Rx’s)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6000"/>
                        </a:lnSpc>
                        <a:spcAft>
                          <a:spcPts val="800"/>
                        </a:spcAft>
                      </a:pPr>
                      <a:r>
                        <a:rPr lang="en-IE"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IE" sz="13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872020"/>
                  </a:ext>
                </a:extLst>
              </a:tr>
            </a:tbl>
          </a:graphicData>
        </a:graphic>
      </p:graphicFrame>
    </p:spTree>
    <p:extLst>
      <p:ext uri="{BB962C8B-B14F-4D97-AF65-F5344CB8AC3E}">
        <p14:creationId xmlns:p14="http://schemas.microsoft.com/office/powerpoint/2010/main" val="1980788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4D953-F46A-6F84-5349-0B9D301B63A5}"/>
              </a:ext>
            </a:extLst>
          </p:cNvPr>
          <p:cNvSpPr>
            <a:spLocks noGrp="1"/>
          </p:cNvSpPr>
          <p:nvPr>
            <p:ph type="title"/>
          </p:nvPr>
        </p:nvSpPr>
        <p:spPr>
          <a:xfrm>
            <a:off x="838200" y="365125"/>
            <a:ext cx="10515600" cy="1325563"/>
          </a:xfrm>
        </p:spPr>
        <p:txBody>
          <a:bodyPr>
            <a:normAutofit/>
          </a:bodyPr>
          <a:lstStyle/>
          <a:p>
            <a:r>
              <a:rPr lang="en-IE" sz="5400" b="1"/>
              <a:t>Audit and Reaudit Demographic</a:t>
            </a:r>
          </a:p>
        </p:txBody>
      </p:sp>
      <p:sp>
        <p:nvSpPr>
          <p:cNvPr id="3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929BC84B-ADF4-66AB-7FAF-7D17EF923F34}"/>
              </a:ext>
            </a:extLst>
          </p:cNvPr>
          <p:cNvGraphicFramePr>
            <a:graphicFrameLocks noGrp="1"/>
          </p:cNvGraphicFramePr>
          <p:nvPr>
            <p:ph idx="1"/>
            <p:extLst>
              <p:ext uri="{D42A27DB-BD31-4B8C-83A1-F6EECF244321}">
                <p14:modId xmlns:p14="http://schemas.microsoft.com/office/powerpoint/2010/main" val="332198765"/>
              </p:ext>
            </p:extLst>
          </p:nvPr>
        </p:nvGraphicFramePr>
        <p:xfrm>
          <a:off x="838200" y="2643761"/>
          <a:ext cx="10515602" cy="3117529"/>
        </p:xfrm>
        <a:graphic>
          <a:graphicData uri="http://schemas.openxmlformats.org/drawingml/2006/table">
            <a:tbl>
              <a:tblPr firstRow="1" firstCol="1" bandRow="1">
                <a:noFill/>
              </a:tblPr>
              <a:tblGrid>
                <a:gridCol w="3409944">
                  <a:extLst>
                    <a:ext uri="{9D8B030D-6E8A-4147-A177-3AD203B41FA5}">
                      <a16:colId xmlns:a16="http://schemas.microsoft.com/office/drawing/2014/main" val="3794634936"/>
                    </a:ext>
                  </a:extLst>
                </a:gridCol>
                <a:gridCol w="2856982">
                  <a:extLst>
                    <a:ext uri="{9D8B030D-6E8A-4147-A177-3AD203B41FA5}">
                      <a16:colId xmlns:a16="http://schemas.microsoft.com/office/drawing/2014/main" val="3379232078"/>
                    </a:ext>
                  </a:extLst>
                </a:gridCol>
                <a:gridCol w="4248676">
                  <a:extLst>
                    <a:ext uri="{9D8B030D-6E8A-4147-A177-3AD203B41FA5}">
                      <a16:colId xmlns:a16="http://schemas.microsoft.com/office/drawing/2014/main" val="151464889"/>
                    </a:ext>
                  </a:extLst>
                </a:gridCol>
              </a:tblGrid>
              <a:tr h="634729">
                <a:tc>
                  <a:txBody>
                    <a:bodyPr/>
                    <a:lstStyle/>
                    <a:p>
                      <a:pPr>
                        <a:lnSpc>
                          <a:spcPct val="107000"/>
                        </a:lnSpc>
                        <a:spcAft>
                          <a:spcPts val="800"/>
                        </a:spcAft>
                      </a:pPr>
                      <a:r>
                        <a:rPr lang="en-IE" sz="3600" b="1" kern="100" cap="none" spc="3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Parameter:</a:t>
                      </a:r>
                    </a:p>
                  </a:txBody>
                  <a:tcPr marL="0" marR="20302"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a:lnSpc>
                          <a:spcPct val="107000"/>
                        </a:lnSpc>
                        <a:spcAft>
                          <a:spcPts val="800"/>
                        </a:spcAft>
                      </a:pPr>
                      <a:r>
                        <a:rPr lang="en-IE" sz="3600" b="1" kern="100" cap="none" spc="3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4th July 2022</a:t>
                      </a:r>
                    </a:p>
                  </a:txBody>
                  <a:tcPr marL="0" marR="20302"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a:lnSpc>
                          <a:spcPct val="107000"/>
                        </a:lnSpc>
                        <a:spcAft>
                          <a:spcPts val="800"/>
                        </a:spcAft>
                      </a:pPr>
                      <a:r>
                        <a:rPr lang="en-IE" sz="3600" b="1" kern="100" cap="none" spc="3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a:t>
                      </a:r>
                      <a:r>
                        <a:rPr lang="en-IE" sz="3600" b="1" kern="100" cap="none" spc="30" baseline="30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IE" sz="3600" b="1" kern="100" cap="none" spc="3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November 2022</a:t>
                      </a:r>
                    </a:p>
                  </a:txBody>
                  <a:tcPr marL="0" marR="20302"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4151327023"/>
                  </a:ext>
                </a:extLst>
              </a:tr>
              <a:tr h="496560">
                <a:tc>
                  <a:txBody>
                    <a:bodyPr/>
                    <a:lstStyle/>
                    <a:p>
                      <a:pPr>
                        <a:lnSpc>
                          <a:spcPct val="107000"/>
                        </a:lnSpc>
                        <a:spcAft>
                          <a:spcPts val="800"/>
                        </a:spcAft>
                      </a:pPr>
                      <a:r>
                        <a:rPr lang="en-IE" sz="27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of Patients</a:t>
                      </a:r>
                    </a:p>
                  </a:txBody>
                  <a:tcPr marL="0" marR="447221" marT="0" marB="0">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nSpc>
                          <a:spcPct val="107000"/>
                        </a:lnSpc>
                        <a:spcAft>
                          <a:spcPts val="800"/>
                        </a:spcAft>
                      </a:pPr>
                      <a:r>
                        <a:rPr lang="en-IE" sz="2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 </a:t>
                      </a:r>
                    </a:p>
                  </a:txBody>
                  <a:tcPr marL="0" marR="447221" marT="0" marB="0">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nSpc>
                          <a:spcPct val="107000"/>
                        </a:lnSpc>
                        <a:spcAft>
                          <a:spcPts val="800"/>
                        </a:spcAft>
                      </a:pPr>
                      <a:r>
                        <a:rPr lang="en-IE" sz="2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a:t>
                      </a:r>
                    </a:p>
                  </a:txBody>
                  <a:tcPr marL="0" marR="447221" marT="0" marB="0">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2352594680"/>
                  </a:ext>
                </a:extLst>
              </a:tr>
              <a:tr h="496560">
                <a:tc>
                  <a:txBody>
                    <a:bodyPr/>
                    <a:lstStyle/>
                    <a:p>
                      <a:pPr>
                        <a:lnSpc>
                          <a:spcPct val="107000"/>
                        </a:lnSpc>
                        <a:spcAft>
                          <a:spcPts val="800"/>
                        </a:spcAft>
                      </a:pPr>
                      <a:r>
                        <a:rPr lang="en-IE" sz="27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Mean Age</a:t>
                      </a:r>
                    </a:p>
                  </a:txBody>
                  <a:tcPr marL="101511" marR="447221"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nSpc>
                          <a:spcPct val="107000"/>
                        </a:lnSpc>
                        <a:spcAft>
                          <a:spcPts val="800"/>
                        </a:spcAft>
                      </a:pPr>
                      <a:r>
                        <a:rPr lang="en-IE" sz="2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68 years</a:t>
                      </a:r>
                    </a:p>
                  </a:txBody>
                  <a:tcPr marL="101511" marR="447221"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nSpc>
                          <a:spcPct val="107000"/>
                        </a:lnSpc>
                        <a:spcAft>
                          <a:spcPts val="800"/>
                        </a:spcAft>
                      </a:pPr>
                      <a:r>
                        <a:rPr lang="en-IE" sz="2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68 years</a:t>
                      </a:r>
                    </a:p>
                  </a:txBody>
                  <a:tcPr marL="101511" marR="447221"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4138616073"/>
                  </a:ext>
                </a:extLst>
              </a:tr>
              <a:tr h="496560">
                <a:tc>
                  <a:txBody>
                    <a:bodyPr/>
                    <a:lstStyle/>
                    <a:p>
                      <a:pPr>
                        <a:lnSpc>
                          <a:spcPct val="107000"/>
                        </a:lnSpc>
                        <a:spcAft>
                          <a:spcPts val="800"/>
                        </a:spcAft>
                      </a:pPr>
                      <a:r>
                        <a:rPr lang="en-IE" sz="27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Mean Weight</a:t>
                      </a:r>
                    </a:p>
                  </a:txBody>
                  <a:tcPr marL="0" marR="447221"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nSpc>
                          <a:spcPct val="107000"/>
                        </a:lnSpc>
                        <a:spcAft>
                          <a:spcPts val="800"/>
                        </a:spcAft>
                      </a:pPr>
                      <a:r>
                        <a:rPr lang="en-IE" sz="2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73kg</a:t>
                      </a:r>
                    </a:p>
                  </a:txBody>
                  <a:tcPr marL="0" marR="447221"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nSpc>
                          <a:spcPct val="107000"/>
                        </a:lnSpc>
                        <a:spcAft>
                          <a:spcPts val="800"/>
                        </a:spcAft>
                      </a:pPr>
                      <a:r>
                        <a:rPr lang="en-IE" sz="2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74kg</a:t>
                      </a:r>
                    </a:p>
                  </a:txBody>
                  <a:tcPr marL="0" marR="447221"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2470265835"/>
                  </a:ext>
                </a:extLst>
              </a:tr>
              <a:tr h="496560">
                <a:tc>
                  <a:txBody>
                    <a:bodyPr/>
                    <a:lstStyle/>
                    <a:p>
                      <a:pPr>
                        <a:lnSpc>
                          <a:spcPct val="107000"/>
                        </a:lnSpc>
                        <a:spcAft>
                          <a:spcPts val="800"/>
                        </a:spcAft>
                      </a:pPr>
                      <a:r>
                        <a:rPr lang="en-IE" sz="27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Injury Type:</a:t>
                      </a:r>
                    </a:p>
                  </a:txBody>
                  <a:tcPr marL="101511" marR="447221"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nSpc>
                          <a:spcPct val="107000"/>
                        </a:lnSpc>
                        <a:spcAft>
                          <a:spcPts val="800"/>
                        </a:spcAft>
                      </a:pPr>
                      <a:r>
                        <a:rPr lang="en-IE" sz="2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1511" marR="447221"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nSpc>
                          <a:spcPct val="107000"/>
                        </a:lnSpc>
                        <a:spcAft>
                          <a:spcPts val="800"/>
                        </a:spcAft>
                      </a:pPr>
                      <a:r>
                        <a:rPr lang="en-IE" sz="2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01511" marR="447221"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582282762"/>
                  </a:ext>
                </a:extLst>
              </a:tr>
              <a:tr h="496560">
                <a:tc>
                  <a:txBody>
                    <a:bodyPr/>
                    <a:lstStyle/>
                    <a:p>
                      <a:pPr>
                        <a:lnSpc>
                          <a:spcPct val="107000"/>
                        </a:lnSpc>
                        <a:spcAft>
                          <a:spcPts val="800"/>
                        </a:spcAft>
                      </a:pPr>
                      <a:r>
                        <a:rPr lang="en-IE" sz="27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Hip Related</a:t>
                      </a:r>
                    </a:p>
                  </a:txBody>
                  <a:tcPr marL="0" marR="447221" marT="0" marB="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en-IE" sz="2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a:t>
                      </a:r>
                    </a:p>
                  </a:txBody>
                  <a:tcPr marL="0" marR="447221" marT="0" marB="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en-IE" sz="2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56%</a:t>
                      </a:r>
                    </a:p>
                  </a:txBody>
                  <a:tcPr marL="0" marR="447221" marT="0" marB="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21387227"/>
                  </a:ext>
                </a:extLst>
              </a:tr>
            </a:tbl>
          </a:graphicData>
        </a:graphic>
      </p:graphicFrame>
    </p:spTree>
    <p:extLst>
      <p:ext uri="{BB962C8B-B14F-4D97-AF65-F5344CB8AC3E}">
        <p14:creationId xmlns:p14="http://schemas.microsoft.com/office/powerpoint/2010/main" val="1494099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F521FD-C545-ED80-D0D4-231F06A098C3}"/>
              </a:ext>
            </a:extLst>
          </p:cNvPr>
          <p:cNvSpPr>
            <a:spLocks noGrp="1"/>
          </p:cNvSpPr>
          <p:nvPr>
            <p:ph type="title"/>
          </p:nvPr>
        </p:nvSpPr>
        <p:spPr>
          <a:xfrm>
            <a:off x="838200" y="365125"/>
            <a:ext cx="10515600" cy="1325563"/>
          </a:xfrm>
        </p:spPr>
        <p:txBody>
          <a:bodyPr>
            <a:normAutofit/>
          </a:bodyPr>
          <a:lstStyle/>
          <a:p>
            <a:r>
              <a:rPr lang="en-IE" sz="4600"/>
              <a:t>Prescribing Analysis of Audit and Reaudit</a:t>
            </a: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9CAE76CE-CB1B-0A53-9DE7-4AD2687652C0}"/>
              </a:ext>
            </a:extLst>
          </p:cNvPr>
          <p:cNvGraphicFramePr>
            <a:graphicFrameLocks noGrp="1"/>
          </p:cNvGraphicFramePr>
          <p:nvPr>
            <p:ph idx="1"/>
            <p:extLst>
              <p:ext uri="{D42A27DB-BD31-4B8C-83A1-F6EECF244321}">
                <p14:modId xmlns:p14="http://schemas.microsoft.com/office/powerpoint/2010/main" val="2480982079"/>
              </p:ext>
            </p:extLst>
          </p:nvPr>
        </p:nvGraphicFramePr>
        <p:xfrm>
          <a:off x="2272980" y="2228087"/>
          <a:ext cx="7646041" cy="3948882"/>
        </p:xfrm>
        <a:graphic>
          <a:graphicData uri="http://schemas.openxmlformats.org/drawingml/2006/table">
            <a:tbl>
              <a:tblPr firstRow="1" firstCol="1" bandRow="1"/>
              <a:tblGrid>
                <a:gridCol w="5655373">
                  <a:extLst>
                    <a:ext uri="{9D8B030D-6E8A-4147-A177-3AD203B41FA5}">
                      <a16:colId xmlns:a16="http://schemas.microsoft.com/office/drawing/2014/main" val="1282506687"/>
                    </a:ext>
                  </a:extLst>
                </a:gridCol>
                <a:gridCol w="723666">
                  <a:extLst>
                    <a:ext uri="{9D8B030D-6E8A-4147-A177-3AD203B41FA5}">
                      <a16:colId xmlns:a16="http://schemas.microsoft.com/office/drawing/2014/main" val="356601079"/>
                    </a:ext>
                  </a:extLst>
                </a:gridCol>
                <a:gridCol w="1267002">
                  <a:extLst>
                    <a:ext uri="{9D8B030D-6E8A-4147-A177-3AD203B41FA5}">
                      <a16:colId xmlns:a16="http://schemas.microsoft.com/office/drawing/2014/main" val="3470548300"/>
                    </a:ext>
                  </a:extLst>
                </a:gridCol>
              </a:tblGrid>
              <a:tr h="610606">
                <a:tc>
                  <a:txBody>
                    <a:bodyPr/>
                    <a:lstStyle/>
                    <a:p>
                      <a:pPr>
                        <a:lnSpc>
                          <a:spcPct val="107000"/>
                        </a:lnSpc>
                        <a:spcAft>
                          <a:spcPts val="800"/>
                        </a:spcAft>
                      </a:pPr>
                      <a:r>
                        <a:rPr lang="en-IE" sz="1800" b="1">
                          <a:effectLst/>
                          <a:latin typeface="Calibri" panose="020F0502020204030204" pitchFamily="34" charset="0"/>
                          <a:ea typeface="Calibri" panose="020F0502020204030204" pitchFamily="34" charset="0"/>
                          <a:cs typeface="Times New Roman" panose="02020603050405020304" pitchFamily="18" charset="0"/>
                        </a:rPr>
                        <a:t>Parameter:</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800" b="1">
                          <a:effectLst/>
                          <a:latin typeface="Calibri" panose="020F0502020204030204" pitchFamily="34" charset="0"/>
                          <a:ea typeface="Calibri" panose="020F0502020204030204" pitchFamily="34" charset="0"/>
                          <a:cs typeface="Times New Roman" panose="02020603050405020304" pitchFamily="18" charset="0"/>
                        </a:rPr>
                        <a:t>July 2022</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800" b="1">
                          <a:effectLst/>
                          <a:latin typeface="Calibri" panose="020F0502020204030204" pitchFamily="34" charset="0"/>
                          <a:ea typeface="Calibri" panose="020F0502020204030204" pitchFamily="34" charset="0"/>
                          <a:cs typeface="Times New Roman" panose="02020603050405020304" pitchFamily="18" charset="0"/>
                        </a:rPr>
                        <a:t>November 2022</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517968"/>
                  </a:ext>
                </a:extLst>
              </a:tr>
              <a:tr h="552824">
                <a:tc>
                  <a:txBody>
                    <a:bodyPr/>
                    <a:lstStyle/>
                    <a:p>
                      <a:pPr>
                        <a:lnSpc>
                          <a:spcPct val="107000"/>
                        </a:lnSpc>
                        <a:spcAft>
                          <a:spcPts val="800"/>
                        </a:spcAft>
                      </a:pPr>
                      <a:r>
                        <a:rPr lang="en-IE" sz="1600" dirty="0">
                          <a:effectLst/>
                          <a:latin typeface="Calibri" panose="020F0502020204030204" pitchFamily="34" charset="0"/>
                          <a:ea typeface="Calibri" panose="020F0502020204030204" pitchFamily="34" charset="0"/>
                          <a:cs typeface="Times New Roman" panose="02020603050405020304" pitchFamily="18" charset="0"/>
                        </a:rPr>
                        <a:t>No opioid naïve patients </a:t>
                      </a:r>
                      <a:r>
                        <a:rPr lang="en-IE" sz="1600" dirty="0">
                          <a:effectLst/>
                          <a:latin typeface="Calibri" panose="020F0502020204030204" pitchFamily="34" charset="0"/>
                          <a:ea typeface="Calibri" panose="020F0502020204030204" pitchFamily="34" charset="0"/>
                          <a:cs typeface="Calibri" panose="020F0502020204030204" pitchFamily="34" charset="0"/>
                        </a:rPr>
                        <a:t>≥65 years to be prescribed a long-acting opioid</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15%</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0</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529874"/>
                  </a:ext>
                </a:extLst>
              </a:tr>
              <a:tr h="552824">
                <a:tc>
                  <a:txBody>
                    <a:bodyPr/>
                    <a:lstStyle/>
                    <a:p>
                      <a:pP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Patients </a:t>
                      </a:r>
                      <a:r>
                        <a:rPr lang="en-IE" sz="1600">
                          <a:effectLst/>
                          <a:latin typeface="Calibri" panose="020F0502020204030204" pitchFamily="34" charset="0"/>
                          <a:ea typeface="Calibri" panose="020F0502020204030204" pitchFamily="34" charset="0"/>
                          <a:cs typeface="Calibri" panose="020F0502020204030204" pitchFamily="34" charset="0"/>
                        </a:rPr>
                        <a:t>≤</a:t>
                      </a:r>
                      <a:r>
                        <a:rPr lang="en-IE" sz="1600">
                          <a:effectLst/>
                          <a:latin typeface="Calibri" panose="020F0502020204030204" pitchFamily="34" charset="0"/>
                          <a:ea typeface="Calibri" panose="020F0502020204030204" pitchFamily="34" charset="0"/>
                          <a:cs typeface="Times New Roman" panose="02020603050405020304" pitchFamily="18" charset="0"/>
                        </a:rPr>
                        <a:t>4 days post-op to be prescribed a regular and PRN short acting opioid</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65%</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93%</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249731"/>
                  </a:ext>
                </a:extLst>
              </a:tr>
              <a:tr h="552824">
                <a:tc>
                  <a:txBody>
                    <a:bodyPr/>
                    <a:lstStyle/>
                    <a:p>
                      <a:pP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All patients prescribed an opioid to be prescribed at least one regular laxative</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73%</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92%</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965632"/>
                  </a:ext>
                </a:extLst>
              </a:tr>
              <a:tr h="287078">
                <a:tc>
                  <a:txBody>
                    <a:bodyPr/>
                    <a:lstStyle/>
                    <a:p>
                      <a:pP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Lactulose to be charted as regular not PRN</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75%</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91%</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848220"/>
                  </a:ext>
                </a:extLst>
              </a:tr>
              <a:tr h="287078">
                <a:tc>
                  <a:txBody>
                    <a:bodyPr/>
                    <a:lstStyle/>
                    <a:p>
                      <a:pP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Avoid inappropriate NSAID’s in patients </a:t>
                      </a:r>
                      <a:r>
                        <a:rPr lang="en-IE" sz="1600">
                          <a:effectLst/>
                          <a:latin typeface="Calibri" panose="020F0502020204030204" pitchFamily="34" charset="0"/>
                          <a:ea typeface="Calibri" panose="020F0502020204030204" pitchFamily="34" charset="0"/>
                          <a:cs typeface="Calibri" panose="020F0502020204030204" pitchFamily="34" charset="0"/>
                        </a:rPr>
                        <a:t>≥</a:t>
                      </a:r>
                      <a:r>
                        <a:rPr lang="en-IE" sz="1600">
                          <a:effectLst/>
                          <a:latin typeface="Calibri" panose="020F0502020204030204" pitchFamily="34" charset="0"/>
                          <a:ea typeface="Calibri" panose="020F0502020204030204" pitchFamily="34" charset="0"/>
                          <a:cs typeface="Times New Roman" panose="02020603050405020304" pitchFamily="18" charset="0"/>
                        </a:rPr>
                        <a:t>65 years old</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75%</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17%</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705456"/>
                  </a:ext>
                </a:extLst>
              </a:tr>
              <a:tr h="552824">
                <a:tc>
                  <a:txBody>
                    <a:bodyPr/>
                    <a:lstStyle/>
                    <a:p>
                      <a:pP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Paracetamol to be dose adjusted for weight </a:t>
                      </a:r>
                      <a:r>
                        <a:rPr lang="en-IE" sz="1600">
                          <a:effectLst/>
                          <a:latin typeface="Calibri" panose="020F0502020204030204" pitchFamily="34" charset="0"/>
                          <a:ea typeface="Calibri" panose="020F0502020204030204" pitchFamily="34" charset="0"/>
                          <a:cs typeface="Calibri" panose="020F0502020204030204" pitchFamily="34" charset="0"/>
                        </a:rPr>
                        <a:t>≤</a:t>
                      </a:r>
                      <a:r>
                        <a:rPr lang="en-IE" sz="1600">
                          <a:effectLst/>
                          <a:latin typeface="Calibri" panose="020F0502020204030204" pitchFamily="34" charset="0"/>
                          <a:ea typeface="Calibri" panose="020F0502020204030204" pitchFamily="34" charset="0"/>
                          <a:cs typeface="Times New Roman" panose="02020603050405020304" pitchFamily="18" charset="0"/>
                        </a:rPr>
                        <a:t>50kg and impaired hepatic function</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93%</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74%</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595711"/>
                  </a:ext>
                </a:extLst>
              </a:tr>
              <a:tr h="552824">
                <a:tc>
                  <a:txBody>
                    <a:bodyPr/>
                    <a:lstStyle/>
                    <a:p>
                      <a:pP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Anti-emetics to be prescribed taking into account of </a:t>
                      </a:r>
                      <a:r>
                        <a:rPr lang="en-IE" sz="1600">
                          <a:effectLst/>
                          <a:latin typeface="Calibri" panose="020F0502020204030204" pitchFamily="34" charset="0"/>
                          <a:ea typeface="Calibri" panose="020F0502020204030204" pitchFamily="34" charset="0"/>
                          <a:cs typeface="Calibri" panose="020F0502020204030204" pitchFamily="34" charset="0"/>
                        </a:rPr>
                        <a:t>↑</a:t>
                      </a:r>
                      <a:r>
                        <a:rPr lang="en-IE" sz="1600">
                          <a:effectLst/>
                          <a:latin typeface="Calibri" panose="020F0502020204030204" pitchFamily="34" charset="0"/>
                          <a:ea typeface="Calibri" panose="020F0502020204030204" pitchFamily="34" charset="0"/>
                          <a:cs typeface="Times New Roman" panose="02020603050405020304" pitchFamily="18" charset="0"/>
                        </a:rPr>
                        <a:t>QTc and Parkinson’s disease</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a:effectLst/>
                          <a:latin typeface="Calibri" panose="020F0502020204030204" pitchFamily="34" charset="0"/>
                          <a:ea typeface="Calibri" panose="020F0502020204030204" pitchFamily="34" charset="0"/>
                          <a:cs typeface="Times New Roman" panose="02020603050405020304" pitchFamily="18" charset="0"/>
                        </a:rPr>
                        <a:t>95%</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E" sz="1600" dirty="0">
                          <a:effectLst/>
                          <a:latin typeface="Calibri" panose="020F0502020204030204" pitchFamily="34" charset="0"/>
                          <a:ea typeface="Calibri" panose="020F0502020204030204" pitchFamily="34" charset="0"/>
                          <a:cs typeface="Times New Roman" panose="02020603050405020304" pitchFamily="18" charset="0"/>
                        </a:rPr>
                        <a:t>91%</a:t>
                      </a:r>
                    </a:p>
                  </a:txBody>
                  <a:tcPr marL="72054" marR="72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235274"/>
                  </a:ext>
                </a:extLst>
              </a:tr>
            </a:tbl>
          </a:graphicData>
        </a:graphic>
      </p:graphicFrame>
    </p:spTree>
    <p:extLst>
      <p:ext uri="{BB962C8B-B14F-4D97-AF65-F5344CB8AC3E}">
        <p14:creationId xmlns:p14="http://schemas.microsoft.com/office/powerpoint/2010/main" val="278990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149F0-5FDB-CDF1-4F1C-4B3A6261BA47}"/>
              </a:ext>
            </a:extLst>
          </p:cNvPr>
          <p:cNvSpPr>
            <a:spLocks noGrp="1"/>
          </p:cNvSpPr>
          <p:nvPr>
            <p:ph type="title"/>
          </p:nvPr>
        </p:nvSpPr>
        <p:spPr>
          <a:xfrm>
            <a:off x="838200" y="556995"/>
            <a:ext cx="10515600" cy="1133693"/>
          </a:xfrm>
        </p:spPr>
        <p:txBody>
          <a:bodyPr>
            <a:normAutofit/>
          </a:bodyPr>
          <a:lstStyle/>
          <a:p>
            <a:r>
              <a:rPr lang="en-IE" sz="5200" dirty="0"/>
              <a:t>How has the project evolved:</a:t>
            </a:r>
          </a:p>
        </p:txBody>
      </p:sp>
      <p:graphicFrame>
        <p:nvGraphicFramePr>
          <p:cNvPr id="5" name="Content Placeholder 2">
            <a:extLst>
              <a:ext uri="{FF2B5EF4-FFF2-40B4-BE49-F238E27FC236}">
                <a16:creationId xmlns:a16="http://schemas.microsoft.com/office/drawing/2014/main" id="{67F5B97C-B61D-9C2A-21D4-AFF9C6E5C84A}"/>
              </a:ext>
            </a:extLst>
          </p:cNvPr>
          <p:cNvGraphicFramePr>
            <a:graphicFrameLocks noGrp="1"/>
          </p:cNvGraphicFramePr>
          <p:nvPr>
            <p:ph idx="1"/>
            <p:extLst>
              <p:ext uri="{D42A27DB-BD31-4B8C-83A1-F6EECF244321}">
                <p14:modId xmlns:p14="http://schemas.microsoft.com/office/powerpoint/2010/main" val="34011422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321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9C5C50-44B2-109C-F9A0-A1367AC64CE3}"/>
              </a:ext>
            </a:extLst>
          </p:cNvPr>
          <p:cNvSpPr>
            <a:spLocks noGrp="1"/>
          </p:cNvSpPr>
          <p:nvPr>
            <p:ph type="title"/>
          </p:nvPr>
        </p:nvSpPr>
        <p:spPr>
          <a:xfrm>
            <a:off x="841248" y="548640"/>
            <a:ext cx="3600860" cy="5431536"/>
          </a:xfrm>
        </p:spPr>
        <p:txBody>
          <a:bodyPr>
            <a:normAutofit/>
          </a:bodyPr>
          <a:lstStyle/>
          <a:p>
            <a:r>
              <a:rPr lang="en-IE" sz="5400"/>
              <a:t>References:</a:t>
            </a:r>
          </a:p>
        </p:txBody>
      </p:sp>
      <p:sp>
        <p:nvSpPr>
          <p:cNvPr id="3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2FBAE7-4630-0665-C625-3CFD6D207364}"/>
              </a:ext>
            </a:extLst>
          </p:cNvPr>
          <p:cNvSpPr>
            <a:spLocks noGrp="1"/>
          </p:cNvSpPr>
          <p:nvPr>
            <p:ph idx="1"/>
          </p:nvPr>
        </p:nvSpPr>
        <p:spPr>
          <a:xfrm>
            <a:off x="5126418" y="552091"/>
            <a:ext cx="6224335" cy="5431536"/>
          </a:xfrm>
        </p:spPr>
        <p:txBody>
          <a:bodyPr anchor="ctr">
            <a:normAutofit/>
          </a:bodyPr>
          <a:lstStyle/>
          <a:p>
            <a:pPr>
              <a:buFont typeface="+mj-lt"/>
              <a:buAutoNum type="arabicPeriod"/>
            </a:pPr>
            <a:r>
              <a:rPr lang="en-GB" sz="900"/>
              <a:t>Ferris, H., Brent, L. and Coughlan, T. (2020) Early mobilisation reduces the risk of in-hospital mortality following hip fracture. European Geriatric Medicine, 11(4), pp. 527-533.</a:t>
            </a:r>
          </a:p>
          <a:p>
            <a:pPr>
              <a:buFont typeface="+mj-lt"/>
              <a:buAutoNum type="arabicPeriod"/>
            </a:pPr>
            <a:r>
              <a:rPr lang="en-GB" sz="900"/>
              <a:t>Ferris, H., Brent, L., Sorensen, J., Ahern, E. and Coughlan, T., 2021. Discharge destination after hip fracture: findings from the Irish hip fracture database. European geriatric medicine, pp.1-10.</a:t>
            </a:r>
          </a:p>
          <a:p>
            <a:pPr>
              <a:buFont typeface="+mj-lt"/>
              <a:buAutoNum type="arabicPeriod"/>
            </a:pPr>
            <a:r>
              <a:rPr lang="en-GB" sz="900"/>
              <a:t>National Office of Clinical Audit (2019) Irish Hip Fracture Database National Report 2018. Dublin: National Office of Clinical Audit.</a:t>
            </a:r>
          </a:p>
          <a:p>
            <a:pPr>
              <a:buFont typeface="+mj-lt"/>
              <a:buAutoNum type="arabicPeriod"/>
            </a:pPr>
            <a:r>
              <a:rPr lang="en-GB" sz="900"/>
              <a:t>National Office of Clinical Audit, (2021) COVID-19 report 2.0: Service impact from COVID-19: Analysis based on Irish Hip Fracture Database June 2019-August 2020. Dublin:  National Office of Clinical Audit.</a:t>
            </a:r>
          </a:p>
          <a:p>
            <a:pPr>
              <a:buFont typeface="+mj-lt"/>
              <a:buAutoNum type="arabicPeriod"/>
            </a:pPr>
            <a:r>
              <a:rPr lang="en-IE" sz="900"/>
              <a:t>GUIDANCE FOR OPIOID PRESCRIBING FOR ACUTE NONCANCER PAIN, POSTOPERATIVE PAIN &amp; POSTPROCEDURE PAIN HSE Jan 2022 https://msurgery.ie/wp-content/uploads/2022/02/Opioid-guidance-HSE-1.3-CDI-Final.pdf  </a:t>
            </a:r>
          </a:p>
          <a:p>
            <a:pPr>
              <a:buFont typeface="+mj-lt"/>
              <a:buAutoNum type="arabicPeriod"/>
            </a:pPr>
            <a:r>
              <a:rPr lang="en-IE" sz="900"/>
              <a:t>Our Lady’s Hospice Harold’s Cross https://olh.ie/wpcontent/uploads/2019/01/Opioid-Conversion-Chart-2018.pdf  </a:t>
            </a:r>
          </a:p>
          <a:p>
            <a:pPr>
              <a:buFont typeface="+mj-lt"/>
              <a:buAutoNum type="arabicPeriod"/>
            </a:pPr>
            <a:r>
              <a:rPr lang="en-IE" sz="900"/>
              <a:t>Renal Drug Database https://renaldrugdatabase.com/  </a:t>
            </a:r>
          </a:p>
          <a:p>
            <a:pPr>
              <a:buFont typeface="+mj-lt"/>
              <a:buAutoNum type="arabicPeriod"/>
            </a:pPr>
            <a:r>
              <a:rPr lang="en-IE" sz="900"/>
              <a:t>Pharmacological Management of Cancer Pain in Adults, National Clinical Effectiveness   Committee Nov 2015 https://www.gov.ie/en/collection/eec97d-pharmacological-management-of-cancer-pain-in-adults/ </a:t>
            </a:r>
          </a:p>
          <a:p>
            <a:pPr>
              <a:buFont typeface="+mj-lt"/>
              <a:buAutoNum type="arabicPeriod"/>
            </a:pPr>
            <a:r>
              <a:rPr lang="en-IE" sz="900"/>
              <a:t>Mellar et al 92020)Tapering opioids: a comprehensive qualitative review http://apm.amegroups.com/article/view/34860/29324  </a:t>
            </a:r>
          </a:p>
          <a:p>
            <a:pPr>
              <a:buFont typeface="+mj-lt"/>
              <a:buAutoNum type="arabicPeriod"/>
            </a:pPr>
            <a:r>
              <a:rPr lang="en-IE" sz="900"/>
              <a:t>WHO Analgesic Ladder Aabha A. Anekar; Marco Cascella. May 17, 2020. https://www.ncbi.nlm.nih.gov/books/NBK554435 / </a:t>
            </a:r>
          </a:p>
          <a:p>
            <a:pPr>
              <a:buFont typeface="+mj-lt"/>
              <a:buAutoNum type="arabicPeriod"/>
            </a:pPr>
            <a:r>
              <a:rPr lang="en-IE" sz="900"/>
              <a:t>Controlled-release opioids cause harm and should be avoided in management of postoperative pain in opioid naïve patients British Journal of Anaesthesia Editorial October 19, 2018 https://doi.org/10.1016/j.bja.2018.09.005 https://bjanaesthesia.org/article/S0007-0912(18)30711-6/abstrac t </a:t>
            </a:r>
          </a:p>
          <a:p>
            <a:pPr>
              <a:buFont typeface="+mj-lt"/>
              <a:buAutoNum type="arabicPeriod"/>
            </a:pPr>
            <a:r>
              <a:rPr lang="en-IE" sz="900"/>
              <a:t>Management of Post-operative Nausea and Vomiting (PONV)  Greater Glasgow and Clyde(GGC) NHS Medicines Adult Therapeutics Handbook November 2020 https://handbook.ggcmedicines.org.uk/guidelines/pain-post-operative-nausea-and-vomiting-and-palliative-care-symptoms/management-of-postoperative-nausea-and-vomiting-ponv/  </a:t>
            </a:r>
          </a:p>
          <a:p>
            <a:pPr>
              <a:buFont typeface="+mj-lt"/>
              <a:buAutoNum type="arabicPeriod"/>
            </a:pPr>
            <a:r>
              <a:rPr lang="en-IE" sz="900"/>
              <a:t>Pathophysiology and management of opioid-induced constipation: European expert consensus statement by  Adam D; Asbjørn M Drewes; Giuseppe Chiarioni; Roberto De Giorgio;  Tony O’Brien; Bart Morlion and Jan Tack. United European Gastroenterology Journal 2019, Vol. 7(1) 7–20 https://journals.sagepub.com/doi/pdf/10.1177/2050640618818305  </a:t>
            </a:r>
          </a:p>
          <a:p>
            <a:pPr>
              <a:buFont typeface="+mj-lt"/>
              <a:buAutoNum type="arabicPeriod"/>
            </a:pPr>
            <a:r>
              <a:rPr lang="en-IE" sz="900"/>
              <a:t>Considerations for the inpatient management of Parkinson’s disease The Pharmaceutical Journal 20 March 2020 By Maria Nawaz &amp; Oyinkansola Close https://pharmaceutical-journal.com/article/ld/considerations-for-the-inpatient-management-of-parkinsons-disease </a:t>
            </a:r>
          </a:p>
        </p:txBody>
      </p:sp>
    </p:spTree>
    <p:extLst>
      <p:ext uri="{BB962C8B-B14F-4D97-AF65-F5344CB8AC3E}">
        <p14:creationId xmlns:p14="http://schemas.microsoft.com/office/powerpoint/2010/main" val="1112847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CABC6-358D-7C53-3F55-792E3F98B629}"/>
              </a:ext>
            </a:extLst>
          </p:cNvPr>
          <p:cNvSpPr>
            <a:spLocks noGrp="1"/>
          </p:cNvSpPr>
          <p:nvPr>
            <p:ph type="title"/>
          </p:nvPr>
        </p:nvSpPr>
        <p:spPr>
          <a:xfrm>
            <a:off x="838200" y="557189"/>
            <a:ext cx="3374136" cy="5567891"/>
          </a:xfrm>
        </p:spPr>
        <p:txBody>
          <a:bodyPr>
            <a:normAutofit/>
          </a:bodyPr>
          <a:lstStyle/>
          <a:p>
            <a:r>
              <a:rPr lang="en-IE" sz="5200" b="1"/>
              <a:t>Better Analgesia Prescribing  Leads to Better Patient Outcomes </a:t>
            </a:r>
          </a:p>
        </p:txBody>
      </p:sp>
      <p:graphicFrame>
        <p:nvGraphicFramePr>
          <p:cNvPr id="5" name="Content Placeholder 2">
            <a:extLst>
              <a:ext uri="{FF2B5EF4-FFF2-40B4-BE49-F238E27FC236}">
                <a16:creationId xmlns:a16="http://schemas.microsoft.com/office/drawing/2014/main" id="{457AB467-8670-162C-EED5-91172886A0EE}"/>
              </a:ext>
            </a:extLst>
          </p:cNvPr>
          <p:cNvGraphicFramePr>
            <a:graphicFrameLocks noGrp="1"/>
          </p:cNvGraphicFramePr>
          <p:nvPr>
            <p:ph idx="1"/>
            <p:extLst>
              <p:ext uri="{D42A27DB-BD31-4B8C-83A1-F6EECF244321}">
                <p14:modId xmlns:p14="http://schemas.microsoft.com/office/powerpoint/2010/main" val="299318023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67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D3BBD-94C1-CB08-40DD-116AA5E41722}"/>
              </a:ext>
            </a:extLst>
          </p:cNvPr>
          <p:cNvSpPr>
            <a:spLocks noGrp="1"/>
          </p:cNvSpPr>
          <p:nvPr>
            <p:ph type="title"/>
          </p:nvPr>
        </p:nvSpPr>
        <p:spPr>
          <a:xfrm>
            <a:off x="216310" y="557189"/>
            <a:ext cx="3996026" cy="5567891"/>
          </a:xfrm>
        </p:spPr>
        <p:txBody>
          <a:bodyPr>
            <a:normAutofit/>
          </a:bodyPr>
          <a:lstStyle/>
          <a:p>
            <a:r>
              <a:rPr lang="en-IE" b="1" dirty="0"/>
              <a:t>Post-Operative</a:t>
            </a:r>
            <a:br>
              <a:rPr lang="en-IE" b="1" dirty="0"/>
            </a:br>
            <a:r>
              <a:rPr lang="en-IE" b="1" dirty="0"/>
              <a:t>Analgesia:</a:t>
            </a:r>
            <a:br>
              <a:rPr lang="en-IE" b="1" dirty="0"/>
            </a:br>
            <a:br>
              <a:rPr lang="en-IE" b="1" dirty="0"/>
            </a:br>
            <a:r>
              <a:rPr lang="en-IE" b="1" dirty="0"/>
              <a:t>Significant Impact on Patient Recovery &amp; Quality of Life</a:t>
            </a:r>
          </a:p>
        </p:txBody>
      </p:sp>
      <p:graphicFrame>
        <p:nvGraphicFramePr>
          <p:cNvPr id="5" name="Content Placeholder 2">
            <a:extLst>
              <a:ext uri="{FF2B5EF4-FFF2-40B4-BE49-F238E27FC236}">
                <a16:creationId xmlns:a16="http://schemas.microsoft.com/office/drawing/2014/main" id="{770A5E4F-76BB-91C9-806D-5A2B935D0046}"/>
              </a:ext>
            </a:extLst>
          </p:cNvPr>
          <p:cNvGraphicFramePr>
            <a:graphicFrameLocks noGrp="1"/>
          </p:cNvGraphicFramePr>
          <p:nvPr>
            <p:ph idx="1"/>
            <p:extLst>
              <p:ext uri="{D42A27DB-BD31-4B8C-83A1-F6EECF244321}">
                <p14:modId xmlns:p14="http://schemas.microsoft.com/office/powerpoint/2010/main" val="241073623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909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AF3F5-4148-AAF3-1052-8B60F86F0517}"/>
              </a:ext>
            </a:extLst>
          </p:cNvPr>
          <p:cNvSpPr>
            <a:spLocks noGrp="1"/>
          </p:cNvSpPr>
          <p:nvPr>
            <p:ph type="title"/>
          </p:nvPr>
        </p:nvSpPr>
        <p:spPr>
          <a:xfrm>
            <a:off x="5297762" y="329184"/>
            <a:ext cx="6251110" cy="1783080"/>
          </a:xfrm>
        </p:spPr>
        <p:txBody>
          <a:bodyPr anchor="b">
            <a:normAutofit/>
          </a:bodyPr>
          <a:lstStyle/>
          <a:p>
            <a:r>
              <a:rPr lang="en-IE" sz="5400" b="1"/>
              <a:t>Local Project Background</a:t>
            </a:r>
          </a:p>
        </p:txBody>
      </p:sp>
      <p:pic>
        <p:nvPicPr>
          <p:cNvPr id="32" name="Picture 31" descr="Desk with stethoscope and computer keyboard">
            <a:extLst>
              <a:ext uri="{FF2B5EF4-FFF2-40B4-BE49-F238E27FC236}">
                <a16:creationId xmlns:a16="http://schemas.microsoft.com/office/drawing/2014/main" id="{9F6F444C-5DA5-FF58-429F-678482E05188}"/>
              </a:ext>
            </a:extLst>
          </p:cNvPr>
          <p:cNvPicPr>
            <a:picLocks noChangeAspect="1"/>
          </p:cNvPicPr>
          <p:nvPr/>
        </p:nvPicPr>
        <p:blipFill rotWithShape="1">
          <a:blip r:embed="rId3"/>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ACD33D-6448-31AF-7215-2CC6B6F97A65}"/>
              </a:ext>
            </a:extLst>
          </p:cNvPr>
          <p:cNvSpPr>
            <a:spLocks noGrp="1"/>
          </p:cNvSpPr>
          <p:nvPr>
            <p:ph idx="1"/>
          </p:nvPr>
        </p:nvSpPr>
        <p:spPr>
          <a:xfrm>
            <a:off x="5297762" y="2706624"/>
            <a:ext cx="6251110" cy="3483864"/>
          </a:xfrm>
        </p:spPr>
        <p:txBody>
          <a:bodyPr>
            <a:normAutofit/>
          </a:bodyPr>
          <a:lstStyle/>
          <a:p>
            <a:pPr marL="0" indent="0">
              <a:buNone/>
            </a:pPr>
            <a:r>
              <a:rPr lang="en-GB" sz="2200"/>
              <a:t>Post-operative analgesia and associated prescribing for patients on the Orthopaedic ward </a:t>
            </a:r>
          </a:p>
          <a:p>
            <a:pPr lvl="1"/>
            <a:r>
              <a:rPr lang="en-GB" sz="2200"/>
              <a:t>Variation in practice</a:t>
            </a:r>
          </a:p>
          <a:p>
            <a:pPr lvl="1"/>
            <a:r>
              <a:rPr lang="en-GB" sz="2200"/>
              <a:t>No formal guidance for post operative prescribing in place until July 2022</a:t>
            </a:r>
          </a:p>
          <a:p>
            <a:pPr lvl="1"/>
            <a:r>
              <a:rPr lang="en-GB" sz="2200"/>
              <a:t>Potential to affect patient care</a:t>
            </a:r>
            <a:endParaRPr lang="en-IE" sz="2200"/>
          </a:p>
        </p:txBody>
      </p:sp>
    </p:spTree>
    <p:extLst>
      <p:ext uri="{BB962C8B-B14F-4D97-AF65-F5344CB8AC3E}">
        <p14:creationId xmlns:p14="http://schemas.microsoft.com/office/powerpoint/2010/main" val="871064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20014538-D861-321A-1904-6808EBABF91A}"/>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b="1" dirty="0"/>
              <a:t>Project Aims:</a:t>
            </a:r>
          </a:p>
        </p:txBody>
      </p:sp>
      <p:pic>
        <p:nvPicPr>
          <p:cNvPr id="7" name="Picture Placeholder 6">
            <a:extLst>
              <a:ext uri="{FF2B5EF4-FFF2-40B4-BE49-F238E27FC236}">
                <a16:creationId xmlns:a16="http://schemas.microsoft.com/office/drawing/2014/main" id="{A68375D6-EDC4-CAF4-0ABB-88E7FF0F7DB6}"/>
              </a:ext>
            </a:extLst>
          </p:cNvPr>
          <p:cNvPicPr>
            <a:picLocks noGrp="1" noChangeAspect="1"/>
          </p:cNvPicPr>
          <p:nvPr>
            <p:ph type="pic" sz="quarter" idx="16"/>
          </p:nvPr>
        </p:nvPicPr>
        <p:blipFill rotWithShape="1">
          <a:blip r:embed="rId3"/>
          <a:srcRect r="228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5896C20-4665-279F-138F-0DFE80A7DF52}"/>
              </a:ext>
            </a:extLst>
          </p:cNvPr>
          <p:cNvSpPr>
            <a:spLocks noGrp="1"/>
          </p:cNvSpPr>
          <p:nvPr>
            <p:ph type="body" sz="quarter" idx="20"/>
          </p:nvPr>
        </p:nvSpPr>
        <p:spPr>
          <a:xfrm>
            <a:off x="5297762" y="2706624"/>
            <a:ext cx="6251110" cy="3483864"/>
          </a:xfrm>
        </p:spPr>
        <p:txBody>
          <a:bodyPr vert="horz" lIns="91440" tIns="45720" rIns="91440" bIns="45720" rtlCol="0">
            <a:normAutofit/>
          </a:bodyPr>
          <a:lstStyle/>
          <a:p>
            <a:pPr>
              <a:lnSpc>
                <a:spcPct val="90000"/>
              </a:lnSpc>
            </a:pPr>
            <a:r>
              <a:rPr lang="en-US" sz="1900" b="1" dirty="0"/>
              <a:t>Key Recommendations:</a:t>
            </a:r>
          </a:p>
          <a:p>
            <a:pPr>
              <a:lnSpc>
                <a:spcPct val="90000"/>
              </a:lnSpc>
            </a:pPr>
            <a:r>
              <a:rPr lang="en-US" sz="1900" dirty="0"/>
              <a:t>1. Slow-release opioids are not routinely recommended in this setting </a:t>
            </a:r>
          </a:p>
          <a:p>
            <a:pPr indent="-228600">
              <a:lnSpc>
                <a:spcPct val="90000"/>
              </a:lnSpc>
              <a:buFont typeface="Arial" panose="020B0604020202020204" pitchFamily="34" charset="0"/>
              <a:buChar char="•"/>
            </a:pPr>
            <a:r>
              <a:rPr lang="en-US" sz="1900" b="1" dirty="0"/>
              <a:t>Opioid conversion table and analgesia pathway</a:t>
            </a:r>
          </a:p>
          <a:p>
            <a:pPr>
              <a:lnSpc>
                <a:spcPct val="90000"/>
              </a:lnSpc>
            </a:pPr>
            <a:r>
              <a:rPr lang="en-US" sz="1900" dirty="0"/>
              <a:t>2. Duration of (discharge) prescription of maximum 4 days prior to review</a:t>
            </a:r>
          </a:p>
          <a:p>
            <a:pPr>
              <a:lnSpc>
                <a:spcPct val="90000"/>
              </a:lnSpc>
            </a:pPr>
            <a:r>
              <a:rPr lang="en-US" sz="1900" dirty="0"/>
              <a:t>3. Appropriate disposal of opioid medications to prevent diversion and misuse </a:t>
            </a:r>
          </a:p>
          <a:p>
            <a:pPr indent="-228600">
              <a:lnSpc>
                <a:spcPct val="90000"/>
              </a:lnSpc>
              <a:buFont typeface="Arial" panose="020B0604020202020204" pitchFamily="34" charset="0"/>
              <a:buChar char="•"/>
            </a:pPr>
            <a:r>
              <a:rPr lang="en-US" sz="1900" b="1" dirty="0"/>
              <a:t>Included in new Patient Information Leaflet</a:t>
            </a:r>
          </a:p>
        </p:txBody>
      </p:sp>
    </p:spTree>
    <p:extLst>
      <p:ext uri="{BB962C8B-B14F-4D97-AF65-F5344CB8AC3E}">
        <p14:creationId xmlns:p14="http://schemas.microsoft.com/office/powerpoint/2010/main" val="378446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2598C-4433-D674-EAA9-AD8F10D1A506}"/>
              </a:ext>
            </a:extLst>
          </p:cNvPr>
          <p:cNvSpPr>
            <a:spLocks noGrp="1"/>
          </p:cNvSpPr>
          <p:nvPr>
            <p:ph type="title"/>
          </p:nvPr>
        </p:nvSpPr>
        <p:spPr>
          <a:xfrm>
            <a:off x="655320" y="429030"/>
            <a:ext cx="2834640" cy="5457589"/>
          </a:xfrm>
        </p:spPr>
        <p:txBody>
          <a:bodyPr anchor="ctr">
            <a:normAutofit/>
          </a:bodyPr>
          <a:lstStyle/>
          <a:p>
            <a:r>
              <a:rPr lang="en-IE" sz="3700" b="1" dirty="0"/>
              <a:t>Development</a:t>
            </a:r>
          </a:p>
        </p:txBody>
      </p:sp>
      <p:sp>
        <p:nvSpPr>
          <p:cNvPr id="128" name="Rectangle 127">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0" name="Rectangle 129">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0" name="Content Placeholder 2">
            <a:extLst>
              <a:ext uri="{FF2B5EF4-FFF2-40B4-BE49-F238E27FC236}">
                <a16:creationId xmlns:a16="http://schemas.microsoft.com/office/drawing/2014/main" id="{2BA28FDF-C557-A00D-2320-89DF6F2C7694}"/>
              </a:ext>
            </a:extLst>
          </p:cNvPr>
          <p:cNvGraphicFramePr>
            <a:graphicFrameLocks noGrp="1"/>
          </p:cNvGraphicFramePr>
          <p:nvPr>
            <p:ph idx="1"/>
            <p:extLst>
              <p:ext uri="{D42A27DB-BD31-4B8C-83A1-F6EECF244321}">
                <p14:modId xmlns:p14="http://schemas.microsoft.com/office/powerpoint/2010/main" val="2268403166"/>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41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9D6263-E65A-3E16-E62E-3576EE01A863}"/>
              </a:ext>
            </a:extLst>
          </p:cNvPr>
          <p:cNvSpPr>
            <a:spLocks noGrp="1"/>
          </p:cNvSpPr>
          <p:nvPr>
            <p:ph type="title"/>
          </p:nvPr>
        </p:nvSpPr>
        <p:spPr>
          <a:xfrm>
            <a:off x="68826" y="639193"/>
            <a:ext cx="4141866" cy="3573516"/>
          </a:xfrm>
        </p:spPr>
        <p:txBody>
          <a:bodyPr vert="horz" lIns="91440" tIns="45720" rIns="91440" bIns="45720" rtlCol="0" anchor="b">
            <a:normAutofit/>
          </a:bodyPr>
          <a:lstStyle/>
          <a:p>
            <a:r>
              <a:rPr lang="en-US" sz="4600" kern="1200" dirty="0">
                <a:solidFill>
                  <a:schemeClr val="tx1"/>
                </a:solidFill>
                <a:latin typeface="+mj-lt"/>
                <a:ea typeface="+mj-ea"/>
                <a:cs typeface="+mj-cs"/>
              </a:rPr>
              <a:t>Post-Operative Opioid Conversion Chart</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C902BF2-A292-60EB-DCDE-295207D8BBFA}"/>
              </a:ext>
            </a:extLst>
          </p:cNvPr>
          <p:cNvPicPr>
            <a:picLocks noGrp="1" noChangeAspect="1"/>
          </p:cNvPicPr>
          <p:nvPr>
            <p:ph idx="1"/>
          </p:nvPr>
        </p:nvPicPr>
        <p:blipFill>
          <a:blip r:embed="rId3"/>
          <a:stretch>
            <a:fillRect/>
          </a:stretch>
        </p:blipFill>
        <p:spPr>
          <a:xfrm>
            <a:off x="3613570" y="377027"/>
            <a:ext cx="8647256" cy="6103946"/>
          </a:xfrm>
        </p:spPr>
      </p:pic>
      <p:pic>
        <p:nvPicPr>
          <p:cNvPr id="8" name="Picture 7">
            <a:extLst>
              <a:ext uri="{FF2B5EF4-FFF2-40B4-BE49-F238E27FC236}">
                <a16:creationId xmlns:a16="http://schemas.microsoft.com/office/drawing/2014/main" id="{5799DA7C-22CD-1998-58F4-A6A8E4E9F156}"/>
              </a:ext>
            </a:extLst>
          </p:cNvPr>
          <p:cNvPicPr>
            <a:picLocks noChangeAspect="1"/>
          </p:cNvPicPr>
          <p:nvPr/>
        </p:nvPicPr>
        <p:blipFill>
          <a:blip r:embed="rId4"/>
          <a:stretch>
            <a:fillRect/>
          </a:stretch>
        </p:blipFill>
        <p:spPr>
          <a:xfrm>
            <a:off x="960939" y="4489677"/>
            <a:ext cx="2334970" cy="2334970"/>
          </a:xfrm>
          <a:prstGeom prst="rect">
            <a:avLst/>
          </a:prstGeom>
        </p:spPr>
      </p:pic>
    </p:spTree>
    <p:extLst>
      <p:ext uri="{BB962C8B-B14F-4D97-AF65-F5344CB8AC3E}">
        <p14:creationId xmlns:p14="http://schemas.microsoft.com/office/powerpoint/2010/main" val="82029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EAC70E06-A518-DE71-6995-02860B239F9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Analgesia Prescribing Guideline </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8470764-82F1-A25E-4524-CC1C87A91E5B}"/>
              </a:ext>
            </a:extLst>
          </p:cNvPr>
          <p:cNvPicPr>
            <a:picLocks noChangeAspect="1"/>
          </p:cNvPicPr>
          <p:nvPr/>
        </p:nvPicPr>
        <p:blipFill>
          <a:blip r:embed="rId3"/>
          <a:stretch>
            <a:fillRect/>
          </a:stretch>
        </p:blipFill>
        <p:spPr>
          <a:xfrm>
            <a:off x="1088497" y="4493344"/>
            <a:ext cx="2364656" cy="2364656"/>
          </a:xfrm>
          <a:prstGeom prst="rect">
            <a:avLst/>
          </a:prstGeom>
        </p:spPr>
      </p:pic>
      <p:pic>
        <p:nvPicPr>
          <p:cNvPr id="13" name="Picture 12">
            <a:extLst>
              <a:ext uri="{FF2B5EF4-FFF2-40B4-BE49-F238E27FC236}">
                <a16:creationId xmlns:a16="http://schemas.microsoft.com/office/drawing/2014/main" id="{5C5F12B0-1483-793F-B68C-7708EB17E8F1}"/>
              </a:ext>
            </a:extLst>
          </p:cNvPr>
          <p:cNvPicPr>
            <a:picLocks noChangeAspect="1"/>
          </p:cNvPicPr>
          <p:nvPr/>
        </p:nvPicPr>
        <p:blipFill>
          <a:blip r:embed="rId4"/>
          <a:stretch>
            <a:fillRect/>
          </a:stretch>
        </p:blipFill>
        <p:spPr>
          <a:xfrm>
            <a:off x="4151029" y="239753"/>
            <a:ext cx="7788315" cy="6378493"/>
          </a:xfrm>
          <a:prstGeom prst="rect">
            <a:avLst/>
          </a:prstGeom>
        </p:spPr>
      </p:pic>
    </p:spTree>
    <p:extLst>
      <p:ext uri="{BB962C8B-B14F-4D97-AF65-F5344CB8AC3E}">
        <p14:creationId xmlns:p14="http://schemas.microsoft.com/office/powerpoint/2010/main" val="223985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EAC70E06-A518-DE71-6995-02860B239F9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Analgesia Prescribing Guideline </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44E40E-E218-1347-D1EA-F0CC20379941}"/>
              </a:ext>
            </a:extLst>
          </p:cNvPr>
          <p:cNvPicPr>
            <a:picLocks noChangeAspect="1"/>
          </p:cNvPicPr>
          <p:nvPr/>
        </p:nvPicPr>
        <p:blipFill>
          <a:blip r:embed="rId3"/>
          <a:stretch>
            <a:fillRect/>
          </a:stretch>
        </p:blipFill>
        <p:spPr>
          <a:xfrm>
            <a:off x="1022083" y="4624113"/>
            <a:ext cx="2169501" cy="2169501"/>
          </a:xfrm>
          <a:prstGeom prst="rect">
            <a:avLst/>
          </a:prstGeom>
        </p:spPr>
      </p:pic>
      <p:pic>
        <p:nvPicPr>
          <p:cNvPr id="6" name="Picture 5">
            <a:extLst>
              <a:ext uri="{FF2B5EF4-FFF2-40B4-BE49-F238E27FC236}">
                <a16:creationId xmlns:a16="http://schemas.microsoft.com/office/drawing/2014/main" id="{B0D0AD65-CD53-41A2-A136-B0433AF75448}"/>
              </a:ext>
            </a:extLst>
          </p:cNvPr>
          <p:cNvPicPr>
            <a:picLocks noChangeAspect="1"/>
          </p:cNvPicPr>
          <p:nvPr/>
        </p:nvPicPr>
        <p:blipFill>
          <a:blip r:embed="rId4"/>
          <a:stretch>
            <a:fillRect/>
          </a:stretch>
        </p:blipFill>
        <p:spPr>
          <a:xfrm>
            <a:off x="3954141" y="1241803"/>
            <a:ext cx="8256448" cy="4625895"/>
          </a:xfrm>
          <a:prstGeom prst="rect">
            <a:avLst/>
          </a:prstGeom>
        </p:spPr>
      </p:pic>
    </p:spTree>
    <p:extLst>
      <p:ext uri="{BB962C8B-B14F-4D97-AF65-F5344CB8AC3E}">
        <p14:creationId xmlns:p14="http://schemas.microsoft.com/office/powerpoint/2010/main" val="197402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35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8200" y="640080"/>
            <a:ext cx="2840182" cy="2371148"/>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200" b="1" kern="1200" dirty="0">
                <a:solidFill>
                  <a:srgbClr val="FFFFFF"/>
                </a:solidFill>
                <a:latin typeface="+mj-lt"/>
                <a:ea typeface="+mj-ea"/>
                <a:cs typeface="+mj-cs"/>
              </a:rPr>
              <a:t>Opioid </a:t>
            </a:r>
          </a:p>
          <a:p>
            <a:pPr>
              <a:lnSpc>
                <a:spcPct val="90000"/>
              </a:lnSpc>
              <a:spcBef>
                <a:spcPct val="0"/>
              </a:spcBef>
              <a:spcAft>
                <a:spcPts val="600"/>
              </a:spcAft>
            </a:pPr>
            <a:r>
              <a:rPr lang="en-US" sz="3200" b="1" kern="1200" dirty="0">
                <a:solidFill>
                  <a:srgbClr val="FFFFFF"/>
                </a:solidFill>
                <a:latin typeface="+mj-lt"/>
                <a:ea typeface="+mj-ea"/>
                <a:cs typeface="+mj-cs"/>
              </a:rPr>
              <a:t>Post-Operative Patient Information Leaflet</a:t>
            </a:r>
          </a:p>
          <a:p>
            <a:pPr>
              <a:lnSpc>
                <a:spcPct val="90000"/>
              </a:lnSpc>
              <a:spcBef>
                <a:spcPct val="0"/>
              </a:spcBef>
              <a:spcAft>
                <a:spcPts val="600"/>
              </a:spcAft>
            </a:pPr>
            <a:endParaRPr lang="en-US" sz="3200" kern="1200" dirty="0">
              <a:solidFill>
                <a:srgbClr val="FFFFFF"/>
              </a:solidFill>
              <a:latin typeface="+mj-lt"/>
              <a:ea typeface="+mj-ea"/>
              <a:cs typeface="+mj-cs"/>
            </a:endParaRPr>
          </a:p>
          <a:p>
            <a:pPr>
              <a:lnSpc>
                <a:spcPct val="90000"/>
              </a:lnSpc>
              <a:spcBef>
                <a:spcPct val="0"/>
              </a:spcBef>
              <a:spcAft>
                <a:spcPts val="600"/>
              </a:spcAft>
            </a:pPr>
            <a:endParaRPr lang="en-US" sz="3200" kern="1200" dirty="0">
              <a:solidFill>
                <a:srgbClr val="FFFFFF"/>
              </a:solidFill>
              <a:latin typeface="+mj-lt"/>
              <a:ea typeface="+mj-ea"/>
              <a:cs typeface="+mj-cs"/>
            </a:endParaRPr>
          </a:p>
        </p:txBody>
      </p:sp>
      <p:sp>
        <p:nvSpPr>
          <p:cNvPr id="3" name="TextBox 2"/>
          <p:cNvSpPr txBox="1"/>
          <p:nvPr/>
        </p:nvSpPr>
        <p:spPr>
          <a:xfrm>
            <a:off x="-17206" y="4205551"/>
            <a:ext cx="5215128" cy="1200329"/>
          </a:xfrm>
          <a:prstGeom prst="rect">
            <a:avLst/>
          </a:prstGeom>
          <a:noFill/>
        </p:spPr>
        <p:txBody>
          <a:bodyPr wrap="square" rtlCol="0">
            <a:spAutoFit/>
          </a:bodyPr>
          <a:lstStyle/>
          <a:p>
            <a:pPr algn="ctr"/>
            <a:r>
              <a:rPr lang="en-IE" dirty="0"/>
              <a:t>Patient satisfaction survey </a:t>
            </a:r>
          </a:p>
          <a:p>
            <a:pPr algn="ctr"/>
            <a:r>
              <a:rPr lang="en-IE" dirty="0"/>
              <a:t>Pre and Post Introduction of Leaflet </a:t>
            </a:r>
          </a:p>
          <a:p>
            <a:pPr algn="ctr"/>
            <a:r>
              <a:rPr lang="en-IE" dirty="0"/>
              <a:t>Completed Nov &amp; Dec 2022</a:t>
            </a:r>
          </a:p>
          <a:p>
            <a:endParaRPr lang="en-IE" dirty="0"/>
          </a:p>
        </p:txBody>
      </p:sp>
      <p:pic>
        <p:nvPicPr>
          <p:cNvPr id="6" name="Picture 5">
            <a:extLst>
              <a:ext uri="{FF2B5EF4-FFF2-40B4-BE49-F238E27FC236}">
                <a16:creationId xmlns:a16="http://schemas.microsoft.com/office/drawing/2014/main" id="{81AD95FD-6979-5B63-D6B7-42007A7A8D24}"/>
              </a:ext>
            </a:extLst>
          </p:cNvPr>
          <p:cNvPicPr>
            <a:picLocks noChangeAspect="1"/>
          </p:cNvPicPr>
          <p:nvPr/>
        </p:nvPicPr>
        <p:blipFill>
          <a:blip r:embed="rId3"/>
          <a:stretch>
            <a:fillRect/>
          </a:stretch>
        </p:blipFill>
        <p:spPr>
          <a:xfrm>
            <a:off x="6381135" y="211228"/>
            <a:ext cx="4555997" cy="6378396"/>
          </a:xfrm>
          <a:prstGeom prst="rect">
            <a:avLst/>
          </a:prstGeom>
        </p:spPr>
      </p:pic>
    </p:spTree>
    <p:extLst>
      <p:ext uri="{BB962C8B-B14F-4D97-AF65-F5344CB8AC3E}">
        <p14:creationId xmlns:p14="http://schemas.microsoft.com/office/powerpoint/2010/main" val="424319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1603</Words>
  <Application>Microsoft Office PowerPoint</Application>
  <PresentationFormat>Widescreen</PresentationFormat>
  <Paragraphs>305</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Improving Post-Operative Analgesia &amp; Associated Prescribing on the Orthopaedic Ward of OLOL</vt:lpstr>
      <vt:lpstr>Post-Operative Analgesia:  Significant Impact on Patient Recovery &amp; Quality of Life</vt:lpstr>
      <vt:lpstr>Local Project Background</vt:lpstr>
      <vt:lpstr>Project Aims:</vt:lpstr>
      <vt:lpstr>Development</vt:lpstr>
      <vt:lpstr>Post-Operative Opioid Conversion Chart</vt:lpstr>
      <vt:lpstr>Analgesia Prescribing Guideline </vt:lpstr>
      <vt:lpstr>Analgesia Prescribing Guideline </vt:lpstr>
      <vt:lpstr>PowerPoint Presentation</vt:lpstr>
      <vt:lpstr>How did we measure the change in practice?</vt:lpstr>
      <vt:lpstr>Results Baseline Audit July 4th 2022</vt:lpstr>
      <vt:lpstr>Recommendations from Baseline Audit</vt:lpstr>
      <vt:lpstr>Action Plan</vt:lpstr>
      <vt:lpstr>Reaudit November 15th 2022</vt:lpstr>
      <vt:lpstr>Audit and Reaudit Demographic</vt:lpstr>
      <vt:lpstr>Prescribing Analysis of Audit and Reaudit</vt:lpstr>
      <vt:lpstr>How has the project evolved:</vt:lpstr>
      <vt:lpstr>References:</vt:lpstr>
      <vt:lpstr>Better Analgesia Prescribing  Leads to Better Patient Outcomes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Project on Analgesia Prescribing on the Orthopaedic Ward of OLOL</dc:title>
  <dc:creator>Marie Richardson</dc:creator>
  <cp:lastModifiedBy>Marie Richardson</cp:lastModifiedBy>
  <cp:revision>39</cp:revision>
  <cp:lastPrinted>2023-03-27T09:22:18Z</cp:lastPrinted>
  <dcterms:created xsi:type="dcterms:W3CDTF">2023-03-14T11:28:50Z</dcterms:created>
  <dcterms:modified xsi:type="dcterms:W3CDTF">2023-11-19T21:23:39Z</dcterms:modified>
</cp:coreProperties>
</file>