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4"/>
    <p:sldMasterId id="2147483720" r:id="rId5"/>
    <p:sldMasterId id="2147483732" r:id="rId6"/>
  </p:sldMasterIdLst>
  <p:notesMasterIdLst>
    <p:notesMasterId r:id="rId14"/>
  </p:notesMasterIdLst>
  <p:handoutMasterIdLst>
    <p:handoutMasterId r:id="rId15"/>
  </p:handoutMasterIdLst>
  <p:sldIdLst>
    <p:sldId id="260" r:id="rId7"/>
    <p:sldId id="1983" r:id="rId8"/>
    <p:sldId id="1984" r:id="rId9"/>
    <p:sldId id="1978" r:id="rId10"/>
    <p:sldId id="1958" r:id="rId11"/>
    <p:sldId id="1980" r:id="rId12"/>
    <p:sldId id="1965" r:id="rId13"/>
  </p:sldIdLst>
  <p:sldSz cx="12276138" cy="7559675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ＭＳ Ｐゴシック" panose="020B0600070205080204" pitchFamily="34" charset="-128"/>
      <p:regular r:id="rId22"/>
    </p:embeddedFont>
  </p:embeddedFontLst>
  <p:defaultTextStyle>
    <a:defPPr>
      <a:defRPr lang="en-US"/>
    </a:defPPr>
    <a:lvl1pPr marL="0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1pPr>
    <a:lvl2pPr marL="476037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2pPr>
    <a:lvl3pPr marL="952073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3pPr>
    <a:lvl4pPr marL="1428110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4pPr>
    <a:lvl5pPr marL="1904147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5pPr>
    <a:lvl6pPr marL="2380183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6pPr>
    <a:lvl7pPr marL="2856220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7pPr>
    <a:lvl8pPr marL="3332256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8pPr>
    <a:lvl9pPr marL="3808293" algn="l" defTabSz="476037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achman" initials="PL" lastIdx="1" clrIdx="0">
    <p:extLst>
      <p:ext uri="{19B8F6BF-5375-455C-9EA6-DF929625EA0E}">
        <p15:presenceInfo xmlns:p15="http://schemas.microsoft.com/office/powerpoint/2012/main" userId="S::plachman@isqua.org::e2a886b3-9c83-4b46-bd5c-7697f63e6d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C8C"/>
    <a:srgbClr val="FAA61A"/>
    <a:srgbClr val="006620"/>
    <a:srgbClr val="876FB2"/>
    <a:srgbClr val="56C5D0"/>
    <a:srgbClr val="89C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56" autoAdjust="0"/>
    <p:restoredTop sz="92442" autoAdjust="0"/>
  </p:normalViewPr>
  <p:slideViewPr>
    <p:cSldViewPr snapToGrid="0">
      <p:cViewPr varScale="1">
        <p:scale>
          <a:sx n="97" d="100"/>
          <a:sy n="97" d="100"/>
        </p:scale>
        <p:origin x="312" y="102"/>
      </p:cViewPr>
      <p:guideLst/>
    </p:cSldViewPr>
  </p:slideViewPr>
  <p:outlineViewPr>
    <p:cViewPr>
      <p:scale>
        <a:sx n="33" d="100"/>
        <a:sy n="33" d="100"/>
      </p:scale>
      <p:origin x="0" y="-90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9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sz="3000" b="1" dirty="0" smtClean="0">
                <a:solidFill>
                  <a:schemeClr val="tx1"/>
                </a:solidFill>
              </a:rPr>
              <a:t>No of Cases of HA CDI in Tipp UH Q4 2021</a:t>
            </a:r>
            <a:r>
              <a:rPr lang="en-IE" sz="3000" b="1" baseline="0" dirty="0" smtClean="0">
                <a:solidFill>
                  <a:schemeClr val="tx1"/>
                </a:solidFill>
              </a:rPr>
              <a:t> to Q4 2022</a:t>
            </a:r>
            <a:endParaRPr lang="en-IE" sz="3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706399844791338"/>
          <c:y val="1.0592517929087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67005317681481E-2"/>
          <c:y val="0.11235202816257935"/>
          <c:w val="0.96090114579457708"/>
          <c:h val="0.79227157114914781"/>
        </c:manualLayout>
      </c:layout>
      <c:lineChart>
        <c:grouping val="standard"/>
        <c:varyColors val="0"/>
        <c:ser>
          <c:idx val="0"/>
          <c:order val="0"/>
          <c:tx>
            <c:strRef>
              <c:f>'Cases of HA CDI'!$A$20</c:f>
              <c:strCache>
                <c:ptCount val="1"/>
                <c:pt idx="0">
                  <c:v>No of 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'Cases of HA CDI'!$B$19:$P$19</c:f>
              <c:numCache>
                <c:formatCode>mmm\-yy</c:formatCode>
                <c:ptCount val="15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</c:numCache>
            </c:numRef>
          </c:cat>
          <c:val>
            <c:numRef>
              <c:f>'Cases of HA CDI'!$B$20:$P$20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D-45BC-9C81-526B3F0678C3}"/>
            </c:ext>
          </c:extLst>
        </c:ser>
        <c:ser>
          <c:idx val="1"/>
          <c:order val="1"/>
          <c:tx>
            <c:strRef>
              <c:f>'Cases of HA CDI'!$A$21</c:f>
              <c:strCache>
                <c:ptCount val="1"/>
                <c:pt idx="0">
                  <c:v>Rate / 10,000 BDU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'Cases of HA CDI'!$B$19:$P$19</c:f>
              <c:numCache>
                <c:formatCode>mmm\-yy</c:formatCode>
                <c:ptCount val="15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</c:numCache>
            </c:numRef>
          </c:cat>
          <c:val>
            <c:numRef>
              <c:f>'Cases of HA CDI'!$B$21:$P$21</c:f>
              <c:numCache>
                <c:formatCode>General</c:formatCode>
                <c:ptCount val="15"/>
                <c:pt idx="0">
                  <c:v>4.7</c:v>
                </c:pt>
                <c:pt idx="1">
                  <c:v>4.9000000000000004</c:v>
                </c:pt>
                <c:pt idx="2">
                  <c:v>1.7</c:v>
                </c:pt>
                <c:pt idx="3">
                  <c:v>1.6</c:v>
                </c:pt>
                <c:pt idx="4">
                  <c:v>5.2</c:v>
                </c:pt>
                <c:pt idx="5">
                  <c:v>3.1</c:v>
                </c:pt>
                <c:pt idx="6">
                  <c:v>3.1</c:v>
                </c:pt>
                <c:pt idx="7">
                  <c:v>0</c:v>
                </c:pt>
                <c:pt idx="8">
                  <c:v>6.9</c:v>
                </c:pt>
                <c:pt idx="9">
                  <c:v>5.0999999999999996</c:v>
                </c:pt>
                <c:pt idx="10">
                  <c:v>0</c:v>
                </c:pt>
                <c:pt idx="11">
                  <c:v>5</c:v>
                </c:pt>
                <c:pt idx="12">
                  <c:v>1.6</c:v>
                </c:pt>
                <c:pt idx="13">
                  <c:v>3.2</c:v>
                </c:pt>
                <c:pt idx="14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DD-45BC-9C81-526B3F067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326816"/>
        <c:axId val="532329440"/>
      </c:lineChart>
      <c:dateAx>
        <c:axId val="532326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29440"/>
        <c:crosses val="autoZero"/>
        <c:auto val="1"/>
        <c:lblOffset val="100"/>
        <c:baseTimeUnit val="months"/>
      </c:dateAx>
      <c:valAx>
        <c:axId val="5323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 smtClean="0"/>
                  <a:t>No</a:t>
                </a:r>
                <a:r>
                  <a:rPr lang="en-IE" baseline="0" dirty="0" smtClean="0"/>
                  <a:t> of </a:t>
                </a:r>
                <a:r>
                  <a:rPr lang="en-IE" baseline="0" dirty="0" err="1" smtClean="0"/>
                  <a:t>Csaes</a:t>
                </a:r>
                <a:endParaRPr lang="en-I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2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48912798629206"/>
          <c:y val="0.1423767479237032"/>
          <c:w val="0.24418985717431416"/>
          <c:h val="5.4638932400019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/>
              <a:t>Baseline Audit of Hospital</a:t>
            </a:r>
            <a:r>
              <a:rPr lang="en-US" sz="2000" baseline="0" dirty="0"/>
              <a:t> Acquired CDI in Tipp UH June 2022 to Dec 2022</a:t>
            </a:r>
            <a:endParaRPr lang="en-US" sz="2000" dirty="0"/>
          </a:p>
        </c:rich>
      </c:tx>
      <c:layout>
        <c:manualLayout>
          <c:xMode val="edge"/>
          <c:yMode val="edge"/>
          <c:x val="0.17628363025725707"/>
          <c:y val="4.35857796987333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91462804998914"/>
          <c:y val="0.14175599823119936"/>
          <c:w val="0.78711513697704449"/>
          <c:h val="0.538076286659819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'Pareto - Templates'!$B$23:$B$29</c:f>
              <c:strCache>
                <c:ptCount val="7"/>
                <c:pt idx="0">
                  <c:v>no documented evidence of review or plan for review of antibiotics</c:v>
                </c:pt>
                <c:pt idx="1">
                  <c:v>antibiotics prescribed for 7 days or more</c:v>
                </c:pt>
                <c:pt idx="2">
                  <c:v>CDAD not documented in discharge letter</c:v>
                </c:pt>
                <c:pt idx="3">
                  <c:v>CDAD not treated appropriately</c:v>
                </c:pt>
                <c:pt idx="4">
                  <c:v>CDAD not documented in medical notes</c:v>
                </c:pt>
                <c:pt idx="5">
                  <c:v>Indication for antibiotics not documented</c:v>
                </c:pt>
                <c:pt idx="6">
                  <c:v>antibiotics prescribed outside of normal working hours</c:v>
                </c:pt>
              </c:strCache>
            </c:strRef>
          </c:cat>
          <c:val>
            <c:numRef>
              <c:f>'Pareto - Templates'!$C$23:$C$29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1-43AB-844C-34A318E6C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147944"/>
        <c:axId val="1"/>
      </c:barChart>
      <c:lineChart>
        <c:grouping val="standard"/>
        <c:varyColors val="0"/>
        <c:ser>
          <c:idx val="1"/>
          <c:order val="1"/>
          <c:marker>
            <c:symbol val="circle"/>
            <c:size val="7"/>
          </c:marker>
          <c:cat>
            <c:strRef>
              <c:f>'Pareto - Templates'!$B$23:$B$29</c:f>
              <c:strCache>
                <c:ptCount val="7"/>
                <c:pt idx="0">
                  <c:v>no documented evidence of review or plan for review of antibiotics</c:v>
                </c:pt>
                <c:pt idx="1">
                  <c:v>antibiotics prescribed for 7 days or more</c:v>
                </c:pt>
                <c:pt idx="2">
                  <c:v>CDAD not documented in discharge letter</c:v>
                </c:pt>
                <c:pt idx="3">
                  <c:v>CDAD not treated appropriately</c:v>
                </c:pt>
                <c:pt idx="4">
                  <c:v>CDAD not documented in medical notes</c:v>
                </c:pt>
                <c:pt idx="5">
                  <c:v>Indication for antibiotics not documented</c:v>
                </c:pt>
                <c:pt idx="6">
                  <c:v>antibiotics prescribed outside of normal working hours</c:v>
                </c:pt>
              </c:strCache>
            </c:strRef>
          </c:cat>
          <c:val>
            <c:numRef>
              <c:f>'Pareto - Templates'!$E$23:$E$29</c:f>
              <c:numCache>
                <c:formatCode>0%</c:formatCode>
                <c:ptCount val="7"/>
                <c:pt idx="0">
                  <c:v>0.1891891891891892</c:v>
                </c:pt>
                <c:pt idx="1">
                  <c:v>0.33783783783783783</c:v>
                </c:pt>
                <c:pt idx="2">
                  <c:v>0.51351351351351349</c:v>
                </c:pt>
                <c:pt idx="3">
                  <c:v>0.66216216216216217</c:v>
                </c:pt>
                <c:pt idx="4">
                  <c:v>0.85135135135135132</c:v>
                </c:pt>
                <c:pt idx="5">
                  <c:v>0.98648648648648651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A1-43AB-844C-34A318E6C7B0}"/>
            </c:ext>
          </c:extLst>
        </c:ser>
        <c:ser>
          <c:idx val="2"/>
          <c:order val="2"/>
          <c:marker>
            <c:symbol val="none"/>
          </c:marker>
          <c:cat>
            <c:strRef>
              <c:f>'Pareto - Templates'!$B$23:$B$29</c:f>
              <c:strCache>
                <c:ptCount val="7"/>
                <c:pt idx="0">
                  <c:v>no documented evidence of review or plan for review of antibiotics</c:v>
                </c:pt>
                <c:pt idx="1">
                  <c:v>antibiotics prescribed for 7 days or more</c:v>
                </c:pt>
                <c:pt idx="2">
                  <c:v>CDAD not documented in discharge letter</c:v>
                </c:pt>
                <c:pt idx="3">
                  <c:v>CDAD not treated appropriately</c:v>
                </c:pt>
                <c:pt idx="4">
                  <c:v>CDAD not documented in medical notes</c:v>
                </c:pt>
                <c:pt idx="5">
                  <c:v>Indication for antibiotics not documented</c:v>
                </c:pt>
                <c:pt idx="6">
                  <c:v>antibiotics prescribed outside of normal working hours</c:v>
                </c:pt>
              </c:strCache>
            </c:strRef>
          </c:cat>
          <c:val>
            <c:numRef>
              <c:f>'Pareto - Templates'!$F$23:$F$29</c:f>
              <c:numCache>
                <c:formatCode>0%</c:formatCode>
                <c:ptCount val="7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A1-43AB-844C-34A318E6C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317147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E" sz="1400" dirty="0"/>
                  <a:t>No of patients    </a:t>
                </a:r>
              </a:p>
            </c:rich>
          </c:tx>
          <c:layout>
            <c:manualLayout>
              <c:xMode val="edge"/>
              <c:yMode val="edge"/>
              <c:x val="0"/>
              <c:y val="0.317185538628323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714794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E"/>
                  <a:t>Cumulative % 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0.61081</cdr:x>
      <cdr:y>0.18488</cdr:y>
    </cdr:from>
    <cdr:to>
      <cdr:x>0.88779</cdr:x>
      <cdr:y>0.26356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1883" y="717380"/>
          <a:ext cx="1797190" cy="26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AU" sz="1000" b="1">
              <a:solidFill>
                <a:srgbClr val="92D050"/>
              </a:solidFill>
            </a:rPr>
            <a:t>80% line</a:t>
          </a:r>
          <a:r>
            <a:rPr lang="en-AU" sz="1000" b="1" baseline="0">
              <a:solidFill>
                <a:srgbClr val="92D050"/>
              </a:solidFill>
            </a:rPr>
            <a:t> </a:t>
          </a:r>
          <a:r>
            <a:rPr lang="en-AU" sz="1000" b="1">
              <a:solidFill>
                <a:srgbClr val="92D050"/>
              </a:solidFill>
            </a:rPr>
            <a:t> (80/20</a:t>
          </a:r>
          <a:r>
            <a:rPr lang="en-AU" sz="1000" b="1" baseline="0">
              <a:solidFill>
                <a:srgbClr val="92D050"/>
              </a:solidFill>
            </a:rPr>
            <a:t> Rule)</a:t>
          </a:r>
          <a:endParaRPr lang="en-AU" sz="1000" b="1">
            <a:solidFill>
              <a:srgbClr val="92D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028698-AC00-466A-884A-6ABF47022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54210-CC74-43BB-B960-A62DCBDFB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E68A9-8421-4A51-8F9F-922954676AB6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0BCA6-00A1-4B82-A430-98BCD4817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C4551-5E0C-4B50-8151-1777EAA54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9A14-D310-404E-AFE1-07B0A8FE8B1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473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795AE-ED6A-4A14-A638-0F8832E284E7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1143000"/>
            <a:ext cx="501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F62E-0F61-427B-80B4-42A9B21552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24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037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073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110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147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0183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6220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2256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8293" algn="l" defTabSz="952073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113" y="2348868"/>
            <a:ext cx="10435917" cy="1620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723" y="4284311"/>
            <a:ext cx="8592697" cy="1931753"/>
          </a:xfrm>
        </p:spPr>
        <p:txBody>
          <a:bodyPr/>
          <a:lstStyle>
            <a:lvl1pPr marL="0" indent="0" algn="ctr">
              <a:buNone/>
              <a:defRPr/>
            </a:lvl1pPr>
            <a:lvl2pPr marL="323675" indent="0" algn="ctr">
              <a:buNone/>
              <a:defRPr/>
            </a:lvl2pPr>
            <a:lvl3pPr marL="647351" indent="0" algn="ctr">
              <a:buNone/>
              <a:defRPr/>
            </a:lvl3pPr>
            <a:lvl4pPr marL="971026" indent="0" algn="ctr">
              <a:buNone/>
              <a:defRPr/>
            </a:lvl4pPr>
            <a:lvl5pPr marL="1294701" indent="0" algn="ctr">
              <a:buNone/>
              <a:defRPr/>
            </a:lvl5pPr>
            <a:lvl6pPr marL="1618377" indent="0" algn="ctr">
              <a:buNone/>
              <a:defRPr/>
            </a:lvl6pPr>
            <a:lvl7pPr marL="1942052" indent="0" algn="ctr">
              <a:buNone/>
              <a:defRPr/>
            </a:lvl7pPr>
            <a:lvl8pPr marL="2265727" indent="0" algn="ctr">
              <a:buNone/>
              <a:defRPr/>
            </a:lvl8pPr>
            <a:lvl9pPr marL="25894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3443A-2642-CC40-AE11-21E841602E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68380-CAD7-7D44-ABE2-DCBBADA63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4FF21-BCB9-2547-BE8D-92206E89F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81D19-8B1C-9443-B3EF-D41C61DD1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86186" y="-262079"/>
            <a:ext cx="2469614" cy="35903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5" y="-262079"/>
            <a:ext cx="7264981" cy="35903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332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113" y="2348868"/>
            <a:ext cx="10435917" cy="162045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723" y="4284311"/>
            <a:ext cx="8592697" cy="19317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3675" indent="0" algn="ctr">
              <a:buNone/>
              <a:defRPr/>
            </a:lvl2pPr>
            <a:lvl3pPr marL="647351" indent="0" algn="ctr">
              <a:buNone/>
              <a:defRPr/>
            </a:lvl3pPr>
            <a:lvl4pPr marL="971026" indent="0" algn="ctr">
              <a:buNone/>
              <a:defRPr/>
            </a:lvl4pPr>
            <a:lvl5pPr marL="1294701" indent="0" algn="ctr">
              <a:buNone/>
              <a:defRPr/>
            </a:lvl5pPr>
            <a:lvl6pPr marL="1618377" indent="0" algn="ctr">
              <a:buNone/>
              <a:defRPr/>
            </a:lvl6pPr>
            <a:lvl7pPr marL="1942052" indent="0" algn="ctr">
              <a:buNone/>
              <a:defRPr/>
            </a:lvl7pPr>
            <a:lvl8pPr marL="2265727" indent="0" algn="ctr">
              <a:buNone/>
              <a:defRPr/>
            </a:lvl8pPr>
            <a:lvl9pPr marL="25894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42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09" y="1764417"/>
            <a:ext cx="11047325" cy="498810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8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857685"/>
            <a:ext cx="10434418" cy="1501107"/>
          </a:xfrm>
          <a:prstGeom prst="rect">
            <a:avLst/>
          </a:prstGeom>
        </p:spPr>
        <p:txBody>
          <a:bodyPr vert="horz" anchor="t"/>
          <a:lstStyle>
            <a:lvl1pPr algn="l">
              <a:defRPr sz="28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564" y="3204003"/>
            <a:ext cx="10434418" cy="165367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16"/>
            </a:lvl1pPr>
            <a:lvl2pPr marL="323675" indent="0">
              <a:buNone/>
              <a:defRPr sz="1275"/>
            </a:lvl2pPr>
            <a:lvl3pPr marL="647351" indent="0">
              <a:buNone/>
              <a:defRPr sz="1133"/>
            </a:lvl3pPr>
            <a:lvl4pPr marL="971026" indent="0">
              <a:buNone/>
              <a:defRPr sz="991"/>
            </a:lvl4pPr>
            <a:lvl5pPr marL="1294701" indent="0">
              <a:buNone/>
              <a:defRPr sz="991"/>
            </a:lvl5pPr>
            <a:lvl6pPr marL="1618377" indent="0">
              <a:buNone/>
              <a:defRPr sz="991"/>
            </a:lvl6pPr>
            <a:lvl7pPr marL="1942052" indent="0">
              <a:buNone/>
              <a:defRPr sz="991"/>
            </a:lvl7pPr>
            <a:lvl8pPr marL="2265727" indent="0">
              <a:buNone/>
              <a:defRPr sz="991"/>
            </a:lvl8pPr>
            <a:lvl9pPr marL="2589403" indent="0">
              <a:buNone/>
              <a:defRPr sz="9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06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10" y="1764417"/>
            <a:ext cx="5451732" cy="4988106"/>
          </a:xfrm>
          <a:prstGeom prst="rect">
            <a:avLst/>
          </a:prstGeom>
        </p:spPr>
        <p:txBody>
          <a:bodyPr vert="horz"/>
          <a:lstStyle>
            <a:lvl1pPr>
              <a:defRPr sz="1983"/>
            </a:lvl1pPr>
            <a:lvl2pPr>
              <a:defRPr sz="1699"/>
            </a:lvl2pPr>
            <a:lvl3pPr>
              <a:defRPr sz="1416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002" y="1764417"/>
            <a:ext cx="5451732" cy="4988106"/>
          </a:xfrm>
          <a:prstGeom prst="rect">
            <a:avLst/>
          </a:prstGeom>
        </p:spPr>
        <p:txBody>
          <a:bodyPr vert="horz"/>
          <a:lstStyle>
            <a:lvl1pPr>
              <a:defRPr sz="1983"/>
            </a:lvl1pPr>
            <a:lvl2pPr>
              <a:defRPr sz="1699"/>
            </a:lvl2pPr>
            <a:lvl3pPr>
              <a:defRPr sz="1416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00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07" y="1691824"/>
            <a:ext cx="5423261" cy="70502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99" b="1"/>
            </a:lvl1pPr>
            <a:lvl2pPr marL="323675" indent="0">
              <a:buNone/>
              <a:defRPr sz="1416" b="1"/>
            </a:lvl2pPr>
            <a:lvl3pPr marL="647351" indent="0">
              <a:buNone/>
              <a:defRPr sz="1275" b="1"/>
            </a:lvl3pPr>
            <a:lvl4pPr marL="971026" indent="0">
              <a:buNone/>
              <a:defRPr sz="1133" b="1"/>
            </a:lvl4pPr>
            <a:lvl5pPr marL="1294701" indent="0">
              <a:buNone/>
              <a:defRPr sz="1133" b="1"/>
            </a:lvl5pPr>
            <a:lvl6pPr marL="1618377" indent="0">
              <a:buNone/>
              <a:defRPr sz="1133" b="1"/>
            </a:lvl6pPr>
            <a:lvl7pPr marL="1942052" indent="0">
              <a:buNone/>
              <a:defRPr sz="1133" b="1"/>
            </a:lvl7pPr>
            <a:lvl8pPr marL="2265727" indent="0">
              <a:buNone/>
              <a:defRPr sz="1133" b="1"/>
            </a:lvl8pPr>
            <a:lvl9pPr marL="2589403" indent="0">
              <a:buNone/>
              <a:defRPr sz="1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07" y="2396853"/>
            <a:ext cx="5423261" cy="4355672"/>
          </a:xfrm>
          <a:prstGeom prst="rect">
            <a:avLst/>
          </a:prstGeom>
        </p:spPr>
        <p:txBody>
          <a:bodyPr vert="horz"/>
          <a:lstStyle>
            <a:lvl1pPr>
              <a:defRPr sz="1699"/>
            </a:lvl1pPr>
            <a:lvl2pPr>
              <a:defRPr sz="1416"/>
            </a:lvl2pPr>
            <a:lvl3pPr>
              <a:defRPr sz="1275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476" y="1691824"/>
            <a:ext cx="5426257" cy="70502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99" b="1"/>
            </a:lvl1pPr>
            <a:lvl2pPr marL="323675" indent="0">
              <a:buNone/>
              <a:defRPr sz="1416" b="1"/>
            </a:lvl2pPr>
            <a:lvl3pPr marL="647351" indent="0">
              <a:buNone/>
              <a:defRPr sz="1275" b="1"/>
            </a:lvl3pPr>
            <a:lvl4pPr marL="971026" indent="0">
              <a:buNone/>
              <a:defRPr sz="1133" b="1"/>
            </a:lvl4pPr>
            <a:lvl5pPr marL="1294701" indent="0">
              <a:buNone/>
              <a:defRPr sz="1133" b="1"/>
            </a:lvl5pPr>
            <a:lvl6pPr marL="1618377" indent="0">
              <a:buNone/>
              <a:defRPr sz="1133" b="1"/>
            </a:lvl6pPr>
            <a:lvl7pPr marL="1942052" indent="0">
              <a:buNone/>
              <a:defRPr sz="1133" b="1"/>
            </a:lvl7pPr>
            <a:lvl8pPr marL="2265727" indent="0">
              <a:buNone/>
              <a:defRPr sz="1133" b="1"/>
            </a:lvl8pPr>
            <a:lvl9pPr marL="2589403" indent="0">
              <a:buNone/>
              <a:defRPr sz="1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476" y="2396853"/>
            <a:ext cx="5426257" cy="4355672"/>
          </a:xfrm>
          <a:prstGeom prst="rect">
            <a:avLst/>
          </a:prstGeom>
        </p:spPr>
        <p:txBody>
          <a:bodyPr vert="horz"/>
          <a:lstStyle>
            <a:lvl1pPr>
              <a:defRPr sz="1699"/>
            </a:lvl1pPr>
            <a:lvl2pPr>
              <a:defRPr sz="1416"/>
            </a:lvl2pPr>
            <a:lvl3pPr>
              <a:defRPr sz="1275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94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306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06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8" y="301456"/>
            <a:ext cx="4038599" cy="1280862"/>
          </a:xfrm>
          <a:prstGeom prst="rect">
            <a:avLst/>
          </a:prstGeom>
        </p:spPr>
        <p:txBody>
          <a:bodyPr vert="horz" anchor="b"/>
          <a:lstStyle>
            <a:lvl1pPr algn="l">
              <a:defRPr sz="1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64" y="301452"/>
            <a:ext cx="6861869" cy="6451070"/>
          </a:xfrm>
          <a:prstGeom prst="rect">
            <a:avLst/>
          </a:prstGeom>
        </p:spPr>
        <p:txBody>
          <a:bodyPr vert="horz"/>
          <a:lstStyle>
            <a:lvl1pPr>
              <a:defRPr sz="2266"/>
            </a:lvl1pPr>
            <a:lvl2pPr>
              <a:defRPr sz="1983"/>
            </a:lvl2pPr>
            <a:lvl3pPr>
              <a:defRPr sz="1699"/>
            </a:lvl3pPr>
            <a:lvl4pPr>
              <a:defRPr sz="1416"/>
            </a:lvl4pPr>
            <a:lvl5pPr>
              <a:defRPr sz="1416"/>
            </a:lvl5pPr>
            <a:lvl6pPr>
              <a:defRPr sz="1416"/>
            </a:lvl6pPr>
            <a:lvl7pPr>
              <a:defRPr sz="1416"/>
            </a:lvl7pPr>
            <a:lvl8pPr>
              <a:defRPr sz="1416"/>
            </a:lvl8pPr>
            <a:lvl9pPr>
              <a:defRPr sz="141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08" y="1582316"/>
            <a:ext cx="4038599" cy="51702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91"/>
            </a:lvl1pPr>
            <a:lvl2pPr marL="323675" indent="0">
              <a:buNone/>
              <a:defRPr sz="850"/>
            </a:lvl2pPr>
            <a:lvl3pPr marL="647351" indent="0">
              <a:buNone/>
              <a:defRPr sz="708"/>
            </a:lvl3pPr>
            <a:lvl4pPr marL="971026" indent="0">
              <a:buNone/>
              <a:defRPr sz="637"/>
            </a:lvl4pPr>
            <a:lvl5pPr marL="1294701" indent="0">
              <a:buNone/>
              <a:defRPr sz="637"/>
            </a:lvl5pPr>
            <a:lvl6pPr marL="1618377" indent="0">
              <a:buNone/>
              <a:defRPr sz="637"/>
            </a:lvl6pPr>
            <a:lvl7pPr marL="1942052" indent="0">
              <a:buNone/>
              <a:defRPr sz="637"/>
            </a:lvl7pPr>
            <a:lvl8pPr marL="2265727" indent="0">
              <a:buNone/>
              <a:defRPr sz="637"/>
            </a:lvl8pPr>
            <a:lvl9pPr marL="2589403" indent="0">
              <a:buNone/>
              <a:defRPr sz="63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15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4781B-F7E9-4931-86B4-35F850133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77" y="5292022"/>
            <a:ext cx="7365384" cy="625051"/>
          </a:xfrm>
          <a:prstGeom prst="rect">
            <a:avLst/>
          </a:prstGeom>
        </p:spPr>
        <p:txBody>
          <a:bodyPr vert="horz" anchor="b"/>
          <a:lstStyle>
            <a:lvl1pPr algn="l">
              <a:defRPr sz="1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6677" y="675499"/>
            <a:ext cx="7365384" cy="4535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66"/>
            </a:lvl1pPr>
            <a:lvl2pPr marL="323675" indent="0">
              <a:buNone/>
              <a:defRPr sz="1983"/>
            </a:lvl2pPr>
            <a:lvl3pPr marL="647351" indent="0">
              <a:buNone/>
              <a:defRPr sz="1699"/>
            </a:lvl3pPr>
            <a:lvl4pPr marL="971026" indent="0">
              <a:buNone/>
              <a:defRPr sz="1416"/>
            </a:lvl4pPr>
            <a:lvl5pPr marL="1294701" indent="0">
              <a:buNone/>
              <a:defRPr sz="1416"/>
            </a:lvl5pPr>
            <a:lvl6pPr marL="1618377" indent="0">
              <a:buNone/>
              <a:defRPr sz="1416"/>
            </a:lvl6pPr>
            <a:lvl7pPr marL="1942052" indent="0">
              <a:buNone/>
              <a:defRPr sz="1416"/>
            </a:lvl7pPr>
            <a:lvl8pPr marL="2265727" indent="0">
              <a:buNone/>
              <a:defRPr sz="1416"/>
            </a:lvl8pPr>
            <a:lvl9pPr marL="2589403" indent="0">
              <a:buNone/>
              <a:defRPr sz="1416"/>
            </a:lvl9pPr>
          </a:lstStyle>
          <a:p>
            <a:pPr lvl="0"/>
            <a:r>
              <a:rPr lang="en-US" noProof="0">
                <a:sym typeface="Calibri" pitchFamily="-103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6677" y="5917070"/>
            <a:ext cx="7365384" cy="8871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91"/>
            </a:lvl1pPr>
            <a:lvl2pPr marL="323675" indent="0">
              <a:buNone/>
              <a:defRPr sz="850"/>
            </a:lvl2pPr>
            <a:lvl3pPr marL="647351" indent="0">
              <a:buNone/>
              <a:defRPr sz="708"/>
            </a:lvl3pPr>
            <a:lvl4pPr marL="971026" indent="0">
              <a:buNone/>
              <a:defRPr sz="637"/>
            </a:lvl4pPr>
            <a:lvl5pPr marL="1294701" indent="0">
              <a:buNone/>
              <a:defRPr sz="637"/>
            </a:lvl5pPr>
            <a:lvl6pPr marL="1618377" indent="0">
              <a:buNone/>
              <a:defRPr sz="637"/>
            </a:lvl6pPr>
            <a:lvl7pPr marL="1942052" indent="0">
              <a:buNone/>
              <a:defRPr sz="637"/>
            </a:lvl7pPr>
            <a:lvl8pPr marL="2265727" indent="0">
              <a:buNone/>
              <a:defRPr sz="637"/>
            </a:lvl8pPr>
            <a:lvl9pPr marL="2589403" indent="0">
              <a:buNone/>
              <a:defRPr sz="63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11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09" y="1764417"/>
            <a:ext cx="11047325" cy="4988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98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902" y="302683"/>
            <a:ext cx="2761832" cy="64498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09" y="302683"/>
            <a:ext cx="8141634" cy="6449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69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517" y="1237197"/>
            <a:ext cx="9207104" cy="2631887"/>
          </a:xfrm>
        </p:spPr>
        <p:txBody>
          <a:bodyPr anchor="b"/>
          <a:lstStyle>
            <a:lvl1pPr algn="ctr">
              <a:defRPr sz="372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517" y="3970580"/>
            <a:ext cx="9207104" cy="1825171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427" indent="0" algn="ctr">
              <a:buNone/>
              <a:defRPr sz="1240"/>
            </a:lvl2pPr>
            <a:lvl3pPr marL="566855" indent="0" algn="ctr">
              <a:buNone/>
              <a:defRPr sz="1116"/>
            </a:lvl3pPr>
            <a:lvl4pPr marL="850282" indent="0" algn="ctr">
              <a:buNone/>
              <a:defRPr sz="992"/>
            </a:lvl4pPr>
            <a:lvl5pPr marL="1133710" indent="0" algn="ctr">
              <a:buNone/>
              <a:defRPr sz="992"/>
            </a:lvl5pPr>
            <a:lvl6pPr marL="1417137" indent="0" algn="ctr">
              <a:buNone/>
              <a:defRPr sz="992"/>
            </a:lvl6pPr>
            <a:lvl7pPr marL="1700565" indent="0" algn="ctr">
              <a:buNone/>
              <a:defRPr sz="992"/>
            </a:lvl7pPr>
            <a:lvl8pPr marL="1983992" indent="0" algn="ctr">
              <a:buNone/>
              <a:defRPr sz="992"/>
            </a:lvl8pPr>
            <a:lvl9pPr marL="2267419" indent="0" algn="ctr">
              <a:buNone/>
              <a:defRPr sz="992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061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855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91" y="1884670"/>
            <a:ext cx="10588169" cy="3144614"/>
          </a:xfrm>
        </p:spPr>
        <p:txBody>
          <a:bodyPr anchor="b"/>
          <a:lstStyle>
            <a:lvl1pPr>
              <a:defRPr sz="372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591" y="5059034"/>
            <a:ext cx="10588169" cy="1653678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4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85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282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71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13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56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992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741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2916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984" y="2012414"/>
            <a:ext cx="5217359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795" y="2012414"/>
            <a:ext cx="5217359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075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84" y="402483"/>
            <a:ext cx="1058816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584" y="1853171"/>
            <a:ext cx="5193381" cy="908210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427" indent="0">
              <a:buNone/>
              <a:defRPr sz="1240" b="1"/>
            </a:lvl2pPr>
            <a:lvl3pPr marL="566855" indent="0">
              <a:buNone/>
              <a:defRPr sz="1116" b="1"/>
            </a:lvl3pPr>
            <a:lvl4pPr marL="850282" indent="0">
              <a:buNone/>
              <a:defRPr sz="992" b="1"/>
            </a:lvl4pPr>
            <a:lvl5pPr marL="1133710" indent="0">
              <a:buNone/>
              <a:defRPr sz="992" b="1"/>
            </a:lvl5pPr>
            <a:lvl6pPr marL="1417137" indent="0">
              <a:buNone/>
              <a:defRPr sz="992" b="1"/>
            </a:lvl6pPr>
            <a:lvl7pPr marL="1700565" indent="0">
              <a:buNone/>
              <a:defRPr sz="992" b="1"/>
            </a:lvl7pPr>
            <a:lvl8pPr marL="1983992" indent="0">
              <a:buNone/>
              <a:defRPr sz="992" b="1"/>
            </a:lvl8pPr>
            <a:lvl9pPr marL="2267419" indent="0">
              <a:buNone/>
              <a:defRPr sz="99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584" y="2761381"/>
            <a:ext cx="5193381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795" y="1853171"/>
            <a:ext cx="5218958" cy="908210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427" indent="0">
              <a:buNone/>
              <a:defRPr sz="1240" b="1"/>
            </a:lvl2pPr>
            <a:lvl3pPr marL="566855" indent="0">
              <a:buNone/>
              <a:defRPr sz="1116" b="1"/>
            </a:lvl3pPr>
            <a:lvl4pPr marL="850282" indent="0">
              <a:buNone/>
              <a:defRPr sz="992" b="1"/>
            </a:lvl4pPr>
            <a:lvl5pPr marL="1133710" indent="0">
              <a:buNone/>
              <a:defRPr sz="992" b="1"/>
            </a:lvl5pPr>
            <a:lvl6pPr marL="1417137" indent="0">
              <a:buNone/>
              <a:defRPr sz="992" b="1"/>
            </a:lvl6pPr>
            <a:lvl7pPr marL="1700565" indent="0">
              <a:buNone/>
              <a:defRPr sz="992" b="1"/>
            </a:lvl7pPr>
            <a:lvl8pPr marL="1983992" indent="0">
              <a:buNone/>
              <a:defRPr sz="992" b="1"/>
            </a:lvl8pPr>
            <a:lvl9pPr marL="2267419" indent="0">
              <a:buNone/>
              <a:defRPr sz="99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795" y="2761381"/>
            <a:ext cx="5218958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037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79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1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857685"/>
            <a:ext cx="10434418" cy="1501107"/>
          </a:xfrm>
        </p:spPr>
        <p:txBody>
          <a:bodyPr anchor="t"/>
          <a:lstStyle>
            <a:lvl1pPr algn="l">
              <a:defRPr sz="28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564" y="3204003"/>
            <a:ext cx="10434418" cy="1653679"/>
          </a:xfrm>
        </p:spPr>
        <p:txBody>
          <a:bodyPr anchor="b"/>
          <a:lstStyle>
            <a:lvl1pPr marL="0" indent="0">
              <a:buNone/>
              <a:defRPr sz="1416"/>
            </a:lvl1pPr>
            <a:lvl2pPr marL="323675" indent="0">
              <a:buNone/>
              <a:defRPr sz="1275"/>
            </a:lvl2pPr>
            <a:lvl3pPr marL="647351" indent="0">
              <a:buNone/>
              <a:defRPr sz="1133"/>
            </a:lvl3pPr>
            <a:lvl4pPr marL="971026" indent="0">
              <a:buNone/>
              <a:defRPr sz="991"/>
            </a:lvl4pPr>
            <a:lvl5pPr marL="1294701" indent="0">
              <a:buNone/>
              <a:defRPr sz="991"/>
            </a:lvl5pPr>
            <a:lvl6pPr marL="1618377" indent="0">
              <a:buNone/>
              <a:defRPr sz="991"/>
            </a:lvl6pPr>
            <a:lvl7pPr marL="1942052" indent="0">
              <a:buNone/>
              <a:defRPr sz="991"/>
            </a:lvl7pPr>
            <a:lvl8pPr marL="2265727" indent="0">
              <a:buNone/>
              <a:defRPr sz="991"/>
            </a:lvl8pPr>
            <a:lvl9pPr marL="2589403" indent="0">
              <a:buNone/>
              <a:defRPr sz="99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304ACB-6CA9-4B25-BCA2-22D0B3318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9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84" y="503978"/>
            <a:ext cx="3959374" cy="1763924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958" y="1088454"/>
            <a:ext cx="6214795" cy="5372269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584" y="2267902"/>
            <a:ext cx="3959374" cy="4201570"/>
          </a:xfrm>
        </p:spPr>
        <p:txBody>
          <a:bodyPr/>
          <a:lstStyle>
            <a:lvl1pPr marL="0" indent="0">
              <a:buNone/>
              <a:defRPr sz="992"/>
            </a:lvl1pPr>
            <a:lvl2pPr marL="283427" indent="0">
              <a:buNone/>
              <a:defRPr sz="868"/>
            </a:lvl2pPr>
            <a:lvl3pPr marL="566855" indent="0">
              <a:buNone/>
              <a:defRPr sz="744"/>
            </a:lvl3pPr>
            <a:lvl4pPr marL="850282" indent="0">
              <a:buNone/>
              <a:defRPr sz="620"/>
            </a:lvl4pPr>
            <a:lvl5pPr marL="1133710" indent="0">
              <a:buNone/>
              <a:defRPr sz="620"/>
            </a:lvl5pPr>
            <a:lvl6pPr marL="1417137" indent="0">
              <a:buNone/>
              <a:defRPr sz="620"/>
            </a:lvl6pPr>
            <a:lvl7pPr marL="1700565" indent="0">
              <a:buNone/>
              <a:defRPr sz="620"/>
            </a:lvl7pPr>
            <a:lvl8pPr marL="1983992" indent="0">
              <a:buNone/>
              <a:defRPr sz="620"/>
            </a:lvl8pPr>
            <a:lvl9pPr marL="2267419" indent="0">
              <a:buNone/>
              <a:defRPr sz="6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9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84" y="503978"/>
            <a:ext cx="3959374" cy="1763924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8958" y="1088454"/>
            <a:ext cx="6214795" cy="5372269"/>
          </a:xfrm>
        </p:spPr>
        <p:txBody>
          <a:bodyPr/>
          <a:lstStyle>
            <a:lvl1pPr marL="0" indent="0">
              <a:buNone/>
              <a:defRPr sz="1984"/>
            </a:lvl1pPr>
            <a:lvl2pPr marL="283427" indent="0">
              <a:buNone/>
              <a:defRPr sz="1736"/>
            </a:lvl2pPr>
            <a:lvl3pPr marL="566855" indent="0">
              <a:buNone/>
              <a:defRPr sz="1488"/>
            </a:lvl3pPr>
            <a:lvl4pPr marL="850282" indent="0">
              <a:buNone/>
              <a:defRPr sz="1240"/>
            </a:lvl4pPr>
            <a:lvl5pPr marL="1133710" indent="0">
              <a:buNone/>
              <a:defRPr sz="1240"/>
            </a:lvl5pPr>
            <a:lvl6pPr marL="1417137" indent="0">
              <a:buNone/>
              <a:defRPr sz="1240"/>
            </a:lvl6pPr>
            <a:lvl7pPr marL="1700565" indent="0">
              <a:buNone/>
              <a:defRPr sz="1240"/>
            </a:lvl7pPr>
            <a:lvl8pPr marL="1983992" indent="0">
              <a:buNone/>
              <a:defRPr sz="1240"/>
            </a:lvl8pPr>
            <a:lvl9pPr marL="2267419" indent="0">
              <a:buNone/>
              <a:defRPr sz="124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584" y="2267902"/>
            <a:ext cx="3959374" cy="4201570"/>
          </a:xfrm>
        </p:spPr>
        <p:txBody>
          <a:bodyPr/>
          <a:lstStyle>
            <a:lvl1pPr marL="0" indent="0">
              <a:buNone/>
              <a:defRPr sz="992"/>
            </a:lvl1pPr>
            <a:lvl2pPr marL="283427" indent="0">
              <a:buNone/>
              <a:defRPr sz="868"/>
            </a:lvl2pPr>
            <a:lvl3pPr marL="566855" indent="0">
              <a:buNone/>
              <a:defRPr sz="744"/>
            </a:lvl3pPr>
            <a:lvl4pPr marL="850282" indent="0">
              <a:buNone/>
              <a:defRPr sz="620"/>
            </a:lvl4pPr>
            <a:lvl5pPr marL="1133710" indent="0">
              <a:buNone/>
              <a:defRPr sz="620"/>
            </a:lvl5pPr>
            <a:lvl6pPr marL="1417137" indent="0">
              <a:buNone/>
              <a:defRPr sz="620"/>
            </a:lvl6pPr>
            <a:lvl7pPr marL="1700565" indent="0">
              <a:buNone/>
              <a:defRPr sz="620"/>
            </a:lvl7pPr>
            <a:lvl8pPr marL="1983992" indent="0">
              <a:buNone/>
              <a:defRPr sz="620"/>
            </a:lvl8pPr>
            <a:lvl9pPr marL="2267419" indent="0">
              <a:buNone/>
              <a:defRPr sz="6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4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7640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5111" y="402483"/>
            <a:ext cx="264704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3985" y="402483"/>
            <a:ext cx="7787675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4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46" y="1600771"/>
            <a:ext cx="4867298" cy="1727504"/>
          </a:xfrm>
        </p:spPr>
        <p:txBody>
          <a:bodyPr/>
          <a:lstStyle>
            <a:lvl1pPr>
              <a:defRPr sz="1983"/>
            </a:lvl1pPr>
            <a:lvl2pPr>
              <a:defRPr sz="1699"/>
            </a:lvl2pPr>
            <a:lvl3pPr>
              <a:defRPr sz="1416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8503" y="1600771"/>
            <a:ext cx="4867298" cy="1727504"/>
          </a:xfrm>
        </p:spPr>
        <p:txBody>
          <a:bodyPr/>
          <a:lstStyle>
            <a:lvl1pPr>
              <a:defRPr sz="1983"/>
            </a:lvl1pPr>
            <a:lvl2pPr>
              <a:defRPr sz="1699"/>
            </a:lvl2pPr>
            <a:lvl3pPr>
              <a:defRPr sz="1416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9EBE9-AD24-4087-9472-A2087D7C4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9" y="302682"/>
            <a:ext cx="11047325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07" y="1691824"/>
            <a:ext cx="5423261" cy="705028"/>
          </a:xfrm>
        </p:spPr>
        <p:txBody>
          <a:bodyPr anchor="b"/>
          <a:lstStyle>
            <a:lvl1pPr marL="0" indent="0">
              <a:buNone/>
              <a:defRPr sz="1699" b="1"/>
            </a:lvl1pPr>
            <a:lvl2pPr marL="323675" indent="0">
              <a:buNone/>
              <a:defRPr sz="1416" b="1"/>
            </a:lvl2pPr>
            <a:lvl3pPr marL="647351" indent="0">
              <a:buNone/>
              <a:defRPr sz="1275" b="1"/>
            </a:lvl3pPr>
            <a:lvl4pPr marL="971026" indent="0">
              <a:buNone/>
              <a:defRPr sz="1133" b="1"/>
            </a:lvl4pPr>
            <a:lvl5pPr marL="1294701" indent="0">
              <a:buNone/>
              <a:defRPr sz="1133" b="1"/>
            </a:lvl5pPr>
            <a:lvl6pPr marL="1618377" indent="0">
              <a:buNone/>
              <a:defRPr sz="1133" b="1"/>
            </a:lvl6pPr>
            <a:lvl7pPr marL="1942052" indent="0">
              <a:buNone/>
              <a:defRPr sz="1133" b="1"/>
            </a:lvl7pPr>
            <a:lvl8pPr marL="2265727" indent="0">
              <a:buNone/>
              <a:defRPr sz="1133" b="1"/>
            </a:lvl8pPr>
            <a:lvl9pPr marL="2589403" indent="0">
              <a:buNone/>
              <a:defRPr sz="1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07" y="2396853"/>
            <a:ext cx="5423261" cy="4355672"/>
          </a:xfrm>
        </p:spPr>
        <p:txBody>
          <a:bodyPr/>
          <a:lstStyle>
            <a:lvl1pPr>
              <a:defRPr sz="1699"/>
            </a:lvl1pPr>
            <a:lvl2pPr>
              <a:defRPr sz="1416"/>
            </a:lvl2pPr>
            <a:lvl3pPr>
              <a:defRPr sz="1275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476" y="1691824"/>
            <a:ext cx="5426257" cy="705028"/>
          </a:xfrm>
        </p:spPr>
        <p:txBody>
          <a:bodyPr anchor="b"/>
          <a:lstStyle>
            <a:lvl1pPr marL="0" indent="0">
              <a:buNone/>
              <a:defRPr sz="1699" b="1"/>
            </a:lvl1pPr>
            <a:lvl2pPr marL="323675" indent="0">
              <a:buNone/>
              <a:defRPr sz="1416" b="1"/>
            </a:lvl2pPr>
            <a:lvl3pPr marL="647351" indent="0">
              <a:buNone/>
              <a:defRPr sz="1275" b="1"/>
            </a:lvl3pPr>
            <a:lvl4pPr marL="971026" indent="0">
              <a:buNone/>
              <a:defRPr sz="1133" b="1"/>
            </a:lvl4pPr>
            <a:lvl5pPr marL="1294701" indent="0">
              <a:buNone/>
              <a:defRPr sz="1133" b="1"/>
            </a:lvl5pPr>
            <a:lvl6pPr marL="1618377" indent="0">
              <a:buNone/>
              <a:defRPr sz="1133" b="1"/>
            </a:lvl6pPr>
            <a:lvl7pPr marL="1942052" indent="0">
              <a:buNone/>
              <a:defRPr sz="1133" b="1"/>
            </a:lvl7pPr>
            <a:lvl8pPr marL="2265727" indent="0">
              <a:buNone/>
              <a:defRPr sz="1133" b="1"/>
            </a:lvl8pPr>
            <a:lvl9pPr marL="2589403" indent="0">
              <a:buNone/>
              <a:defRPr sz="1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476" y="2396853"/>
            <a:ext cx="5426257" cy="4355672"/>
          </a:xfrm>
        </p:spPr>
        <p:txBody>
          <a:bodyPr/>
          <a:lstStyle>
            <a:lvl1pPr>
              <a:defRPr sz="1699"/>
            </a:lvl1pPr>
            <a:lvl2pPr>
              <a:defRPr sz="1416"/>
            </a:lvl2pPr>
            <a:lvl3pPr>
              <a:defRPr sz="1275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C8408F-2117-4CB6-A987-BD7EB8D85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C8978-D1B6-4843-91FD-41F8ED696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E30E8E-BFD5-4F5C-8096-1C33A527EC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8" y="301456"/>
            <a:ext cx="4038599" cy="1280862"/>
          </a:xfrm>
        </p:spPr>
        <p:txBody>
          <a:bodyPr/>
          <a:lstStyle>
            <a:lvl1pPr algn="l">
              <a:defRPr sz="1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64" y="301452"/>
            <a:ext cx="6861869" cy="6451070"/>
          </a:xfrm>
        </p:spPr>
        <p:txBody>
          <a:bodyPr/>
          <a:lstStyle>
            <a:lvl1pPr>
              <a:defRPr sz="2266"/>
            </a:lvl1pPr>
            <a:lvl2pPr>
              <a:defRPr sz="1983"/>
            </a:lvl2pPr>
            <a:lvl3pPr>
              <a:defRPr sz="1699"/>
            </a:lvl3pPr>
            <a:lvl4pPr>
              <a:defRPr sz="1416"/>
            </a:lvl4pPr>
            <a:lvl5pPr>
              <a:defRPr sz="1416"/>
            </a:lvl5pPr>
            <a:lvl6pPr>
              <a:defRPr sz="1416"/>
            </a:lvl6pPr>
            <a:lvl7pPr>
              <a:defRPr sz="1416"/>
            </a:lvl7pPr>
            <a:lvl8pPr>
              <a:defRPr sz="1416"/>
            </a:lvl8pPr>
            <a:lvl9pPr>
              <a:defRPr sz="141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08" y="1582316"/>
            <a:ext cx="4038599" cy="5170207"/>
          </a:xfrm>
        </p:spPr>
        <p:txBody>
          <a:bodyPr/>
          <a:lstStyle>
            <a:lvl1pPr marL="0" indent="0">
              <a:buNone/>
              <a:defRPr sz="991"/>
            </a:lvl1pPr>
            <a:lvl2pPr marL="323675" indent="0">
              <a:buNone/>
              <a:defRPr sz="850"/>
            </a:lvl2pPr>
            <a:lvl3pPr marL="647351" indent="0">
              <a:buNone/>
              <a:defRPr sz="708"/>
            </a:lvl3pPr>
            <a:lvl4pPr marL="971026" indent="0">
              <a:buNone/>
              <a:defRPr sz="637"/>
            </a:lvl4pPr>
            <a:lvl5pPr marL="1294701" indent="0">
              <a:buNone/>
              <a:defRPr sz="637"/>
            </a:lvl5pPr>
            <a:lvl6pPr marL="1618377" indent="0">
              <a:buNone/>
              <a:defRPr sz="637"/>
            </a:lvl6pPr>
            <a:lvl7pPr marL="1942052" indent="0">
              <a:buNone/>
              <a:defRPr sz="637"/>
            </a:lvl7pPr>
            <a:lvl8pPr marL="2265727" indent="0">
              <a:buNone/>
              <a:defRPr sz="637"/>
            </a:lvl8pPr>
            <a:lvl9pPr marL="2589403" indent="0">
              <a:buNone/>
              <a:defRPr sz="6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99B84-6C0B-DA4F-9154-3DB3EB8596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9" y="6950323"/>
            <a:ext cx="2104996" cy="54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0A89F-DCA3-C643-953E-58D290311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9" y="6950323"/>
            <a:ext cx="2104996" cy="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77" y="5292022"/>
            <a:ext cx="7365384" cy="625051"/>
          </a:xfrm>
        </p:spPr>
        <p:txBody>
          <a:bodyPr/>
          <a:lstStyle>
            <a:lvl1pPr algn="l">
              <a:defRPr sz="1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6677" y="675499"/>
            <a:ext cx="7365384" cy="4535313"/>
          </a:xfrm>
        </p:spPr>
        <p:txBody>
          <a:bodyPr/>
          <a:lstStyle>
            <a:lvl1pPr marL="0" indent="0">
              <a:buNone/>
              <a:defRPr sz="2266"/>
            </a:lvl1pPr>
            <a:lvl2pPr marL="323675" indent="0">
              <a:buNone/>
              <a:defRPr sz="1983"/>
            </a:lvl2pPr>
            <a:lvl3pPr marL="647351" indent="0">
              <a:buNone/>
              <a:defRPr sz="1699"/>
            </a:lvl3pPr>
            <a:lvl4pPr marL="971026" indent="0">
              <a:buNone/>
              <a:defRPr sz="1416"/>
            </a:lvl4pPr>
            <a:lvl5pPr marL="1294701" indent="0">
              <a:buNone/>
              <a:defRPr sz="1416"/>
            </a:lvl5pPr>
            <a:lvl6pPr marL="1618377" indent="0">
              <a:buNone/>
              <a:defRPr sz="1416"/>
            </a:lvl6pPr>
            <a:lvl7pPr marL="1942052" indent="0">
              <a:buNone/>
              <a:defRPr sz="1416"/>
            </a:lvl7pPr>
            <a:lvl8pPr marL="2265727" indent="0">
              <a:buNone/>
              <a:defRPr sz="1416"/>
            </a:lvl8pPr>
            <a:lvl9pPr marL="2589403" indent="0">
              <a:buNone/>
              <a:defRPr sz="1416"/>
            </a:lvl9pPr>
          </a:lstStyle>
          <a:p>
            <a:pPr lvl="0"/>
            <a:r>
              <a:rPr lang="en-US" noProof="0">
                <a:sym typeface="Calibri" pitchFamily="-103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6677" y="5917070"/>
            <a:ext cx="7365384" cy="887130"/>
          </a:xfrm>
        </p:spPr>
        <p:txBody>
          <a:bodyPr/>
          <a:lstStyle>
            <a:lvl1pPr marL="0" indent="0">
              <a:buNone/>
              <a:defRPr sz="991"/>
            </a:lvl1pPr>
            <a:lvl2pPr marL="323675" indent="0">
              <a:buNone/>
              <a:defRPr sz="850"/>
            </a:lvl2pPr>
            <a:lvl3pPr marL="647351" indent="0">
              <a:buNone/>
              <a:defRPr sz="708"/>
            </a:lvl3pPr>
            <a:lvl4pPr marL="971026" indent="0">
              <a:buNone/>
              <a:defRPr sz="637"/>
            </a:lvl4pPr>
            <a:lvl5pPr marL="1294701" indent="0">
              <a:buNone/>
              <a:defRPr sz="637"/>
            </a:lvl5pPr>
            <a:lvl6pPr marL="1618377" indent="0">
              <a:buNone/>
              <a:defRPr sz="637"/>
            </a:lvl6pPr>
            <a:lvl7pPr marL="1942052" indent="0">
              <a:buNone/>
              <a:defRPr sz="637"/>
            </a:lvl7pPr>
            <a:lvl8pPr marL="2265727" indent="0">
              <a:buNone/>
              <a:defRPr sz="637"/>
            </a:lvl8pPr>
            <a:lvl9pPr marL="2589403" indent="0">
              <a:buNone/>
              <a:defRPr sz="6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ADEC9-E970-6248-BDDB-8D95460C4F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784AD-A3F3-DE46-BA5F-AAE52C8A5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1733661" y="7178249"/>
            <a:ext cx="265245" cy="22639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20">
                <a:latin typeface="Calibri" pitchFamily="-103" charset="0"/>
                <a:ea typeface="Calibri" pitchFamily="-103" charset="0"/>
                <a:cs typeface="Calibri" pitchFamily="-103" charset="0"/>
                <a:sym typeface="Calibri" pitchFamily="-103" charset="0"/>
              </a:defRPr>
            </a:lvl1pPr>
          </a:lstStyle>
          <a:p>
            <a:fld id="{92ACE70E-D82C-45C8-831C-3B4E7077DEFC}" type="slidenum">
              <a:rPr lang="en-IE" smtClean="0"/>
              <a:t>‹#›</a:t>
            </a:fld>
            <a:endParaRPr lang="en-IE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86339" y="1080305"/>
            <a:ext cx="11279601" cy="0"/>
          </a:xfrm>
          <a:prstGeom prst="line">
            <a:avLst/>
          </a:prstGeom>
          <a:noFill/>
          <a:ln w="12700" cap="flat" cmpd="sng">
            <a:solidFill>
              <a:srgbClr val="B88F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1699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677346" y="1600771"/>
            <a:ext cx="9878456" cy="172750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-103" charset="0"/>
              </a:rPr>
              <a:t>Edit Master text styles</a:t>
            </a:r>
          </a:p>
          <a:p>
            <a:pPr lvl="1"/>
            <a:r>
              <a:rPr lang="en-US">
                <a:sym typeface="Calibri" pitchFamily="-103" charset="0"/>
              </a:rPr>
              <a:t>Second level</a:t>
            </a:r>
          </a:p>
          <a:p>
            <a:pPr lvl="2"/>
            <a:r>
              <a:rPr lang="en-US">
                <a:sym typeface="Calibri" pitchFamily="-103" charset="0"/>
              </a:rPr>
              <a:t>Third level</a:t>
            </a:r>
          </a:p>
          <a:p>
            <a:pPr lvl="3"/>
            <a:r>
              <a:rPr lang="en-US">
                <a:sym typeface="Calibri" pitchFamily="-103" charset="0"/>
              </a:rPr>
              <a:t>Fourth level</a:t>
            </a:r>
          </a:p>
          <a:p>
            <a:pPr lvl="4"/>
            <a:r>
              <a:rPr lang="en-US">
                <a:sym typeface="Calibri" pitchFamily="-103" charset="0"/>
              </a:rPr>
              <a:t>Fifth level</a:t>
            </a:r>
            <a:endParaRPr lang="en-US" dirty="0">
              <a:sym typeface="Calibri" pitchFamily="-103" charset="0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title"/>
          </p:nvPr>
        </p:nvSpPr>
        <p:spPr bwMode="auto">
          <a:xfrm>
            <a:off x="677346" y="-262078"/>
            <a:ext cx="9878456" cy="129439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-103" charset="0"/>
              </a:rPr>
              <a:t>Click to edit Master title style</a:t>
            </a:r>
            <a:endParaRPr lang="en-US" dirty="0">
              <a:sym typeface="Calibri" pitchFamily="-103" charset="0"/>
            </a:endParaRPr>
          </a:p>
        </p:txBody>
      </p:sp>
      <p:pic>
        <p:nvPicPr>
          <p:cNvPr id="1030" name="Picture 5" descr="RCPI rgb positive 25mm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32152" y="254699"/>
            <a:ext cx="849680" cy="69764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059F8-5058-6345-AEC0-C60526DE3C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D9FD79-DBF5-5040-BD10-4B288121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78" y="-121731"/>
            <a:ext cx="4040425" cy="3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1" tIns="46036" rIns="92071" bIns="460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1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2825F1-A366-774A-BDC0-90D96F2FA6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56" y="7017625"/>
            <a:ext cx="2104996" cy="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+mj-lt"/>
          <a:ea typeface="+mj-ea"/>
          <a:cs typeface="+mj-cs"/>
          <a:sym typeface="Calibri" pitchFamily="-103" charset="0"/>
        </a:defRPr>
      </a:lvl1pPr>
      <a:lvl2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2pPr>
      <a:lvl3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3pPr>
      <a:lvl4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4pPr>
      <a:lvl5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5pPr>
      <a:lvl6pPr marL="323675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6pPr>
      <a:lvl7pPr marL="647351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7pPr>
      <a:lvl8pPr marL="971026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8pPr>
      <a:lvl9pPr marL="1294701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9pPr>
    </p:titleStyle>
    <p:bodyStyle>
      <a:lvl1pPr marL="242757" indent="-242757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1pPr>
      <a:lvl2pPr marL="525972" indent="-364134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2pPr>
      <a:lvl3pPr marL="809188" indent="-485513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3pPr>
      <a:lvl4pPr marL="1132864" indent="-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4pPr>
      <a:lvl5pPr marL="1456539" indent="-809188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5pPr>
      <a:lvl6pPr marL="323675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6pPr>
      <a:lvl7pPr marL="647351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7pPr>
      <a:lvl8pPr marL="971026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8pPr>
      <a:lvl9pPr marL="1294701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9pPr>
    </p:bodyStyle>
    <p:otherStyle>
      <a:defPPr>
        <a:defRPr lang="en-US"/>
      </a:defPPr>
      <a:lvl1pPr marL="0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675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351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1026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4701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8377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2052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5727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89403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tile_paper_medgray.png"/>
          <p:cNvSpPr>
            <a:spLocks/>
          </p:cNvSpPr>
          <p:nvPr/>
        </p:nvSpPr>
        <p:spPr bwMode="auto">
          <a:xfrm>
            <a:off x="3" y="1659023"/>
            <a:ext cx="12276137" cy="5900652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1699">
              <a:solidFill>
                <a:srgbClr val="FFFFFF"/>
              </a:solidFill>
            </a:endParaRPr>
          </a:p>
        </p:txBody>
      </p:sp>
      <p:pic>
        <p:nvPicPr>
          <p:cNvPr id="13319" name="Picture 6" descr="RCPI rgb positive 25mm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488367" y="319796"/>
            <a:ext cx="1360685" cy="11159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50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+mj-lt"/>
          <a:ea typeface="+mj-ea"/>
          <a:cs typeface="+mj-cs"/>
          <a:sym typeface="Calibri" pitchFamily="-103" charset="0"/>
        </a:defRPr>
      </a:lvl1pPr>
      <a:lvl2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2pPr>
      <a:lvl3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3pPr>
      <a:lvl4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4pPr>
      <a:lvl5pPr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5pPr>
      <a:lvl6pPr marL="323675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6pPr>
      <a:lvl7pPr marL="647351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7pPr>
      <a:lvl8pPr marL="971026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8pPr>
      <a:lvl9pPr marL="1294701" algn="l" defTabSz="899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56" b="1">
          <a:solidFill>
            <a:srgbClr val="002D72"/>
          </a:solidFill>
          <a:latin typeface="Calibri" pitchFamily="-103" charset="0"/>
          <a:ea typeface="Calibri" pitchFamily="-103" charset="0"/>
          <a:cs typeface="Calibri" pitchFamily="-103" charset="0"/>
          <a:sym typeface="Calibri" pitchFamily="-103" charset="0"/>
        </a:defRPr>
      </a:lvl9pPr>
    </p:titleStyle>
    <p:bodyStyle>
      <a:lvl1pPr marL="242757" indent="-242757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1pPr>
      <a:lvl2pPr marL="525972" indent="-364134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2pPr>
      <a:lvl3pPr marL="809188" indent="-485513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3pPr>
      <a:lvl4pPr marL="1132864" indent="-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4pPr>
      <a:lvl5pPr marL="1456539" indent="-809188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5pPr>
      <a:lvl6pPr marL="323675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6pPr>
      <a:lvl7pPr marL="647351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7pPr>
      <a:lvl8pPr marL="971026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8pPr>
      <a:lvl9pPr marL="1294701" indent="647351" algn="l" defTabSz="413585" rtl="0" eaLnBrk="1" fontAlgn="base" hangingPunct="1">
        <a:spcBef>
          <a:spcPct val="0"/>
        </a:spcBef>
        <a:spcAft>
          <a:spcPct val="0"/>
        </a:spcAft>
        <a:defRPr sz="2266" b="1">
          <a:solidFill>
            <a:srgbClr val="002D72"/>
          </a:solidFill>
          <a:latin typeface="+mn-lt"/>
          <a:ea typeface="+mn-ea"/>
          <a:cs typeface="+mn-cs"/>
          <a:sym typeface="Calibri" pitchFamily="-103" charset="0"/>
        </a:defRPr>
      </a:lvl9pPr>
    </p:bodyStyle>
    <p:otherStyle>
      <a:defPPr>
        <a:defRPr lang="en-US"/>
      </a:defPPr>
      <a:lvl1pPr marL="0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675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351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1026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4701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8377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2052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5727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89403" algn="l" defTabSz="323675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985" y="402483"/>
            <a:ext cx="1058816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985" y="2012414"/>
            <a:ext cx="1058816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985" y="7006699"/>
            <a:ext cx="27621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FE04-4E09-4024-9913-2C080B52707D}" type="datetimeFigureOut">
              <a:rPr lang="en-IE" smtClean="0"/>
              <a:t>21/11/2023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6471" y="7006699"/>
            <a:ext cx="41431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0022" y="7006699"/>
            <a:ext cx="27621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0A5D-E9F4-45BB-A0C1-2AC80AA52A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54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66855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14" indent="-141714" algn="l" defTabSz="56685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141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569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996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423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851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278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706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133" indent="-141714" algn="l" defTabSz="5668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27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855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282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710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137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565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992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419" algn="l" defTabSz="56685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5C48D4-172B-432A-AA9B-125D54BFA6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4081" y="1629998"/>
            <a:ext cx="10312126" cy="14027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25" dirty="0"/>
              <a:t/>
            </a:r>
            <a:br>
              <a:rPr lang="en-US" altLang="en-US" sz="3625" dirty="0"/>
            </a:br>
            <a:r>
              <a:rPr lang="en-US" altLang="en-US" sz="3625" dirty="0"/>
              <a:t/>
            </a:r>
            <a:br>
              <a:rPr lang="en-US" altLang="en-US" sz="3625" dirty="0"/>
            </a:br>
            <a:r>
              <a:rPr lang="en-US" altLang="en-US" sz="3625" dirty="0" smtClean="0"/>
              <a:t/>
            </a:r>
            <a:br>
              <a:rPr lang="en-US" altLang="en-US" sz="3625" dirty="0" smtClean="0"/>
            </a:br>
            <a:r>
              <a:rPr lang="en-US" altLang="en-US" sz="3625" dirty="0" smtClean="0"/>
              <a:t/>
            </a:r>
            <a:br>
              <a:rPr lang="en-US" altLang="en-US" sz="3625" dirty="0" smtClean="0"/>
            </a:br>
            <a:r>
              <a:rPr lang="en-US" altLang="en-US" sz="3625" dirty="0" smtClean="0"/>
              <a:t/>
            </a:r>
            <a:br>
              <a:rPr lang="en-US" altLang="en-US" sz="3625" dirty="0" smtClean="0"/>
            </a:br>
            <a:r>
              <a:rPr lang="en-US" altLang="en-US" sz="3625" dirty="0" smtClean="0"/>
              <a:t/>
            </a:r>
            <a:br>
              <a:rPr lang="en-US" altLang="en-US" sz="3625" dirty="0" smtClean="0"/>
            </a:br>
            <a:r>
              <a:rPr lang="en-US" altLang="en-US" sz="5300" b="1" dirty="0" smtClean="0"/>
              <a:t>Elimination </a:t>
            </a:r>
            <a:r>
              <a:rPr lang="en-US" altLang="en-US" sz="5300" b="1" dirty="0"/>
              <a:t>of Hospital Acquired </a:t>
            </a:r>
            <a:r>
              <a:rPr lang="en-US" altLang="en-US" sz="5300" b="1" i="1" dirty="0" err="1"/>
              <a:t>Clostridioides</a:t>
            </a:r>
            <a:r>
              <a:rPr lang="en-US" altLang="en-US" sz="5300" b="1" i="1" dirty="0"/>
              <a:t> difficile </a:t>
            </a:r>
            <a:r>
              <a:rPr lang="en-US" altLang="en-US" sz="5300" b="1" dirty="0"/>
              <a:t>in a HSE Model 3 Acute Hospital </a:t>
            </a:r>
            <a:r>
              <a:rPr lang="en-US" altLang="en-US" sz="3625" dirty="0"/>
              <a:t/>
            </a:r>
            <a:br>
              <a:rPr lang="en-US" altLang="en-US" sz="3625" dirty="0"/>
            </a:br>
            <a:r>
              <a:rPr lang="en-US" altLang="en-US" sz="4028" dirty="0"/>
              <a:t/>
            </a:r>
            <a:br>
              <a:rPr lang="en-US" altLang="en-US" sz="4028" dirty="0"/>
            </a:br>
            <a:r>
              <a:rPr lang="en-US" altLang="en-US" sz="5300" b="1" dirty="0" smtClean="0">
                <a:solidFill>
                  <a:schemeClr val="accent1">
                    <a:lumMod val="50000"/>
                  </a:schemeClr>
                </a:solidFill>
              </a:rPr>
              <a:t>Tipperary University Hospital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3600" b="1" i="1" dirty="0" err="1" smtClean="0"/>
              <a:t>Clostridioides</a:t>
            </a:r>
            <a:r>
              <a:rPr lang="en-US" altLang="en-US" sz="3600" b="1" i="1" dirty="0" smtClean="0"/>
              <a:t> difficile </a:t>
            </a:r>
            <a:r>
              <a:rPr lang="en-US" altLang="en-US" sz="3600" b="1" dirty="0" smtClean="0"/>
              <a:t>Quality Improvement Team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2900" b="1" dirty="0" smtClean="0"/>
              <a:t>Audrey O’Reilly (Pharmacy), </a:t>
            </a:r>
            <a:r>
              <a:rPr lang="en-US" altLang="en-US" sz="2900" b="1" dirty="0" err="1" smtClean="0"/>
              <a:t>Sumera</a:t>
            </a:r>
            <a:r>
              <a:rPr lang="en-US" altLang="en-US" sz="2900" b="1" dirty="0" smtClean="0"/>
              <a:t> Bashir (Registrar), </a:t>
            </a:r>
            <a:br>
              <a:rPr lang="en-US" altLang="en-US" sz="2900" b="1" dirty="0" smtClean="0"/>
            </a:br>
            <a:r>
              <a:rPr lang="en-US" altLang="en-US" sz="2900" b="1" dirty="0" smtClean="0"/>
              <a:t>Elaine Egan (Patient Safety Strategy Coordinator SSWHG)</a:t>
            </a:r>
            <a:r>
              <a:rPr lang="en-US" altLang="en-US" sz="3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3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 descr="New resized 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6309360"/>
            <a:ext cx="3001847" cy="10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572" t="22288" r="7337" b="69796"/>
          <a:stretch/>
        </p:blipFill>
        <p:spPr>
          <a:xfrm>
            <a:off x="9174480" y="6050280"/>
            <a:ext cx="3101658" cy="155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43" y="5150787"/>
            <a:ext cx="10588169" cy="1461188"/>
          </a:xfrm>
        </p:spPr>
        <p:txBody>
          <a:bodyPr>
            <a:normAutofit/>
          </a:bodyPr>
          <a:lstStyle/>
          <a:p>
            <a:r>
              <a:rPr lang="en-IE" sz="3200" dirty="0">
                <a:solidFill>
                  <a:schemeClr val="tx2"/>
                </a:solidFill>
                <a:latin typeface="+mn-lt"/>
              </a:rPr>
              <a:t>AIM: To reduce the incidence of HA CDI in medical patients from 20 patients in 2022 to 1 or less new cases per month in a six month period from 01 Jan 2023 to 30 June 2023</a:t>
            </a:r>
            <a:endParaRPr lang="en-IE" sz="3200" dirty="0">
              <a:latin typeface="+mn-lt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490883"/>
              </p:ext>
            </p:extLst>
          </p:nvPr>
        </p:nvGraphicFramePr>
        <p:xfrm>
          <a:off x="922643" y="164486"/>
          <a:ext cx="10587038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New resized Sig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2" y="6802438"/>
            <a:ext cx="2771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24" y="-89922"/>
            <a:ext cx="10588169" cy="1461188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        Use </a:t>
            </a:r>
            <a:r>
              <a:rPr lang="en-IE" sz="3200" b="1" dirty="0" smtClean="0"/>
              <a:t>of QI tools to Analyse the Problem</a:t>
            </a:r>
            <a:endParaRPr lang="en-IE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52768"/>
              </p:ext>
            </p:extLst>
          </p:nvPr>
        </p:nvGraphicFramePr>
        <p:xfrm>
          <a:off x="491624" y="953836"/>
          <a:ext cx="10144291" cy="52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8319" y="6208294"/>
            <a:ext cx="3374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/>
              <a:t>Pareto Chart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/>
              <a:t>Stakeholder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/>
              <a:t>Process Maps</a:t>
            </a:r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76210" y="6208294"/>
            <a:ext cx="3433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Fishbone </a:t>
            </a:r>
            <a:r>
              <a:rPr lang="en-IE" sz="2800" dirty="0" smtClean="0"/>
              <a:t>Diagram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/>
              <a:t>Driver Diagrams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/>
              <a:t>Measurement </a:t>
            </a:r>
            <a:r>
              <a:rPr lang="en-IE" sz="2800" dirty="0"/>
              <a:t>Plan</a:t>
            </a:r>
          </a:p>
        </p:txBody>
      </p:sp>
      <p:pic>
        <p:nvPicPr>
          <p:cNvPr id="7" name="Picture 1" descr="New resized Sig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27" y="196599"/>
            <a:ext cx="2771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1393371" y="1436915"/>
            <a:ext cx="2142310" cy="1245326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PDSA 01</a:t>
            </a:r>
          </a:p>
          <a:p>
            <a:pPr algn="ctr"/>
            <a:r>
              <a:rPr lang="en-US" sz="1100" dirty="0" smtClean="0"/>
              <a:t>Task- Task-related 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3556318" y="1420925"/>
            <a:ext cx="8446996" cy="14083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Prediction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T</a:t>
            </a:r>
            <a:r>
              <a:rPr lang="en-IE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here is poor 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documentation regarding  indication, review and duration of antibiotics prescribed.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Plan: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Establish baseline data              </a:t>
            </a: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Do: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Retrospective chart review of known HA CDI June 2022 – Dec 2022 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Study: 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Display results bar chart        </a:t>
            </a: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Present findings to Hospital Management team &amp; identify consultant to work with us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Changes made</a:t>
            </a:r>
            <a:r>
              <a:rPr lang="en-IE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Convene a stakeholder meeting with Geriatric </a:t>
            </a:r>
            <a:r>
              <a:rPr lang="en-IE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consultant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endParaRPr lang="en-IE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1422399" y="4352108"/>
            <a:ext cx="2082801" cy="119234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PDSA 03</a:t>
            </a:r>
          </a:p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Implement a change and test a change </a:t>
            </a:r>
          </a:p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 </a:t>
            </a:r>
            <a:endParaRPr lang="en-US" sz="1100" dirty="0">
              <a:latin typeface="Lato Light" panose="020F0502020204030203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1451429" y="2987040"/>
            <a:ext cx="2038532" cy="112776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PDSA 02</a:t>
            </a:r>
          </a:p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Develop a Change </a:t>
            </a:r>
            <a:endParaRPr lang="en-US" sz="1100" dirty="0">
              <a:latin typeface="Lato Light" panose="020F0502020204030203" pitchFamily="34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1378857" y="5799908"/>
            <a:ext cx="2061029" cy="123952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PDSA 04</a:t>
            </a:r>
          </a:p>
          <a:p>
            <a:pPr algn="ctr"/>
            <a:r>
              <a:rPr lang="en-US" sz="1100" dirty="0" smtClean="0">
                <a:latin typeface="Lato Light" panose="020F0502020204030203" pitchFamily="34" charset="0"/>
              </a:rPr>
              <a:t>Further develop a change  </a:t>
            </a:r>
            <a:endParaRPr lang="en-US" sz="1100" dirty="0">
              <a:latin typeface="Lato Light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931644"/>
            <a:ext cx="8407400" cy="1457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</a:pPr>
            <a:r>
              <a:rPr lang="en-IE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Prediction: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Consultant engagement </a:t>
            </a:r>
            <a:r>
              <a:rPr lang="en-IE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help 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change ideas for improvement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E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on 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audit results </a:t>
            </a:r>
            <a:r>
              <a:rPr lang="en-IE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E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Look for suggestions for improvement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Clinical Pharmacist to attend ward rounds                </a:t>
            </a: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Pharmacist to commenced ward round on agreed date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predicted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Feeding back baseline audit results and requesting ideas for solutions was beneficial for buy-in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made</a:t>
            </a:r>
            <a:r>
              <a:rPr lang="en-I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Pharmacist to attend ward round for 2 weeks staring on 11.01.23 Dates agreed for Pharmacist to attend ward rounds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5837" y="4476460"/>
            <a:ext cx="8506505" cy="1174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Pharmacist attending consultant –led ward round will prompt the team to review antibiotics prescribed.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Pharmacist to attend ward round twice a week from 11.01.23     </a:t>
            </a: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Prompt the team to review antibiotics prescribed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Retrospective review of medical charts for 2 weeks from 11.01.23           </a:t>
            </a: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Schedule stakeholder group meeting  31.01.23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As predicted: 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it was found an improvement of indication, of review/plan for antibiotics and durations were seen</a:t>
            </a: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2456" y="5762172"/>
            <a:ext cx="8548915" cy="15236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Prediction: 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Reporting back to stakeholders will identify that further</a:t>
            </a:r>
            <a:r>
              <a:rPr kumimoji="0" lang="en-IE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change can create more improvement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1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i.e. a new 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PDSA 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: Scheduled a meeting with stakeholder group          </a:t>
            </a: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: Stakeholder meeting held on 31.01.23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: Review &amp; discussion of audit results                        </a:t>
            </a:r>
            <a:r>
              <a:rPr kumimoji="0" lang="en-I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Act: 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Senior person on the rounds to hold med chart in their hand &amp; review </a:t>
            </a:r>
            <a:r>
              <a:rPr kumimoji="0" lang="en-IE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abx</a:t>
            </a: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section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As predicted: on going engagement from consultant led team to further improve process measure results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623" y="1836665"/>
            <a:ext cx="675890" cy="451422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18" y="3257740"/>
            <a:ext cx="676302" cy="676302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4574" y="4666369"/>
            <a:ext cx="654969" cy="731585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952" y="6089403"/>
            <a:ext cx="675903" cy="67677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pic>
        <p:nvPicPr>
          <p:cNvPr id="16" name="image1.jpeg" descr="A four part pie graphic with the sections: Plan, Do, Study, and Act. The Plan segment is highlighted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915" y="0"/>
            <a:ext cx="2264228" cy="1001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333443"/>
            <a:ext cx="652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Model for Improvement: PDSA Cycles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22667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33" y="35269"/>
            <a:ext cx="75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Measuring that change makes a difference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506"/>
            <a:ext cx="7354529" cy="4566075"/>
          </a:xfrm>
          <a:prstGeom prst="rect">
            <a:avLst/>
          </a:prstGeom>
        </p:spPr>
      </p:pic>
      <p:pic>
        <p:nvPicPr>
          <p:cNvPr id="10" name="Picture 1" descr="New resized Sig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56" y="35269"/>
            <a:ext cx="2771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0447" t="-34" r="2514" b="47150"/>
          <a:stretch/>
        </p:blipFill>
        <p:spPr>
          <a:xfrm>
            <a:off x="7442787" y="808710"/>
            <a:ext cx="4886634" cy="413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658" y="5527974"/>
            <a:ext cx="727587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 smtClean="0"/>
              <a:t>Cost Savings:</a:t>
            </a:r>
          </a:p>
          <a:p>
            <a:r>
              <a:rPr lang="en-IE" sz="2000" dirty="0" smtClean="0"/>
              <a:t>A basic cost analysis was undertaken using findings from an Irish study in a Level 4 hospital (Ryan et al 2017) &amp; taking cost of pharmacist time in to account, indicates savings to TippUH of </a:t>
            </a:r>
            <a:r>
              <a:rPr lang="en-IE" sz="2000" dirty="0" err="1" smtClean="0"/>
              <a:t>approx</a:t>
            </a:r>
            <a:r>
              <a:rPr lang="en-IE" sz="2000" dirty="0" smtClean="0"/>
              <a:t> </a:t>
            </a:r>
            <a:r>
              <a:rPr lang="en-IE" sz="2000" b="1" u="sng" dirty="0" smtClean="0"/>
              <a:t>€46,600 for Jan – June 2023.</a:t>
            </a:r>
            <a:endParaRPr lang="en-IE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442787" y="5066309"/>
            <a:ext cx="4780068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 smtClean="0"/>
              <a:t>Sustainable QI:</a:t>
            </a:r>
          </a:p>
          <a:p>
            <a:r>
              <a:rPr lang="en-IE" sz="2000" dirty="0"/>
              <a:t>R</a:t>
            </a:r>
            <a:r>
              <a:rPr lang="en-IE" sz="2000" dirty="0" smtClean="0"/>
              <a:t>educed </a:t>
            </a:r>
            <a:r>
              <a:rPr lang="en-IE" sz="2000" dirty="0"/>
              <a:t>HA CDI in TippUH </a:t>
            </a:r>
            <a:r>
              <a:rPr lang="en-IE" sz="2000" dirty="0" smtClean="0"/>
              <a:t>also results in reduced usage </a:t>
            </a:r>
            <a:r>
              <a:rPr lang="en-IE" sz="2000" dirty="0"/>
              <a:t>and disposal costs with resources such as aprons, gloves, masks, toiletries, bed linen, packaging of antimicrobials, plastic containers, fluid bags, syringes and IV giving sets.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2442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27397"/>
            <a:ext cx="9877425" cy="1293813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accent1">
                    <a:lumMod val="50000"/>
                  </a:schemeClr>
                </a:solidFill>
              </a:rPr>
              <a:t>Engaging Patients and </a:t>
            </a:r>
            <a:r>
              <a:rPr lang="en-US" alt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Family and Our Staff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27405" t="11893" r="39863" b="3840"/>
          <a:stretch/>
        </p:blipFill>
        <p:spPr>
          <a:xfrm>
            <a:off x="7668427" y="778508"/>
            <a:ext cx="4417996" cy="441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0" t="15838" r="29908" b="48702"/>
          <a:stretch/>
        </p:blipFill>
        <p:spPr>
          <a:xfrm>
            <a:off x="177131" y="778508"/>
            <a:ext cx="7452853" cy="3647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1544" t="52731" r="33779" b="14485"/>
          <a:stretch/>
        </p:blipFill>
        <p:spPr>
          <a:xfrm>
            <a:off x="712269" y="4301356"/>
            <a:ext cx="6689558" cy="3258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8427" y="5401007"/>
            <a:ext cx="4090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Working with TippUH Patients’ Representatives Group – meaningful engagement with follow through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9778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3390"/>
            <a:ext cx="9877425" cy="1293813"/>
          </a:xfrm>
        </p:spPr>
        <p:txBody>
          <a:bodyPr/>
          <a:lstStyle/>
          <a:p>
            <a:r>
              <a:rPr lang="en-IE" sz="4400" b="1" dirty="0" smtClean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1900"/>
            <a:ext cx="9877425" cy="6149975"/>
          </a:xfrm>
        </p:spPr>
        <p:txBody>
          <a:bodyPr/>
          <a:lstStyle/>
          <a:p>
            <a:endParaRPr lang="en-IE" dirty="0"/>
          </a:p>
          <a:p>
            <a:r>
              <a:rPr lang="en-IE" sz="3600" dirty="0" smtClean="0"/>
              <a:t>Project sponsors in Tipperary University Hospital: </a:t>
            </a:r>
          </a:p>
          <a:p>
            <a:pPr marL="0" indent="0">
              <a:buNone/>
            </a:pPr>
            <a:r>
              <a:rPr lang="en-IE" altLang="en-US" sz="3600" dirty="0">
                <a:ea typeface="ＭＳ Ｐゴシック" panose="020B0600070205080204" pitchFamily="34" charset="-128"/>
              </a:rPr>
              <a:t> </a:t>
            </a:r>
            <a:r>
              <a:rPr lang="en-IE" altLang="en-US" sz="3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Maria </a:t>
            </a:r>
            <a:r>
              <a:rPr lang="en-US" altLang="en-US" sz="3600" dirty="0">
                <a:ea typeface="ＭＳ Ｐゴシック" panose="020B0600070205080204" pitchFamily="34" charset="-128"/>
              </a:rPr>
              <a:t>Barry, Hospital Manager  &amp; Dr A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Majeed</a:t>
            </a:r>
            <a:r>
              <a:rPr lang="en-US" altLang="en-US" sz="3600" dirty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      Clinical Director</a:t>
            </a:r>
          </a:p>
          <a:p>
            <a:pPr marL="0" indent="0">
              <a:buNone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All stakeholders and collaborators in </a:t>
            </a:r>
            <a:r>
              <a:rPr lang="en-US" altLang="en-US" sz="3600" dirty="0" err="1" smtClean="0">
                <a:ea typeface="ＭＳ Ｐゴシック" panose="020B0600070205080204" pitchFamily="34" charset="-128"/>
              </a:rPr>
              <a:t>Tipperary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 University Hospital</a:t>
            </a:r>
          </a:p>
          <a:p>
            <a:pPr marL="0" indent="0">
              <a:buNone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RCPI Faculty including John Fitzsimons, John Brennan, John Quinn, Peter Lachman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IE" dirty="0"/>
          </a:p>
        </p:txBody>
      </p:sp>
      <p:pic>
        <p:nvPicPr>
          <p:cNvPr id="4" name="Picture 1" descr="New resized 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62" y="6624638"/>
            <a:ext cx="2771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2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103" charset="0"/>
            <a:ea typeface="Helvetica Light" pitchFamily="-103" charset="0"/>
            <a:cs typeface="Helvetica Light" pitchFamily="-103" charset="0"/>
            <a:sym typeface="Helvetica Light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103" charset="0"/>
            <a:ea typeface="Helvetica Light" pitchFamily="-103" charset="0"/>
            <a:cs typeface="Helvetica Light" pitchFamily="-103" charset="0"/>
            <a:sym typeface="Helvetica Light" pitchFamily="-103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Theme2" id="{9144D758-4E6A-DD46-8B8B-954A6AE46867}" vid="{421AB52B-3458-8344-A8A1-8C7986033E6F}"/>
    </a:ext>
  </a:extLst>
</a:theme>
</file>

<file path=ppt/theme/theme2.xml><?xml version="1.0" encoding="utf-8"?>
<a:theme xmlns:a="http://schemas.openxmlformats.org/drawingml/2006/main" name="White - Photo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 - Photo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103" charset="0"/>
            <a:ea typeface="Helvetica Light" pitchFamily="-103" charset="0"/>
            <a:cs typeface="Helvetica Light" pitchFamily="-103" charset="0"/>
            <a:sym typeface="Helvetica Light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103" charset="0"/>
            <a:ea typeface="Helvetica Light" pitchFamily="-103" charset="0"/>
            <a:cs typeface="Helvetica Light" pitchFamily="-103" charset="0"/>
            <a:sym typeface="Helvetica Light" pitchFamily="-103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268c1d-412e-4c5b-a1d8-4c0b527a3a4a">
      <UserInfo>
        <DisplayName>Eadin Murphy</DisplayName>
        <AccountId>19</AccountId>
        <AccountType/>
      </UserInfo>
      <UserInfo>
        <DisplayName>Simon Donohue</DisplayName>
        <AccountId>676</AccountId>
        <AccountType/>
      </UserInfo>
      <UserInfo>
        <DisplayName>Brian Cahill</DisplayName>
        <AccountId>2280</AccountId>
        <AccountType/>
      </UserInfo>
      <UserInfo>
        <DisplayName>Caitriona Curran</DisplayName>
        <AccountId>169</AccountId>
        <AccountType/>
      </UserInfo>
      <UserInfo>
        <DisplayName>Caroline Usher</DisplayName>
        <AccountId>55</AccountId>
        <AccountType/>
      </UserInfo>
      <UserInfo>
        <DisplayName>Deirdre Burke</DisplayName>
        <AccountId>41</AccountId>
        <AccountType/>
      </UserInfo>
      <UserInfo>
        <DisplayName>Elaine O'Connor</DisplayName>
        <AccountId>15</AccountId>
        <AccountType/>
      </UserInfo>
      <UserInfo>
        <DisplayName>Eleanor Keegan</DisplayName>
        <AccountId>64</AccountId>
        <AccountType/>
      </UserInfo>
      <UserInfo>
        <DisplayName>Heather Wilson</DisplayName>
        <AccountId>2710</AccountId>
        <AccountType/>
      </UserInfo>
      <UserInfo>
        <DisplayName>Nicola McCauley-Conlan</DisplayName>
        <AccountId>50</AccountId>
        <AccountType/>
      </UserInfo>
      <UserInfo>
        <DisplayName>Orla Corcoran</DisplayName>
        <AccountId>49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96E639EA753468742396B39FA107D" ma:contentTypeVersion="13" ma:contentTypeDescription="Create a new document." ma:contentTypeScope="" ma:versionID="60573bf9e127bf60bd75f2533e402f4c">
  <xsd:schema xmlns:xsd="http://www.w3.org/2001/XMLSchema" xmlns:xs="http://www.w3.org/2001/XMLSchema" xmlns:p="http://schemas.microsoft.com/office/2006/metadata/properties" xmlns:ns3="13268c1d-412e-4c5b-a1d8-4c0b527a3a4a" xmlns:ns4="91d27405-ff8d-401a-b0a0-71c3d4028bfb" targetNamespace="http://schemas.microsoft.com/office/2006/metadata/properties" ma:root="true" ma:fieldsID="7c0b2dcc125d5f4b790621cd21023f88" ns3:_="" ns4:_="">
    <xsd:import namespace="13268c1d-412e-4c5b-a1d8-4c0b527a3a4a"/>
    <xsd:import namespace="91d27405-ff8d-401a-b0a0-71c3d4028b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68c1d-412e-4c5b-a1d8-4c0b527a3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27405-ff8d-401a-b0a0-71c3d4028b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DD723-A198-48AD-AC26-8B0AAB7B937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3268c1d-412e-4c5b-a1d8-4c0b527a3a4a"/>
    <ds:schemaRef ds:uri="http://schemas.openxmlformats.org/package/2006/metadata/core-properties"/>
    <ds:schemaRef ds:uri="91d27405-ff8d-401a-b0a0-71c3d4028bfb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7A9C0E-852C-4CB8-B30F-62E3EBCE8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68c1d-412e-4c5b-a1d8-4c0b527a3a4a"/>
    <ds:schemaRef ds:uri="91d27405-ff8d-401a-b0a0-71c3d4028b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3C5141-6E25-46C6-B033-7AF4E64439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661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 Light</vt:lpstr>
      <vt:lpstr>Arial</vt:lpstr>
      <vt:lpstr>Calibri</vt:lpstr>
      <vt:lpstr>ＭＳ Ｐゴシック</vt:lpstr>
      <vt:lpstr>Lato Light</vt:lpstr>
      <vt:lpstr>Times New Roman</vt:lpstr>
      <vt:lpstr>Theme2</vt:lpstr>
      <vt:lpstr>White - Photo</vt:lpstr>
      <vt:lpstr>Office Theme</vt:lpstr>
      <vt:lpstr>      Elimination of Hospital Acquired Clostridioides difficile in a HSE Model 3 Acute Hospital   Tipperary University Hospital  Clostridioides difficile Quality Improvement Team  Audrey O’Reilly (Pharmacy), Sumera Bashir (Registrar),  Elaine Egan (Patient Safety Strategy Coordinator SSWHG)  </vt:lpstr>
      <vt:lpstr>AIM: To reduce the incidence of HA CDI in medical patients from 20 patients in 2022 to 1 or less new cases per month in a six month period from 01 Jan 2023 to 30 June 2023</vt:lpstr>
      <vt:lpstr>        Use of QI tools to Analyse the Problem</vt:lpstr>
      <vt:lpstr>PowerPoint Presentation</vt:lpstr>
      <vt:lpstr>PowerPoint Presentation</vt:lpstr>
      <vt:lpstr>Engaging Patients and Family and Our Staff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Pandemic Quality and Safety Tools</dc:title>
  <dc:creator>Peter Lachman</dc:creator>
  <cp:lastModifiedBy>Audrey O'Reilly</cp:lastModifiedBy>
  <cp:revision>297</cp:revision>
  <dcterms:created xsi:type="dcterms:W3CDTF">2020-04-03T14:33:33Z</dcterms:created>
  <dcterms:modified xsi:type="dcterms:W3CDTF">2023-11-21T19:29:37Z</dcterms:modified>
</cp:coreProperties>
</file>