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8" r:id="rId1"/>
  </p:sldMasterIdLst>
  <p:notesMasterIdLst>
    <p:notesMasterId r:id="rId39"/>
  </p:notesMasterIdLst>
  <p:handoutMasterIdLst>
    <p:handoutMasterId r:id="rId40"/>
  </p:handoutMasterIdLst>
  <p:sldIdLst>
    <p:sldId id="510" r:id="rId2"/>
    <p:sldId id="538" r:id="rId3"/>
    <p:sldId id="528" r:id="rId4"/>
    <p:sldId id="530" r:id="rId5"/>
    <p:sldId id="531" r:id="rId6"/>
    <p:sldId id="474" r:id="rId7"/>
    <p:sldId id="493" r:id="rId8"/>
    <p:sldId id="494" r:id="rId9"/>
    <p:sldId id="495" r:id="rId10"/>
    <p:sldId id="398" r:id="rId11"/>
    <p:sldId id="568" r:id="rId12"/>
    <p:sldId id="569" r:id="rId13"/>
    <p:sldId id="570" r:id="rId14"/>
    <p:sldId id="571" r:id="rId15"/>
    <p:sldId id="573" r:id="rId16"/>
    <p:sldId id="572" r:id="rId17"/>
    <p:sldId id="545" r:id="rId18"/>
    <p:sldId id="584" r:id="rId19"/>
    <p:sldId id="583" r:id="rId20"/>
    <p:sldId id="582" r:id="rId21"/>
    <p:sldId id="581" r:id="rId22"/>
    <p:sldId id="580" r:id="rId23"/>
    <p:sldId id="579" r:id="rId24"/>
    <p:sldId id="578" r:id="rId25"/>
    <p:sldId id="532" r:id="rId26"/>
    <p:sldId id="451" r:id="rId27"/>
    <p:sldId id="551" r:id="rId28"/>
    <p:sldId id="552" r:id="rId29"/>
    <p:sldId id="554" r:id="rId30"/>
    <p:sldId id="555" r:id="rId31"/>
    <p:sldId id="556" r:id="rId32"/>
    <p:sldId id="557" r:id="rId33"/>
    <p:sldId id="567" r:id="rId34"/>
    <p:sldId id="565" r:id="rId35"/>
    <p:sldId id="566" r:id="rId36"/>
    <p:sldId id="449" r:id="rId37"/>
    <p:sldId id="542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scaleToFitPaper="1" frameSlides="1"/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D618BE-86A7-ABCE-D304-B7D1D54C6806}" v="11" dt="2023-11-21T18:11:37.429"/>
    <p1510:client id="{4A94E8DD-7370-4D4E-B6AE-64BE65066B7F}" v="34" dt="2023-11-21T10:34:00.216"/>
    <p1510:client id="{B0E12C71-A6C5-C172-9E5F-5F82316FF5EF}" v="166" dt="2023-11-21T17:59:27.4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5589"/>
  </p:normalViewPr>
  <p:slideViewPr>
    <p:cSldViewPr showGuides="1">
      <p:cViewPr varScale="1">
        <p:scale>
          <a:sx n="57" d="100"/>
          <a:sy n="57" d="100"/>
        </p:scale>
        <p:origin x="154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4818177-BE0D-49BF-937E-EA3B45BA562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BD5021F-8F26-4AAB-8E2A-C1A87EAEE1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0057B4-E4B5-4486-9549-35018A64B49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164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Eq-5d standardised</a:t>
            </a:r>
            <a:r>
              <a:rPr lang="en-IE" baseline="0" dirty="0"/>
              <a:t> measure of health status (mobility, self-care, usual activities, pain, anxiety/depression) scored no problems, moderate problems, extreme problems (3 level) , time trade off valuation method using a set of utility values developed based on the UK population, score 0 to 1 with some health states considered worse than death (death=0)</a:t>
            </a:r>
            <a:r>
              <a:rPr lang="en-IE" dirty="0"/>
              <a:t>Median follow-up eq-5d=0.88 prospective cohort studies clinically important difference for eq-5d is 0.07 (range</a:t>
            </a:r>
            <a:r>
              <a:rPr lang="en-IE" baseline="0" dirty="0"/>
              <a:t> -0.01, 0.14)</a:t>
            </a:r>
          </a:p>
          <a:p>
            <a:r>
              <a:rPr lang="en-IE" baseline="0" dirty="0"/>
              <a:t>IRR: number of incident cases (ADEs) divided by the population at risk (or person-time at risk). In a cohort study, the relative risk (or IRR) is determined to measure the strength of the association between a factor and a disease.  In a cohort study, particularly on the occasion of a logistic regression, we replace the relative risk by the odds ratio if the disease is rare (incidence less than 10%). 25% of patients had one or more emergency admissions, 19% had one or more </a:t>
            </a:r>
            <a:r>
              <a:rPr lang="en-IE" baseline="0" dirty="0" err="1"/>
              <a:t>a+e</a:t>
            </a:r>
            <a:r>
              <a:rPr lang="en-IE" baseline="0" dirty="0"/>
              <a:t> visits (but v small numbers in two or more PIP and </a:t>
            </a:r>
            <a:r>
              <a:rPr lang="en-IE" baseline="0" dirty="0" err="1"/>
              <a:t>a+e</a:t>
            </a:r>
            <a:r>
              <a:rPr lang="en-IE" baseline="0" dirty="0"/>
              <a:t> visits group)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ADA4ED-2D29-4032-BAFB-DD5C1392D557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082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D5021F-8F26-4AAB-8E2A-C1A87EAEE1C3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740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8" y="157638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425450"/>
            <a:ext cx="108108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125913"/>
            <a:ext cx="2587625" cy="259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00" y="1576388"/>
            <a:ext cx="622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3" y="884238"/>
            <a:ext cx="6223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884238"/>
            <a:ext cx="6223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51"/>
          <a:stretch>
            <a:fillRect/>
          </a:stretch>
        </p:blipFill>
        <p:spPr bwMode="auto">
          <a:xfrm>
            <a:off x="600075" y="525463"/>
            <a:ext cx="35988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8" b="22058"/>
          <a:stretch>
            <a:fillRect/>
          </a:stretch>
        </p:blipFill>
        <p:spPr bwMode="auto">
          <a:xfrm>
            <a:off x="4605338" y="2686050"/>
            <a:ext cx="1439862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23" b="9221"/>
          <a:stretch>
            <a:fillRect/>
          </a:stretch>
        </p:blipFill>
        <p:spPr bwMode="auto">
          <a:xfrm>
            <a:off x="4605338" y="525463"/>
            <a:ext cx="1439862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4391526"/>
            <a:ext cx="5486400" cy="949290"/>
          </a:xfrm>
        </p:spPr>
        <p:txBody>
          <a:bodyPr anchor="b">
            <a:normAutofit/>
          </a:bodyPr>
          <a:lstStyle>
            <a:lvl1pPr algn="l">
              <a:defRPr sz="3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5538414"/>
            <a:ext cx="3348318" cy="620338"/>
          </a:xfrm>
        </p:spPr>
        <p:txBody>
          <a:bodyPr/>
          <a:lstStyle>
            <a:lvl1pPr marL="0" indent="0" algn="l">
              <a:buNone/>
              <a:defRPr sz="16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153941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43838" y="212725"/>
            <a:ext cx="1057275" cy="10572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6205538"/>
            <a:ext cx="109378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212726"/>
            <a:ext cx="6822017" cy="1057274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78F8E-26AB-4067-8081-987BE5A8F33E}" type="datetime1">
              <a:rPr lang="en-IE" altLang="en-US"/>
              <a:pPr>
                <a:defRPr/>
              </a:pPr>
              <a:t>21/11/2023</a:t>
            </a:fld>
            <a:endParaRPr lang="en-IE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9921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7E30F-242B-4BC5-B60C-E0B498E3B9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62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6205538"/>
            <a:ext cx="109378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7843838" y="212725"/>
            <a:ext cx="1057275" cy="1057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3885" y="1760764"/>
            <a:ext cx="3954029" cy="776971"/>
          </a:xfrm>
          <a:solidFill>
            <a:srgbClr val="003C69"/>
          </a:solidFill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63885" y="2710415"/>
            <a:ext cx="3954029" cy="35845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212726"/>
            <a:ext cx="6822017" cy="1057274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17971" y="1771649"/>
            <a:ext cx="3954029" cy="776971"/>
          </a:xfrm>
          <a:solidFill>
            <a:srgbClr val="003C69"/>
          </a:solidFill>
        </p:spPr>
        <p:txBody>
          <a:bodyPr anchor="b"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16"/>
          </p:nvPr>
        </p:nvSpPr>
        <p:spPr>
          <a:xfrm>
            <a:off x="613888" y="2718020"/>
            <a:ext cx="3962193" cy="358458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0B180-B050-4B6A-82AA-8352BC7ECDDF}" type="datetime1">
              <a:rPr lang="en-IE" altLang="en-US"/>
              <a:pPr>
                <a:defRPr/>
              </a:pPr>
              <a:t>21/11/2023</a:t>
            </a:fld>
            <a:endParaRPr lang="en-IE" alt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9"/>
          </p:nvPr>
        </p:nvSpPr>
        <p:spPr>
          <a:xfrm>
            <a:off x="6457950" y="6356350"/>
            <a:ext cx="9921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60C83-CC15-432B-99C0-6DA1E769C2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0090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43838" y="212725"/>
            <a:ext cx="1057275" cy="1057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6205538"/>
            <a:ext cx="109378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212726"/>
            <a:ext cx="6822017" cy="1057274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86E51-2131-47DF-A561-42AEB6443C3B}" type="datetime1">
              <a:rPr lang="en-IE" altLang="en-US"/>
              <a:pPr>
                <a:defRPr/>
              </a:pPr>
              <a:t>21/11/2023</a:t>
            </a:fld>
            <a:endParaRPr lang="en-IE" alt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9921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34512-2C4B-41A2-8CB4-A86136605F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693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6205538"/>
            <a:ext cx="109378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3D881-7652-4AC6-B598-7014FF80A7BB}" type="datetime1">
              <a:rPr lang="en-IE" altLang="en-US"/>
              <a:pPr>
                <a:defRPr/>
              </a:pPr>
              <a:t>21/11/2023</a:t>
            </a:fld>
            <a:endParaRPr lang="en-IE" alt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9921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D7F57-A30F-496E-AB9F-FDA6A5977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608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6205538"/>
            <a:ext cx="109378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FFB500"/>
          </a:solidFill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71694-0D1F-4565-8774-72B32CD41703}" type="datetime1">
              <a:rPr lang="en-IE" altLang="en-US"/>
              <a:pPr>
                <a:defRPr/>
              </a:pPr>
              <a:t>21/11/2023</a:t>
            </a:fld>
            <a:endParaRPr lang="en-IE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9921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A4CD3-DBEA-47A0-AFF1-0E9E7A3C28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4256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6205538"/>
            <a:ext cx="109378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solidFill>
            <a:srgbClr val="FFB500"/>
          </a:solidFill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00E5B-B089-4C1E-AF5D-5481AAB434F4}" type="datetime1">
              <a:rPr lang="en-IE" altLang="en-US"/>
              <a:pPr>
                <a:defRPr/>
              </a:pPr>
              <a:t>21/11/2023</a:t>
            </a:fld>
            <a:endParaRPr lang="en-IE" alt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984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CA03F-DB0B-43B5-A2CB-79656ED68E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147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6205538"/>
            <a:ext cx="109378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43838" y="212725"/>
            <a:ext cx="1057275" cy="1057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1825626"/>
            <a:ext cx="6822016" cy="417495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212726"/>
            <a:ext cx="6822017" cy="1057274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663E-1E6B-4B66-83F5-47032B0EDB16}" type="datetime1">
              <a:rPr lang="en-IE" altLang="en-US"/>
              <a:pPr>
                <a:defRPr/>
              </a:pPr>
              <a:t>21/11/2023</a:t>
            </a:fld>
            <a:endParaRPr lang="en-IE" alt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19850" y="6356350"/>
            <a:ext cx="10302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F0C69-DDAF-4D2F-8D34-F806D6E0B0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2039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6205538"/>
            <a:ext cx="109378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solidFill>
            <a:srgbClr val="FFB500"/>
          </a:solidFill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7D085-B4EF-4F6E-926C-21F1B1EB6299}" type="datetime1">
              <a:rPr lang="en-IE" altLang="en-US"/>
              <a:pPr>
                <a:defRPr/>
              </a:pPr>
              <a:t>21/11/2023</a:t>
            </a:fld>
            <a:endParaRPr lang="en-IE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984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8C583-2C4E-4856-8BF2-FDC63E70A9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078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79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6205538"/>
            <a:ext cx="109378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5400000">
            <a:off x="6192838" y="3378200"/>
            <a:ext cx="4376738" cy="1074737"/>
          </a:xfrm>
          <a:prstGeom prst="rect">
            <a:avLst/>
          </a:prstGeom>
          <a:solidFill>
            <a:srgbClr val="EFEFF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7843838" y="212725"/>
            <a:ext cx="1057275" cy="1057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2726"/>
            <a:ext cx="6822017" cy="1057274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27652"/>
            <a:ext cx="6822017" cy="43768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4E3DE-FF7C-41D8-A583-9DC836011E0A}" type="datetime1">
              <a:rPr lang="en-IE" altLang="en-US"/>
              <a:pPr>
                <a:defRPr/>
              </a:pPr>
              <a:t>21/11/2023</a:t>
            </a:fld>
            <a:endParaRPr lang="en-IE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9921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A2523-9BCD-434E-B834-D4CA15AFF2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177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6205538"/>
            <a:ext cx="10922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5400000">
            <a:off x="6192838" y="3378200"/>
            <a:ext cx="4376738" cy="1074737"/>
          </a:xfrm>
          <a:prstGeom prst="rect">
            <a:avLst/>
          </a:prstGeom>
          <a:solidFill>
            <a:srgbClr val="EFEFF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7843838" y="212725"/>
            <a:ext cx="1057275" cy="10572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2726"/>
            <a:ext cx="6822017" cy="1057274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27652"/>
            <a:ext cx="6822017" cy="43768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C73CF-5E5D-4030-B83B-3C50E90F2B3E}" type="datetime1">
              <a:rPr lang="en-IE" altLang="en-US"/>
              <a:pPr>
                <a:defRPr/>
              </a:pPr>
              <a:t>21/11/2023</a:t>
            </a:fld>
            <a:endParaRPr lang="en-IE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9921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36A72-E8C1-46CA-9957-6DBABC0C77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744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6205538"/>
            <a:ext cx="109220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 rot="5400000">
            <a:off x="6192838" y="3378200"/>
            <a:ext cx="4376738" cy="1074737"/>
          </a:xfrm>
          <a:prstGeom prst="rect">
            <a:avLst/>
          </a:prstGeom>
          <a:solidFill>
            <a:srgbClr val="EFEFF0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7843838" y="212725"/>
            <a:ext cx="1057275" cy="10572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2726"/>
            <a:ext cx="6822017" cy="1057274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27652"/>
            <a:ext cx="6822017" cy="43768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E4302-B87E-42EF-A06C-654860A9FAC7}" type="datetime1">
              <a:rPr lang="en-IE" altLang="en-US"/>
              <a:pPr>
                <a:defRPr/>
              </a:pPr>
              <a:t>21/11/2023</a:t>
            </a:fld>
            <a:endParaRPr lang="en-IE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9921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2FCC6-C04A-4959-A1B9-E06C8BBEE4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277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43838" y="212725"/>
            <a:ext cx="1057275" cy="1057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6205538"/>
            <a:ext cx="109378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27651"/>
            <a:ext cx="5486400" cy="42159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11504" y="1727200"/>
            <a:ext cx="2588831" cy="4216400"/>
          </a:xfr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212726"/>
            <a:ext cx="6822017" cy="1057274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8B60A-F71D-438C-B579-7E4A80961DD9}" type="datetime1">
              <a:rPr lang="en-IE" altLang="en-US"/>
              <a:pPr>
                <a:defRPr/>
              </a:pPr>
              <a:t>21/11/2023</a:t>
            </a:fld>
            <a:endParaRPr lang="en-IE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457950" y="6356350"/>
            <a:ext cx="9921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836FC-49AF-46EC-9EAD-39BBBAD04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10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43838" y="212725"/>
            <a:ext cx="1057275" cy="10572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6205538"/>
            <a:ext cx="109378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27651"/>
            <a:ext cx="5486400" cy="42159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45372" y="1727651"/>
            <a:ext cx="2554964" cy="4216400"/>
          </a:xfr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212726"/>
            <a:ext cx="6822017" cy="1057274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9DA10-CACC-4CC6-B161-EF6A50654239}" type="datetime1">
              <a:rPr lang="en-IE" altLang="en-US"/>
              <a:pPr>
                <a:defRPr/>
              </a:pPr>
              <a:t>21/11/2023</a:t>
            </a:fld>
            <a:endParaRPr lang="en-IE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457950" y="6356350"/>
            <a:ext cx="9921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5E127-C590-4419-AE18-189BA5864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41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43838" y="212725"/>
            <a:ext cx="1057275" cy="10572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6205538"/>
            <a:ext cx="109378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27651"/>
            <a:ext cx="5486400" cy="42159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311504" y="1727200"/>
            <a:ext cx="2588831" cy="4216400"/>
          </a:xfrm>
          <a:noFill/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212726"/>
            <a:ext cx="6822017" cy="1057274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7E207-371A-42DF-B530-22917CFD4E75}" type="datetime1">
              <a:rPr lang="en-IE" altLang="en-US"/>
              <a:pPr>
                <a:defRPr/>
              </a:pPr>
              <a:t>21/11/2023</a:t>
            </a:fld>
            <a:endParaRPr lang="en-IE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6457950" y="6356350"/>
            <a:ext cx="9921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C89CC-A3A5-40AC-9808-EE3C47699D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6014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3" y="1727200"/>
            <a:ext cx="26924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43838" y="212725"/>
            <a:ext cx="1057275" cy="10572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6205538"/>
            <a:ext cx="1093787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27651"/>
            <a:ext cx="5486400" cy="41996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212726"/>
            <a:ext cx="6822017" cy="1057274"/>
          </a:xfrm>
          <a:solidFill>
            <a:srgbClr val="EFEFF0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6C537-D317-4D5E-B6D6-B4F6FCC50B41}" type="datetime1">
              <a:rPr lang="en-IE" altLang="en-US"/>
              <a:pPr>
                <a:defRPr/>
              </a:pPr>
              <a:t>21/11/2023</a:t>
            </a:fld>
            <a:endParaRPr lang="en-IE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10048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651AD-7135-4ABF-B71A-0D160F8A5B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41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4133850"/>
            <a:ext cx="2586038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2609"/>
            <a:ext cx="6094880" cy="2956391"/>
          </a:xfrm>
          <a:solidFill>
            <a:srgbClr val="FFB500"/>
          </a:solidFill>
        </p:spPr>
        <p:txBody>
          <a:bodyPr anchor="t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329985"/>
            <a:ext cx="6094880" cy="109901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1B7A5-5B45-4C22-A4BB-3B8723DC8EE9}" type="datetime1">
              <a:rPr lang="en-IE" altLang="en-US"/>
              <a:pPr>
                <a:defRPr/>
              </a:pPr>
              <a:t>21/11/2023</a:t>
            </a:fld>
            <a:endParaRPr lang="en-IE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0820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17708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177088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A190255-583C-4E32-A31B-8C7CAFFF385D}" type="datetime1">
              <a:rPr lang="en-IE" altLang="en-US"/>
              <a:pPr>
                <a:defRPr/>
              </a:pPr>
              <a:t>21/11/2023</a:t>
            </a:fld>
            <a:endParaRPr lang="en-IE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29FC64C-C174-470E-95D0-346CD2EAA3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  <p:sldLayoutId id="2147484170" r:id="rId12"/>
    <p:sldLayoutId id="2147484171" r:id="rId13"/>
    <p:sldLayoutId id="2147484172" r:id="rId14"/>
    <p:sldLayoutId id="2147484173" r:id="rId15"/>
    <p:sldLayoutId id="2147484174" r:id="rId16"/>
    <p:sldLayoutId id="2147484175" r:id="rId17"/>
    <p:sldLayoutId id="2147484188" r:id="rId18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Verdana" panose="020B060403050404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84261DAC-A2F5-754D-BA20-A737111D9EE7}"/>
              </a:ext>
            </a:extLst>
          </p:cNvPr>
          <p:cNvSpPr/>
          <p:nvPr/>
        </p:nvSpPr>
        <p:spPr>
          <a:xfrm>
            <a:off x="0" y="2564904"/>
            <a:ext cx="9144000" cy="3584057"/>
          </a:xfrm>
          <a:prstGeom prst="rect">
            <a:avLst/>
          </a:prstGeom>
          <a:gradFill>
            <a:gsLst>
              <a:gs pos="100000">
                <a:srgbClr val="B7D6DF"/>
              </a:gs>
              <a:gs pos="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AF7762-E803-D94B-B08C-E70F4F36E4DB}"/>
              </a:ext>
            </a:extLst>
          </p:cNvPr>
          <p:cNvSpPr txBox="1">
            <a:spLocks/>
          </p:cNvSpPr>
          <p:nvPr/>
        </p:nvSpPr>
        <p:spPr bwMode="auto">
          <a:xfrm>
            <a:off x="323528" y="297199"/>
            <a:ext cx="842493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50044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50044"/>
                </a:solidFill>
                <a:latin typeface="Constantia" pitchFamily="18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50044"/>
                </a:solidFill>
                <a:latin typeface="Constantia" pitchFamily="18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50044"/>
                </a:solidFill>
                <a:latin typeface="Constantia" pitchFamily="18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A50044"/>
                </a:solidFill>
                <a:latin typeface="Constantia" pitchFamily="18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A50044"/>
                </a:solidFill>
                <a:latin typeface="Constantia" pitchFamily="18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A50044"/>
                </a:solidFill>
                <a:latin typeface="Constantia" pitchFamily="18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A50044"/>
                </a:solidFill>
                <a:latin typeface="Constantia" pitchFamily="18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A50044"/>
                </a:solidFill>
                <a:latin typeface="Constantia" pitchFamily="18" charset="0"/>
                <a:cs typeface="Arial" charset="0"/>
              </a:defRPr>
            </a:lvl9pPr>
          </a:lstStyle>
          <a:p>
            <a:pPr lvl="0" algn="ctr"/>
            <a:r>
              <a:rPr lang="en-US" b="1" kern="0" dirty="0">
                <a:solidFill>
                  <a:schemeClr val="accent5">
                    <a:lumMod val="50000"/>
                  </a:schemeClr>
                </a:solidFill>
                <a:latin typeface="+mj-lt"/>
                <a:cs typeface="Arial" panose="020B0604020202020204" pitchFamily="34" charset="0"/>
              </a:rPr>
              <a:t>Medicines optimisation for community-dwelling people with multimorbidity</a:t>
            </a: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C277C175-1441-0247-AE94-73306572B83B}"/>
              </a:ext>
            </a:extLst>
          </p:cNvPr>
          <p:cNvSpPr>
            <a:spLocks noChangeAspect="1"/>
          </p:cNvSpPr>
          <p:nvPr/>
        </p:nvSpPr>
        <p:spPr>
          <a:xfrm>
            <a:off x="4220784" y="2457743"/>
            <a:ext cx="4929563" cy="3691218"/>
          </a:xfrm>
          <a:custGeom>
            <a:avLst/>
            <a:gdLst>
              <a:gd name="connsiteX0" fmla="*/ 4247167 w 6098898"/>
              <a:gd name="connsiteY0" fmla="*/ 0 h 4566807"/>
              <a:gd name="connsiteX1" fmla="*/ 6088490 w 6098898"/>
              <a:gd name="connsiteY1" fmla="*/ 418817 h 4566807"/>
              <a:gd name="connsiteX2" fmla="*/ 6098898 w 6098898"/>
              <a:gd name="connsiteY2" fmla="*/ 424148 h 4566807"/>
              <a:gd name="connsiteX3" fmla="*/ 6098898 w 6098898"/>
              <a:gd name="connsiteY3" fmla="*/ 4566807 h 4566807"/>
              <a:gd name="connsiteX4" fmla="*/ 13213 w 6098898"/>
              <a:gd name="connsiteY4" fmla="*/ 4566807 h 4566807"/>
              <a:gd name="connsiteX5" fmla="*/ 5526 w 6098898"/>
              <a:gd name="connsiteY5" fmla="*/ 4465726 h 4566807"/>
              <a:gd name="connsiteX6" fmla="*/ 0 w 6098898"/>
              <a:gd name="connsiteY6" fmla="*/ 4247167 h 4566807"/>
              <a:gd name="connsiteX7" fmla="*/ 4247167 w 6098898"/>
              <a:gd name="connsiteY7" fmla="*/ 0 h 456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8898" h="4566807">
                <a:moveTo>
                  <a:pt x="4247167" y="0"/>
                </a:moveTo>
                <a:cubicBezTo>
                  <a:pt x="4906880" y="0"/>
                  <a:pt x="5531462" y="150413"/>
                  <a:pt x="6088490" y="418817"/>
                </a:cubicBezTo>
                <a:lnTo>
                  <a:pt x="6098898" y="424148"/>
                </a:lnTo>
                <a:lnTo>
                  <a:pt x="6098898" y="4566807"/>
                </a:lnTo>
                <a:lnTo>
                  <a:pt x="13213" y="4566807"/>
                </a:lnTo>
                <a:lnTo>
                  <a:pt x="5526" y="4465726"/>
                </a:lnTo>
                <a:cubicBezTo>
                  <a:pt x="1857" y="4393336"/>
                  <a:pt x="0" y="4320469"/>
                  <a:pt x="0" y="4247167"/>
                </a:cubicBezTo>
                <a:cubicBezTo>
                  <a:pt x="0" y="1901520"/>
                  <a:pt x="1901521" y="0"/>
                  <a:pt x="4247167" y="0"/>
                </a:cubicBezTo>
                <a:close/>
              </a:path>
            </a:pathLst>
          </a:custGeom>
          <a:gradFill>
            <a:gsLst>
              <a:gs pos="0">
                <a:srgbClr val="E3EFF2"/>
              </a:gs>
              <a:gs pos="100000">
                <a:srgbClr val="77B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A2F48BB-F9BA-5048-8597-AD1C186C5A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9730" y="2771930"/>
            <a:ext cx="4257442" cy="337703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D9D4DF-5C49-3B42-BE3C-AE79A1B0892E}"/>
              </a:ext>
            </a:extLst>
          </p:cNvPr>
          <p:cNvSpPr txBox="1">
            <a:spLocks/>
          </p:cNvSpPr>
          <p:nvPr/>
        </p:nvSpPr>
        <p:spPr bwMode="auto">
          <a:xfrm>
            <a:off x="36574" y="3356517"/>
            <a:ext cx="4660385" cy="126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44"/>
              </a:buClr>
              <a:buNone/>
              <a:defRPr sz="28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44"/>
              </a:buClr>
              <a:buNone/>
              <a:defRPr sz="28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44"/>
              </a:buClr>
              <a:buNone/>
              <a:defRPr sz="24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44"/>
              </a:buClr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44"/>
              </a:buClr>
              <a:buNone/>
              <a:defRPr sz="2000"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lvl="0">
              <a:lnSpc>
                <a:spcPct val="114000"/>
              </a:lnSpc>
              <a:defRPr/>
            </a:pPr>
            <a:r>
              <a:rPr lang="en-IE" sz="1800" kern="0" dirty="0">
                <a:solidFill>
                  <a:srgbClr val="77B0C0"/>
                </a:solidFill>
                <a:latin typeface="+mj-lt"/>
                <a:cs typeface="Arial"/>
              </a:rPr>
              <a:t>Prof Emma Wallace PhD MICGP</a:t>
            </a:r>
            <a:endParaRPr lang="en-IE" sz="1800" b="1" kern="0" dirty="0">
              <a:solidFill>
                <a:srgbClr val="002060"/>
              </a:solidFill>
              <a:latin typeface="+mj-lt"/>
              <a:cs typeface="Arial"/>
            </a:endParaRPr>
          </a:p>
          <a:p>
            <a:pPr lvl="0">
              <a:lnSpc>
                <a:spcPct val="114000"/>
              </a:lnSpc>
              <a:defRPr/>
            </a:pPr>
            <a:r>
              <a:rPr lang="en-IE" sz="1600" b="1" kern="0" dirty="0">
                <a:solidFill>
                  <a:srgbClr val="002060"/>
                </a:solidFill>
                <a:latin typeface="+mj-lt"/>
                <a:cs typeface="Arial"/>
              </a:rPr>
              <a:t>GP, Parklands General Practice, Cork</a:t>
            </a:r>
            <a:br>
              <a:rPr lang="en-IE" sz="1600" b="1" kern="0" dirty="0">
                <a:latin typeface="+mj-lt"/>
                <a:cs typeface="Arial" panose="020B0604020202020204" pitchFamily="34" charset="0"/>
              </a:rPr>
            </a:br>
            <a:r>
              <a:rPr lang="en-IE" sz="1600" b="1" kern="0" dirty="0">
                <a:solidFill>
                  <a:srgbClr val="002060"/>
                </a:solidFill>
                <a:latin typeface="+mj-lt"/>
                <a:cs typeface="Arial"/>
              </a:rPr>
              <a:t>Chair of General Practice, UCC</a:t>
            </a:r>
            <a:endParaRPr lang="en-US" dirty="0"/>
          </a:p>
          <a:p>
            <a:pPr lvl="0">
              <a:lnSpc>
                <a:spcPct val="114000"/>
              </a:lnSpc>
              <a:defRPr/>
            </a:pPr>
            <a:r>
              <a:rPr lang="en-IE" sz="1600" b="1" kern="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HRB Emerging Clinician Scientist</a:t>
            </a:r>
            <a:endParaRPr lang="en-IE" sz="1600" b="1" kern="0" dirty="0">
              <a:solidFill>
                <a:srgbClr val="002060"/>
              </a:solidFill>
              <a:latin typeface="+mj-lt"/>
              <a:ea typeface="Verdan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25BBCD-4BE9-B219-726A-36BABAF27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4" y="5356412"/>
            <a:ext cx="1828959" cy="7925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E49035-88E8-8B81-41FD-E5843F0B2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5356413"/>
            <a:ext cx="1828959" cy="78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36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819082" y="5440363"/>
            <a:ext cx="1694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AAE0C5B-4F18-E14A-883F-9A92BF37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726"/>
            <a:ext cx="6822017" cy="1057274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Multimorbidity: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adverse health outcomes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1EF43E-816B-5F45-B5FC-5A9F95A992EF}"/>
              </a:ext>
            </a:extLst>
          </p:cNvPr>
          <p:cNvSpPr txBox="1"/>
          <p:nvPr/>
        </p:nvSpPr>
        <p:spPr>
          <a:xfrm>
            <a:off x="647700" y="1988840"/>
            <a:ext cx="66606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Systematic review evidence </a:t>
            </a:r>
            <a:r>
              <a:rPr lang="en-US" baseline="300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1,2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Associated with;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Poorer health-related quality of life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Functional decline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Increased treatment burden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Increased healthcare use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Premature death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Increased healthcare costs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2FABAA-AFCD-11C1-01E0-9DD07F3D709C}"/>
              </a:ext>
            </a:extLst>
          </p:cNvPr>
          <p:cNvSpPr txBox="1"/>
          <p:nvPr/>
        </p:nvSpPr>
        <p:spPr>
          <a:xfrm>
            <a:off x="107504" y="5937231"/>
            <a:ext cx="7542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IE" sz="1200" dirty="0">
                <a:solidFill>
                  <a:srgbClr val="002060"/>
                </a:solidFill>
                <a:latin typeface="+mn-lt"/>
              </a:rPr>
              <a:t>France EF, Wyke S, Gunn JM et al. Multimorbidity in primary care: a systematic review of prospective cohort studies. BJGP 2012; 62 (597): e297-e307. </a:t>
            </a:r>
          </a:p>
          <a:p>
            <a:pPr marL="228600" indent="-228600">
              <a:buAutoNum type="arabicPeriod"/>
            </a:pPr>
            <a:r>
              <a:rPr lang="en-IE" sz="1200" dirty="0">
                <a:solidFill>
                  <a:srgbClr val="002060"/>
                </a:solidFill>
                <a:latin typeface="+mn-lt"/>
              </a:rPr>
              <a:t>Tran PB, Kazibwe J, </a:t>
            </a:r>
            <a:r>
              <a:rPr lang="en-IE" sz="1200" dirty="0" err="1">
                <a:solidFill>
                  <a:srgbClr val="002060"/>
                </a:solidFill>
                <a:latin typeface="+mn-lt"/>
              </a:rPr>
              <a:t>Nikolaidis</a:t>
            </a:r>
            <a:r>
              <a:rPr lang="en-IE" sz="1200" dirty="0">
                <a:solidFill>
                  <a:srgbClr val="002060"/>
                </a:solidFill>
                <a:latin typeface="+mn-lt"/>
              </a:rPr>
              <a:t> GF et al. Costs of multimorbidity: a systematic review and   meta-analyses. BMC Med 2022; 20, 234.</a:t>
            </a:r>
          </a:p>
        </p:txBody>
      </p:sp>
    </p:spTree>
    <p:extLst>
      <p:ext uri="{BB962C8B-B14F-4D97-AF65-F5344CB8AC3E}">
        <p14:creationId xmlns:p14="http://schemas.microsoft.com/office/powerpoint/2010/main" val="2291761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2060"/>
                </a:solidFill>
              </a:rPr>
              <a:t>Multimorbidity: </a:t>
            </a:r>
            <a:br>
              <a:rPr lang="en-IE" dirty="0">
                <a:solidFill>
                  <a:srgbClr val="002060"/>
                </a:solidFill>
              </a:rPr>
            </a:br>
            <a:r>
              <a:rPr lang="en-IE" dirty="0">
                <a:solidFill>
                  <a:srgbClr val="002060"/>
                </a:solidFill>
              </a:rPr>
              <a:t>Applying clinical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400" dirty="0">
                <a:solidFill>
                  <a:srgbClr val="002060"/>
                </a:solidFill>
              </a:rPr>
              <a:t>Hypothetical 62-year-old female</a:t>
            </a:r>
            <a:r>
              <a:rPr lang="en-IE" sz="2400" baseline="30000" dirty="0">
                <a:solidFill>
                  <a:srgbClr val="002060"/>
                </a:solidFill>
              </a:rPr>
              <a:t> 1</a:t>
            </a:r>
          </a:p>
          <a:p>
            <a:pPr marL="0" indent="0">
              <a:buNone/>
            </a:pPr>
            <a:endParaRPr lang="en-IE" dirty="0">
              <a:solidFill>
                <a:srgbClr val="002060"/>
              </a:solidFill>
            </a:endParaRPr>
          </a:p>
          <a:p>
            <a:pPr marL="914400" lvl="1" indent="-514350">
              <a:buFont typeface="+mj-lt"/>
              <a:buAutoNum type="arabicPeriod"/>
            </a:pPr>
            <a:r>
              <a:rPr lang="en-IE" sz="2400" dirty="0">
                <a:solidFill>
                  <a:srgbClr val="002060"/>
                </a:solidFill>
              </a:rPr>
              <a:t>Ischaemic Heart Disease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IE" sz="2400" dirty="0">
                <a:solidFill>
                  <a:srgbClr val="002060"/>
                </a:solidFill>
              </a:rPr>
              <a:t>Type 2 Diabetes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IE" sz="2400" dirty="0">
                <a:solidFill>
                  <a:srgbClr val="002060"/>
                </a:solidFill>
              </a:rPr>
              <a:t>Osteoarthritis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IE" sz="2400" dirty="0">
                <a:solidFill>
                  <a:srgbClr val="002060"/>
                </a:solidFill>
              </a:rPr>
              <a:t>COPD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IE" sz="2400" dirty="0">
                <a:solidFill>
                  <a:srgbClr val="002060"/>
                </a:solidFill>
              </a:rPr>
              <a:t>Depression</a:t>
            </a:r>
          </a:p>
          <a:p>
            <a:pPr marL="400050" lvl="1" indent="0">
              <a:buNone/>
            </a:pPr>
            <a:endParaRPr lang="en-IE" sz="2400" dirty="0">
              <a:solidFill>
                <a:srgbClr val="002060"/>
              </a:solidFill>
            </a:endParaRPr>
          </a:p>
          <a:p>
            <a:r>
              <a:rPr lang="en-IE" sz="2400" dirty="0">
                <a:solidFill>
                  <a:srgbClr val="002060"/>
                </a:solidFill>
              </a:rPr>
              <a:t>Application of five UK clinical guidelines</a:t>
            </a:r>
          </a:p>
          <a:p>
            <a:pPr marL="0" indent="0">
              <a:buNone/>
            </a:pPr>
            <a:endParaRPr lang="en-IE" sz="16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IE" sz="14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IE" sz="1400" dirty="0">
                <a:solidFill>
                  <a:srgbClr val="002060"/>
                </a:solidFill>
              </a:rPr>
              <a:t>1. Hughes LD, McMurdo ME, Guthrie B. Guidelines for people not for diseases: the challenges of applying UK clinical guidelines to people with multimorbidity. Age Ageing 2013;42:62-9.</a:t>
            </a:r>
          </a:p>
        </p:txBody>
      </p:sp>
    </p:spTree>
    <p:extLst>
      <p:ext uri="{BB962C8B-B14F-4D97-AF65-F5344CB8AC3E}">
        <p14:creationId xmlns:p14="http://schemas.microsoft.com/office/powerpoint/2010/main" val="877312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2060"/>
                </a:solidFill>
              </a:rPr>
              <a:t>Multimorbidity: </a:t>
            </a:r>
            <a:br>
              <a:rPr lang="en-IE" dirty="0">
                <a:solidFill>
                  <a:srgbClr val="002060"/>
                </a:solidFill>
              </a:rPr>
            </a:br>
            <a:r>
              <a:rPr lang="en-IE" dirty="0">
                <a:solidFill>
                  <a:srgbClr val="002060"/>
                </a:solidFill>
              </a:rPr>
              <a:t>Applying clinical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700807"/>
            <a:ext cx="6695091" cy="4824537"/>
          </a:xfrm>
        </p:spPr>
        <p:txBody>
          <a:bodyPr/>
          <a:lstStyle/>
          <a:p>
            <a:r>
              <a:rPr lang="en-IE" sz="2400" dirty="0">
                <a:solidFill>
                  <a:srgbClr val="002060"/>
                </a:solidFill>
              </a:rPr>
              <a:t>Prescribed at least 11 medications</a:t>
            </a:r>
          </a:p>
          <a:p>
            <a:pPr lvl="1"/>
            <a:r>
              <a:rPr lang="en-IE" sz="2400" dirty="0">
                <a:solidFill>
                  <a:srgbClr val="002060"/>
                </a:solidFill>
              </a:rPr>
              <a:t>Potential for another 10 medications depending on disease progression</a:t>
            </a:r>
          </a:p>
          <a:p>
            <a:pPr marL="457200" lvl="1" indent="0">
              <a:buNone/>
            </a:pPr>
            <a:endParaRPr lang="en-IE" sz="2400" dirty="0">
              <a:solidFill>
                <a:srgbClr val="002060"/>
              </a:solidFill>
            </a:endParaRPr>
          </a:p>
          <a:p>
            <a:r>
              <a:rPr lang="en-IE" sz="2400" dirty="0">
                <a:solidFill>
                  <a:srgbClr val="002060"/>
                </a:solidFill>
              </a:rPr>
              <a:t>Advised to engage in at least 9 lifestyle modifications</a:t>
            </a:r>
          </a:p>
          <a:p>
            <a:endParaRPr lang="en-IE" sz="2400" dirty="0">
              <a:solidFill>
                <a:srgbClr val="002060"/>
              </a:solidFill>
            </a:endParaRPr>
          </a:p>
          <a:p>
            <a:r>
              <a:rPr lang="en-IE" sz="2400" dirty="0">
                <a:solidFill>
                  <a:srgbClr val="002060"/>
                </a:solidFill>
              </a:rPr>
              <a:t>Attend 8-10 primary care appointments</a:t>
            </a:r>
          </a:p>
          <a:p>
            <a:r>
              <a:rPr lang="en-IE" sz="2400" dirty="0">
                <a:solidFill>
                  <a:srgbClr val="002060"/>
                </a:solidFill>
              </a:rPr>
              <a:t>Attend 8-10 secondary care appointments</a:t>
            </a:r>
          </a:p>
          <a:p>
            <a:r>
              <a:rPr lang="en-IE" sz="2400" dirty="0">
                <a:solidFill>
                  <a:srgbClr val="002060"/>
                </a:solidFill>
              </a:rPr>
              <a:t>Attend multidisciplinary team appointments </a:t>
            </a:r>
          </a:p>
          <a:p>
            <a:pPr lvl="1"/>
            <a:r>
              <a:rPr lang="en-IE" sz="2400" dirty="0">
                <a:solidFill>
                  <a:srgbClr val="002060"/>
                </a:solidFill>
              </a:rPr>
              <a:t>e.g. dietician, counselling etc.</a:t>
            </a:r>
          </a:p>
        </p:txBody>
      </p:sp>
    </p:spTree>
    <p:extLst>
      <p:ext uri="{BB962C8B-B14F-4D97-AF65-F5344CB8AC3E}">
        <p14:creationId xmlns:p14="http://schemas.microsoft.com/office/powerpoint/2010/main" val="767469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4E537-E757-A44F-B9F2-7F019AB5A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88640"/>
            <a:ext cx="7272808" cy="1131664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Multimorbidity: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management in primary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346AE-A9D4-DA4E-B55E-B070311B6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439" y="1985180"/>
            <a:ext cx="4735233" cy="3676069"/>
          </a:xfrm>
        </p:spPr>
        <p:txBody>
          <a:bodyPr/>
          <a:lstStyle/>
          <a:p>
            <a:r>
              <a:rPr lang="en-IE" sz="2800" dirty="0">
                <a:solidFill>
                  <a:srgbClr val="002060"/>
                </a:solidFill>
              </a:rPr>
              <a:t>Three key challenges: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800" dirty="0">
                <a:solidFill>
                  <a:srgbClr val="002060"/>
                </a:solidFill>
              </a:rPr>
              <a:t>Disorganisation and fragmentation of care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800" dirty="0">
                <a:solidFill>
                  <a:srgbClr val="002060"/>
                </a:solidFill>
              </a:rPr>
              <a:t>Delivering patient centred care</a:t>
            </a:r>
          </a:p>
          <a:p>
            <a:pPr marL="514350" indent="-514350">
              <a:buFont typeface="+mj-lt"/>
              <a:buAutoNum type="arabicPeriod"/>
            </a:pPr>
            <a:r>
              <a:rPr lang="en-IE" sz="2800" dirty="0">
                <a:solidFill>
                  <a:srgbClr val="002060"/>
                </a:solidFill>
              </a:rPr>
              <a:t>Chronic disease management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47D48-A186-0D4A-8A09-6811103B0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985180"/>
            <a:ext cx="2754306" cy="381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6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8640"/>
            <a:ext cx="6822018" cy="1059656"/>
          </a:xfrm>
        </p:spPr>
        <p:txBody>
          <a:bodyPr>
            <a:normAutofit/>
          </a:bodyPr>
          <a:lstStyle/>
          <a:p>
            <a:r>
              <a:rPr lang="en-IE" dirty="0">
                <a:solidFill>
                  <a:schemeClr val="accent1"/>
                </a:solidFill>
              </a:rPr>
              <a:t>Disorganisation and fragmentation of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E" sz="2800" dirty="0">
                <a:solidFill>
                  <a:srgbClr val="002060"/>
                </a:solidFill>
              </a:rPr>
              <a:t>Identification difficulties</a:t>
            </a:r>
          </a:p>
          <a:p>
            <a:pPr marL="0" indent="0">
              <a:buNone/>
            </a:pPr>
            <a:endParaRPr lang="en-IE" sz="2800" dirty="0">
              <a:solidFill>
                <a:srgbClr val="002060"/>
              </a:solidFill>
            </a:endParaRPr>
          </a:p>
          <a:p>
            <a:r>
              <a:rPr lang="en-IE" sz="2800" dirty="0">
                <a:solidFill>
                  <a:srgbClr val="002060"/>
                </a:solidFill>
              </a:rPr>
              <a:t>Continuity of care </a:t>
            </a:r>
          </a:p>
          <a:p>
            <a:pPr lvl="1"/>
            <a:r>
              <a:rPr lang="en-IE" sz="2400" dirty="0">
                <a:solidFill>
                  <a:srgbClr val="002060"/>
                </a:solidFill>
              </a:rPr>
              <a:t>Relational, information, managerial</a:t>
            </a:r>
          </a:p>
          <a:p>
            <a:pPr lvl="1"/>
            <a:r>
              <a:rPr lang="en-IE" sz="2400" dirty="0">
                <a:solidFill>
                  <a:srgbClr val="002060"/>
                </a:solidFill>
              </a:rPr>
              <a:t>Improved preventative measures, reduced preventable admissions</a:t>
            </a:r>
          </a:p>
          <a:p>
            <a:pPr marL="342900" lvl="1" indent="0">
              <a:buNone/>
            </a:pPr>
            <a:endParaRPr lang="en-IE" sz="2800" dirty="0">
              <a:solidFill>
                <a:srgbClr val="002060"/>
              </a:solidFill>
            </a:endParaRPr>
          </a:p>
          <a:p>
            <a:r>
              <a:rPr lang="en-IE" sz="2800" dirty="0">
                <a:solidFill>
                  <a:srgbClr val="002060"/>
                </a:solidFill>
              </a:rPr>
              <a:t>Consultation times</a:t>
            </a:r>
          </a:p>
          <a:p>
            <a:endParaRPr lang="en-IE" sz="2800" dirty="0">
              <a:solidFill>
                <a:srgbClr val="002060"/>
              </a:solidFill>
            </a:endParaRPr>
          </a:p>
          <a:p>
            <a:r>
              <a:rPr lang="en-IE" sz="2800" dirty="0">
                <a:solidFill>
                  <a:srgbClr val="002060"/>
                </a:solidFill>
              </a:rPr>
              <a:t>Suboptimal communication</a:t>
            </a:r>
          </a:p>
          <a:p>
            <a:endParaRPr lang="en-I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021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823" y="188640"/>
            <a:ext cx="6822017" cy="1057274"/>
          </a:xfrm>
        </p:spPr>
        <p:txBody>
          <a:bodyPr/>
          <a:lstStyle/>
          <a:p>
            <a:r>
              <a:rPr lang="en-IE" dirty="0">
                <a:solidFill>
                  <a:schemeClr val="accent1"/>
                </a:solidFill>
              </a:rPr>
              <a:t>Patient centred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>
                <a:solidFill>
                  <a:srgbClr val="002060"/>
                </a:solidFill>
              </a:rPr>
              <a:t>Shared decision making</a:t>
            </a:r>
          </a:p>
          <a:p>
            <a:pPr marL="0" indent="0">
              <a:buNone/>
            </a:pPr>
            <a:endParaRPr lang="en-IE" sz="2800" dirty="0">
              <a:solidFill>
                <a:srgbClr val="002060"/>
              </a:solidFill>
            </a:endParaRPr>
          </a:p>
          <a:p>
            <a:r>
              <a:rPr lang="en-IE" sz="2800" dirty="0">
                <a:solidFill>
                  <a:srgbClr val="002060"/>
                </a:solidFill>
              </a:rPr>
              <a:t>Targeting function rather than disease?</a:t>
            </a:r>
          </a:p>
          <a:p>
            <a:pPr marL="0" indent="0">
              <a:buNone/>
            </a:pPr>
            <a:endParaRPr lang="en-IE" sz="2800" dirty="0">
              <a:solidFill>
                <a:srgbClr val="002060"/>
              </a:solidFill>
            </a:endParaRPr>
          </a:p>
          <a:p>
            <a:r>
              <a:rPr lang="en-IE" sz="2800" dirty="0">
                <a:solidFill>
                  <a:srgbClr val="002060"/>
                </a:solidFill>
              </a:rPr>
              <a:t>Supporting self-management of conditions</a:t>
            </a:r>
          </a:p>
        </p:txBody>
      </p:sp>
    </p:spTree>
    <p:extLst>
      <p:ext uri="{BB962C8B-B14F-4D97-AF65-F5344CB8AC3E}">
        <p14:creationId xmlns:p14="http://schemas.microsoft.com/office/powerpoint/2010/main" val="1526179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45D8A-22CF-1749-BA41-B6D7EF5F5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Chronic Disease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48942-0CB4-134E-8F70-8C9EDCE30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>
                <a:solidFill>
                  <a:srgbClr val="002060"/>
                </a:solidFill>
              </a:rPr>
              <a:t>Single disease focus of clinical guidelines</a:t>
            </a:r>
          </a:p>
          <a:p>
            <a:pPr lvl="1"/>
            <a:r>
              <a:rPr lang="en-IE" sz="2400" dirty="0">
                <a:solidFill>
                  <a:srgbClr val="002060"/>
                </a:solidFill>
              </a:rPr>
              <a:t>Rarely address multimorbidity</a:t>
            </a:r>
          </a:p>
          <a:p>
            <a:pPr lvl="1"/>
            <a:r>
              <a:rPr lang="en-IE" sz="2400" dirty="0">
                <a:solidFill>
                  <a:srgbClr val="002060"/>
                </a:solidFill>
              </a:rPr>
              <a:t>RCTs often exclude patients with multimorbidity</a:t>
            </a:r>
          </a:p>
          <a:p>
            <a:pPr lvl="1"/>
            <a:r>
              <a:rPr lang="en-IE" sz="2400" dirty="0">
                <a:solidFill>
                  <a:srgbClr val="002060"/>
                </a:solidFill>
              </a:rPr>
              <a:t>Individual recommendations sensible but sum of all are not</a:t>
            </a:r>
          </a:p>
          <a:p>
            <a:pPr marL="342900" lvl="1" indent="0">
              <a:buNone/>
            </a:pPr>
            <a:endParaRPr lang="en-IE" sz="2400" dirty="0">
              <a:solidFill>
                <a:srgbClr val="002060"/>
              </a:solidFill>
            </a:endParaRPr>
          </a:p>
          <a:p>
            <a:r>
              <a:rPr lang="en-IE" sz="2800" dirty="0">
                <a:solidFill>
                  <a:srgbClr val="002060"/>
                </a:solidFill>
              </a:rPr>
              <a:t>Problematic Polypharmacy</a:t>
            </a:r>
          </a:p>
          <a:p>
            <a:pPr lvl="1"/>
            <a:r>
              <a:rPr lang="en-IE" sz="2400" dirty="0">
                <a:solidFill>
                  <a:srgbClr val="002060"/>
                </a:solidFill>
              </a:rPr>
              <a:t>Higher number of medications </a:t>
            </a:r>
          </a:p>
          <a:p>
            <a:pPr lvl="1"/>
            <a:r>
              <a:rPr lang="en-IE" sz="2400" dirty="0">
                <a:solidFill>
                  <a:srgbClr val="002060"/>
                </a:solidFill>
              </a:rPr>
              <a:t>Higher risk medication-related harm and emergency admissions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51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0CF4E-65EB-408A-DB00-D7A36C26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2060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E96B9-8840-6FE2-953E-B6659641D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>
                <a:solidFill>
                  <a:schemeClr val="bg2"/>
                </a:solidFill>
              </a:rPr>
              <a:t>General Practice: multimorbidity</a:t>
            </a:r>
          </a:p>
          <a:p>
            <a:pPr marL="0" indent="0">
              <a:buNone/>
            </a:pPr>
            <a:endParaRPr lang="en-IE" sz="2800" dirty="0">
              <a:solidFill>
                <a:srgbClr val="002060"/>
              </a:solidFill>
            </a:endParaRPr>
          </a:p>
          <a:p>
            <a:r>
              <a:rPr lang="en-IE" sz="2800" dirty="0">
                <a:solidFill>
                  <a:srgbClr val="002060"/>
                </a:solidFill>
              </a:rPr>
              <a:t>Research interests</a:t>
            </a:r>
            <a:endParaRPr lang="en-IE" sz="2400" dirty="0">
              <a:solidFill>
                <a:srgbClr val="002060"/>
              </a:solidFill>
            </a:endParaRPr>
          </a:p>
          <a:p>
            <a:pPr lvl="1"/>
            <a:r>
              <a:rPr lang="en-IE" sz="2400" dirty="0">
                <a:solidFill>
                  <a:srgbClr val="002060"/>
                </a:solidFill>
              </a:rPr>
              <a:t>Problematic polypharmacy &amp; medicines optimisation</a:t>
            </a:r>
            <a:endParaRPr lang="en-IE" sz="2400" dirty="0">
              <a:solidFill>
                <a:srgbClr val="002060"/>
              </a:solidFill>
              <a:ea typeface="Verdana"/>
            </a:endParaRPr>
          </a:p>
          <a:p>
            <a:pPr lvl="1"/>
            <a:r>
              <a:rPr lang="en-IE" sz="2400" dirty="0">
                <a:solidFill>
                  <a:srgbClr val="002060"/>
                </a:solidFill>
                <a:ea typeface="Verdana"/>
              </a:rPr>
              <a:t>Adverse drug reactions and prescribing cascades</a:t>
            </a:r>
          </a:p>
          <a:p>
            <a:pPr marL="342900" lvl="1" indent="0">
              <a:buNone/>
            </a:pPr>
            <a:endParaRPr lang="en-IE" sz="2100" dirty="0">
              <a:solidFill>
                <a:srgbClr val="002060"/>
              </a:solidFill>
            </a:endParaRPr>
          </a:p>
          <a:p>
            <a:r>
              <a:rPr lang="en-IE" sz="2800" dirty="0">
                <a:solidFill>
                  <a:schemeClr val="bg2"/>
                </a:solidFill>
              </a:rPr>
              <a:t>Policy developments</a:t>
            </a:r>
          </a:p>
          <a:p>
            <a:pPr marL="342900" lvl="1" indent="0">
              <a:buNone/>
            </a:pPr>
            <a:endParaRPr lang="en-IE" sz="2400" dirty="0">
              <a:solidFill>
                <a:srgbClr val="002060"/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24515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D0D75-5FB3-E64D-A612-653046611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88639"/>
            <a:ext cx="7992888" cy="131276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Problematic Polypharmacy: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Potentially Inappropriate Prescribing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F9C44-DB16-764C-9CCF-3BC0C79BA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945" y="1970492"/>
            <a:ext cx="4788727" cy="3386099"/>
          </a:xfrm>
        </p:spPr>
        <p:txBody>
          <a:bodyPr/>
          <a:lstStyle/>
          <a:p>
            <a:r>
              <a:rPr lang="en-US" sz="2400" dirty="0">
                <a:solidFill>
                  <a:srgbClr val="002060"/>
                </a:solidFill>
                <a:cs typeface="Calibri" panose="020F0502020204030204" pitchFamily="34" charset="0"/>
              </a:rPr>
              <a:t>Two-year prospective cohort study </a:t>
            </a:r>
          </a:p>
          <a:p>
            <a:r>
              <a:rPr lang="en-US" sz="2400" dirty="0">
                <a:solidFill>
                  <a:srgbClr val="002060"/>
                </a:solidFill>
                <a:cs typeface="Calibri" panose="020F0502020204030204" pitchFamily="34" charset="0"/>
              </a:rPr>
              <a:t>N=904, 15 general practices, Aged ≥70 years</a:t>
            </a:r>
          </a:p>
          <a:p>
            <a:r>
              <a:rPr lang="en-US" sz="2400" dirty="0">
                <a:solidFill>
                  <a:srgbClr val="002060"/>
                </a:solidFill>
                <a:cs typeface="Calibri" panose="020F0502020204030204" pitchFamily="34" charset="0"/>
              </a:rPr>
              <a:t>PIP via STOPP using linked pharmacy claims data</a:t>
            </a:r>
          </a:p>
          <a:p>
            <a:r>
              <a:rPr lang="en-US" sz="2400" dirty="0">
                <a:solidFill>
                  <a:srgbClr val="002060"/>
                </a:solidFill>
                <a:cs typeface="Calibri" panose="020F0502020204030204" pitchFamily="34" charset="0"/>
              </a:rPr>
              <a:t>Primary outcome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  <a:cs typeface="Calibri"/>
              </a:rPr>
              <a:t>ADRs over 6 months (nurse-led patient interview)</a:t>
            </a:r>
            <a:endParaRPr lang="en-US" sz="2000" dirty="0">
              <a:solidFill>
                <a:srgbClr val="002060"/>
              </a:solidFill>
              <a:ea typeface="Verdana"/>
              <a:cs typeface="Calibri"/>
            </a:endParaRPr>
          </a:p>
          <a:p>
            <a:r>
              <a:rPr lang="en-US" sz="2400" dirty="0">
                <a:solidFill>
                  <a:srgbClr val="002060"/>
                </a:solidFill>
                <a:cs typeface="Calibri" panose="020F0502020204030204" pitchFamily="34" charset="0"/>
              </a:rPr>
              <a:t>Secondary outcomes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  <a:cs typeface="Calibri" panose="020F0502020204030204" pitchFamily="34" charset="0"/>
              </a:rPr>
              <a:t>Health related Quality of Life 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  <a:cs typeface="Calibri" panose="020F0502020204030204" pitchFamily="34" charset="0"/>
              </a:rPr>
              <a:t>Emergency admission and ED visits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7805AB-5A6A-A946-BCAB-DD3B0647B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970492"/>
            <a:ext cx="2952327" cy="39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4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13069-4B7A-574C-B16B-21B899F0D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7128788" cy="105965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Results: Study participants (baseline)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C6186-C6BD-284C-9F4C-F9A6E1BBB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t" hangingPunct="1"/>
            <a:r>
              <a:rPr lang="en-IE" sz="2400" dirty="0">
                <a:solidFill>
                  <a:srgbClr val="002060"/>
                </a:solidFill>
              </a:rPr>
              <a:t>Age: median 77 years (IQR 74, 81)</a:t>
            </a:r>
          </a:p>
          <a:p>
            <a:pPr eaLnBrk="1" fontAlgn="t" hangingPunct="1"/>
            <a:r>
              <a:rPr lang="en-IE" sz="2400" dirty="0">
                <a:solidFill>
                  <a:srgbClr val="002060"/>
                </a:solidFill>
              </a:rPr>
              <a:t>Gender: Male n=415 (46%)</a:t>
            </a:r>
          </a:p>
          <a:p>
            <a:pPr eaLnBrk="1" fontAlgn="t" hangingPunct="1"/>
            <a:r>
              <a:rPr lang="en-IE" sz="2400" dirty="0">
                <a:solidFill>
                  <a:srgbClr val="002060"/>
                </a:solidFill>
              </a:rPr>
              <a:t>Deprivation: median 1.49 (IQR −0.6, 3.1)</a:t>
            </a:r>
          </a:p>
          <a:p>
            <a:pPr eaLnBrk="1" fontAlgn="t" hangingPunct="1"/>
            <a:r>
              <a:rPr lang="en-IE" sz="2400" dirty="0">
                <a:solidFill>
                  <a:srgbClr val="002060"/>
                </a:solidFill>
              </a:rPr>
              <a:t>Number of drug classes: median 6 (IQR 3, 8)</a:t>
            </a:r>
          </a:p>
          <a:p>
            <a:pPr eaLnBrk="1" fontAlgn="t" hangingPunct="1"/>
            <a:r>
              <a:rPr lang="en-IE" sz="2400" dirty="0">
                <a:solidFill>
                  <a:srgbClr val="002060"/>
                </a:solidFill>
              </a:rPr>
              <a:t>Medication Possession Ratio: </a:t>
            </a:r>
            <a:r>
              <a:rPr lang="en-US" sz="2400" dirty="0">
                <a:solidFill>
                  <a:srgbClr val="002060"/>
                </a:solidFill>
              </a:rPr>
              <a:t>median 0.83 (IQR 0.69, 0.91)</a:t>
            </a:r>
          </a:p>
          <a:p>
            <a:pPr eaLnBrk="1" fontAlgn="t" hangingPunct="1"/>
            <a:r>
              <a:rPr lang="en-US" sz="2400" dirty="0">
                <a:solidFill>
                  <a:srgbClr val="002060"/>
                </a:solidFill>
              </a:rPr>
              <a:t>Prevalence baseline PIP: 40%</a:t>
            </a:r>
          </a:p>
          <a:p>
            <a:pPr eaLnBrk="1" fontAlgn="t" hangingPunct="1"/>
            <a:endParaRPr lang="en-IE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263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0CF4E-65EB-408A-DB00-D7A36C26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2060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E96B9-8840-6FE2-953E-B6659641D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>
                <a:solidFill>
                  <a:srgbClr val="002060"/>
                </a:solidFill>
              </a:rPr>
              <a:t>General Practice: multimorbidity</a:t>
            </a:r>
          </a:p>
          <a:p>
            <a:pPr marL="0" indent="0">
              <a:buNone/>
            </a:pPr>
            <a:endParaRPr lang="en-IE" sz="2800" dirty="0">
              <a:solidFill>
                <a:srgbClr val="002060"/>
              </a:solidFill>
            </a:endParaRPr>
          </a:p>
          <a:p>
            <a:r>
              <a:rPr lang="en-IE" sz="2800" dirty="0">
                <a:solidFill>
                  <a:srgbClr val="002060"/>
                </a:solidFill>
              </a:rPr>
              <a:t>Research interests</a:t>
            </a:r>
            <a:endParaRPr lang="en-IE" sz="2400" dirty="0">
              <a:solidFill>
                <a:srgbClr val="002060"/>
              </a:solidFill>
            </a:endParaRPr>
          </a:p>
          <a:p>
            <a:pPr lvl="1"/>
            <a:r>
              <a:rPr lang="en-IE" sz="2400" dirty="0">
                <a:solidFill>
                  <a:srgbClr val="002060"/>
                </a:solidFill>
              </a:rPr>
              <a:t>Problematic polypharmacy &amp; medicines optimisation</a:t>
            </a:r>
            <a:endParaRPr lang="en-IE" sz="2400" dirty="0">
              <a:solidFill>
                <a:srgbClr val="002060"/>
              </a:solidFill>
              <a:ea typeface="Verdana"/>
            </a:endParaRPr>
          </a:p>
          <a:p>
            <a:pPr lvl="1"/>
            <a:r>
              <a:rPr lang="en-IE" sz="2400" dirty="0">
                <a:solidFill>
                  <a:srgbClr val="002060"/>
                </a:solidFill>
                <a:ea typeface="Verdana"/>
              </a:rPr>
              <a:t>Adverse drug reactions and prescribing cascades</a:t>
            </a:r>
          </a:p>
          <a:p>
            <a:pPr marL="342900" lvl="1" indent="0">
              <a:buNone/>
            </a:pPr>
            <a:endParaRPr lang="en-IE" sz="2100" dirty="0">
              <a:solidFill>
                <a:srgbClr val="002060"/>
              </a:solidFill>
            </a:endParaRPr>
          </a:p>
          <a:p>
            <a:r>
              <a:rPr lang="en-IE" sz="2800" dirty="0">
                <a:solidFill>
                  <a:srgbClr val="002060"/>
                </a:solidFill>
              </a:rPr>
              <a:t>Policy developments</a:t>
            </a:r>
          </a:p>
          <a:p>
            <a:pPr marL="342900" lvl="1" indent="0">
              <a:buNone/>
            </a:pPr>
            <a:endParaRPr lang="en-IE" sz="2400" dirty="0">
              <a:solidFill>
                <a:srgbClr val="002060"/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35561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91329"/>
            <a:ext cx="7632848" cy="952500"/>
          </a:xfrm>
        </p:spPr>
        <p:txBody>
          <a:bodyPr/>
          <a:lstStyle/>
          <a:p>
            <a:r>
              <a:rPr lang="en-IE" dirty="0">
                <a:solidFill>
                  <a:schemeClr val="accent1"/>
                </a:solidFill>
              </a:rPr>
              <a:t>Results: </a:t>
            </a:r>
            <a:br>
              <a:rPr lang="en-IE" dirty="0">
                <a:solidFill>
                  <a:schemeClr val="accent1"/>
                </a:solidFill>
              </a:rPr>
            </a:br>
            <a:r>
              <a:rPr lang="en-IE" dirty="0">
                <a:solidFill>
                  <a:schemeClr val="accent1"/>
                </a:solidFill>
              </a:rPr>
              <a:t>Primary and secondary outcomes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09751"/>
            <a:ext cx="8352928" cy="3086100"/>
          </a:xfrm>
        </p:spPr>
        <p:txBody>
          <a:bodyPr/>
          <a:lstStyle/>
          <a:p>
            <a:pPr marL="342900" indent="-342900"/>
            <a:r>
              <a:rPr lang="en-IE" sz="2400" dirty="0">
                <a:solidFill>
                  <a:srgbClr val="002060"/>
                </a:solidFill>
              </a:rPr>
              <a:t>STOPP PIP exposure, regression analysis, adjusted for confounders</a:t>
            </a:r>
            <a:endParaRPr lang="en-IE" sz="2400" dirty="0">
              <a:solidFill>
                <a:srgbClr val="002060"/>
              </a:solidFill>
              <a:ea typeface="Verdana"/>
            </a:endParaRPr>
          </a:p>
          <a:p>
            <a:r>
              <a:rPr lang="en-IE" sz="2400" dirty="0">
                <a:solidFill>
                  <a:srgbClr val="002060"/>
                </a:solidFill>
              </a:rPr>
              <a:t>Outcomes: ADRs, </a:t>
            </a:r>
            <a:r>
              <a:rPr lang="en-IE" sz="2400" dirty="0" err="1">
                <a:solidFill>
                  <a:srgbClr val="002060"/>
                </a:solidFill>
              </a:rPr>
              <a:t>HRQoL</a:t>
            </a:r>
            <a:r>
              <a:rPr lang="en-IE" sz="2400" dirty="0">
                <a:solidFill>
                  <a:srgbClr val="002060"/>
                </a:solidFill>
              </a:rPr>
              <a:t> (EQ-5D), A&amp;E visits, emergency admission</a:t>
            </a:r>
          </a:p>
          <a:p>
            <a:endParaRPr lang="en-IE" dirty="0"/>
          </a:p>
          <a:p>
            <a:pPr marL="0" indent="0">
              <a:buNone/>
            </a:pPr>
            <a:endParaRPr lang="en-IE" dirty="0"/>
          </a:p>
          <a:p>
            <a:endParaRPr lang="en-IE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790506"/>
              </p:ext>
            </p:extLst>
          </p:nvPr>
        </p:nvGraphicFramePr>
        <p:xfrm>
          <a:off x="1501310" y="3731012"/>
          <a:ext cx="6156961" cy="14478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62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9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49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1979">
                <a:tc>
                  <a:txBody>
                    <a:bodyPr/>
                    <a:lstStyle/>
                    <a:p>
                      <a:endParaRPr lang="en-IE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200" dirty="0">
                          <a:latin typeface="Calibri" panose="020F0502020204030204" pitchFamily="34" charset="0"/>
                        </a:rPr>
                        <a:t>ADEs</a:t>
                      </a:r>
                      <a:r>
                        <a:rPr lang="en-IE" sz="1200" baseline="30000" dirty="0">
                          <a:latin typeface="Calibri" panose="020F0502020204030204" pitchFamily="34" charset="0"/>
                        </a:rPr>
                        <a:t> ⱡ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b="0" dirty="0">
                          <a:latin typeface="Calibri" panose="020F0502020204030204" pitchFamily="34" charset="0"/>
                        </a:rPr>
                        <a:t>adjusted IRR, 95% CI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200" dirty="0">
                          <a:latin typeface="Calibri" panose="020F0502020204030204" pitchFamily="34" charset="0"/>
                        </a:rPr>
                        <a:t>HRQoL (EQ-5D) </a:t>
                      </a:r>
                      <a:r>
                        <a:rPr lang="en-IE" sz="1200" baseline="30000" dirty="0">
                          <a:latin typeface="Calibri" panose="020F0502020204030204" pitchFamily="34" charset="0"/>
                        </a:rPr>
                        <a:t>ⱡⱡ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b="0" dirty="0">
                          <a:latin typeface="Calibri" panose="020F0502020204030204" pitchFamily="34" charset="0"/>
                        </a:rPr>
                        <a:t>adjusted co-efficient, 95% CI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200" dirty="0">
                          <a:latin typeface="Calibri" panose="020F0502020204030204" pitchFamily="34" charset="0"/>
                        </a:rPr>
                        <a:t>≥1</a:t>
                      </a:r>
                      <a:r>
                        <a:rPr lang="en-IE" sz="1200" baseline="0" dirty="0"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E" sz="1200" dirty="0">
                          <a:latin typeface="Calibri" panose="020F0502020204030204" pitchFamily="34" charset="0"/>
                        </a:rPr>
                        <a:t>A&amp;E</a:t>
                      </a:r>
                      <a:r>
                        <a:rPr lang="en-IE" sz="1200" baseline="0" dirty="0">
                          <a:latin typeface="Calibri" panose="020F0502020204030204" pitchFamily="34" charset="0"/>
                        </a:rPr>
                        <a:t> visits </a:t>
                      </a:r>
                      <a:r>
                        <a:rPr kumimoji="0" lang="en-IE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ⱡⱡⱡ</a:t>
                      </a:r>
                      <a:endParaRPr lang="en-IE" sz="1200" baseline="0" dirty="0">
                        <a:latin typeface="Calibri" panose="020F050202020403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b="0" baseline="0" dirty="0">
                          <a:latin typeface="Calibri" panose="020F0502020204030204" pitchFamily="34" charset="0"/>
                        </a:rPr>
                        <a:t>a</a:t>
                      </a:r>
                      <a:r>
                        <a:rPr lang="en-IE" sz="1100" b="0" dirty="0">
                          <a:latin typeface="Calibri" panose="020F0502020204030204" pitchFamily="34" charset="0"/>
                        </a:rPr>
                        <a:t>djusted OR, 95% CI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200" b="1" dirty="0">
                          <a:latin typeface="Calibri" panose="020F0502020204030204" pitchFamily="34" charset="0"/>
                        </a:rPr>
                        <a:t>≥1 emergency admission </a:t>
                      </a:r>
                      <a:r>
                        <a:rPr kumimoji="0" lang="en-IE" sz="1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ⱡⱡⱡ</a:t>
                      </a:r>
                      <a:endParaRPr lang="en-IE" sz="1200" b="0" dirty="0">
                        <a:latin typeface="Calibri" panose="020F050202020403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100" b="0" dirty="0">
                          <a:latin typeface="Calibri" panose="020F0502020204030204" pitchFamily="34" charset="0"/>
                        </a:rPr>
                        <a:t>adjusted OR, 95% CI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r>
                        <a:rPr lang="en-IE" sz="1200" b="1" dirty="0">
                          <a:latin typeface="Calibri" panose="020F0502020204030204" pitchFamily="34" charset="0"/>
                        </a:rPr>
                        <a:t>1 PIP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E" sz="1200" dirty="0">
                          <a:latin typeface="Calibri" panose="020F0502020204030204" pitchFamily="34" charset="0"/>
                        </a:rPr>
                        <a:t>0.85 (0.70, 1.03)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E" sz="1200" dirty="0">
                          <a:latin typeface="Calibri" panose="020F0502020204030204" pitchFamily="34" charset="0"/>
                        </a:rPr>
                        <a:t>-0.002 (-0.04, 0.04)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E" sz="1200" dirty="0">
                          <a:latin typeface="Calibri" panose="020F0502020204030204" pitchFamily="34" charset="0"/>
                        </a:rPr>
                        <a:t>1.82 (1.15,</a:t>
                      </a:r>
                      <a:r>
                        <a:rPr lang="en-IE" sz="1200" baseline="0" dirty="0">
                          <a:latin typeface="Calibri" panose="020F0502020204030204" pitchFamily="34" charset="0"/>
                        </a:rPr>
                        <a:t> 2.89)</a:t>
                      </a:r>
                      <a:r>
                        <a:rPr lang="en-IE" sz="1200" b="1" baseline="0" dirty="0">
                          <a:latin typeface="Calibri" panose="020F0502020204030204" pitchFamily="34" charset="0"/>
                        </a:rPr>
                        <a:t>*</a:t>
                      </a:r>
                      <a:endParaRPr lang="en-IE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E" sz="1200" dirty="0">
                          <a:latin typeface="Calibri" panose="020F0502020204030204" pitchFamily="34" charset="0"/>
                        </a:rPr>
                        <a:t>0.88 (0.59, 1.31)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r>
                        <a:rPr lang="en-IE" sz="1200" b="1" dirty="0">
                          <a:latin typeface="Calibri" panose="020F0502020204030204" pitchFamily="34" charset="0"/>
                        </a:rPr>
                        <a:t>≥2 PIP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E" sz="1200" dirty="0">
                          <a:latin typeface="Calibri" panose="020F0502020204030204" pitchFamily="34" charset="0"/>
                        </a:rPr>
                        <a:t>1.29 (1.03, 1.60)</a:t>
                      </a:r>
                      <a:r>
                        <a:rPr lang="en-IE" sz="1200" b="1" dirty="0"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E" sz="1200" dirty="0">
                          <a:latin typeface="Calibri" panose="020F0502020204030204" pitchFamily="34" charset="0"/>
                        </a:rPr>
                        <a:t>-0.11 (</a:t>
                      </a:r>
                      <a:r>
                        <a:rPr lang="en-IE" sz="1200" baseline="0" dirty="0">
                          <a:latin typeface="Calibri" panose="020F0502020204030204" pitchFamily="34" charset="0"/>
                        </a:rPr>
                        <a:t>-0.16, -0.06)</a:t>
                      </a:r>
                      <a:r>
                        <a:rPr lang="en-IE" sz="1200" b="1" baseline="0" dirty="0">
                          <a:latin typeface="Calibri" panose="020F0502020204030204" pitchFamily="34" charset="0"/>
                        </a:rPr>
                        <a:t>**</a:t>
                      </a:r>
                      <a:endParaRPr lang="en-IE" sz="1200" b="1" dirty="0"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E" sz="1200" dirty="0">
                          <a:latin typeface="Calibri" panose="020F0502020204030204" pitchFamily="34" charset="0"/>
                        </a:rPr>
                        <a:t>1.85 (1.06, 3.24)</a:t>
                      </a:r>
                      <a:r>
                        <a:rPr lang="en-IE" sz="1200" b="1" dirty="0">
                          <a:latin typeface="Calibri" panose="020F0502020204030204" pitchFamily="34" charset="0"/>
                        </a:rPr>
                        <a:t>*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E" sz="1200" dirty="0">
                          <a:latin typeface="Calibri" panose="020F0502020204030204" pitchFamily="34" charset="0"/>
                        </a:rPr>
                        <a:t>1.00 (0.63, 1.61)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496199" y="3731010"/>
            <a:ext cx="1932802" cy="14741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E" sz="1350">
              <a:solidFill>
                <a:srgbClr val="FFFFFF"/>
              </a:solidFill>
              <a:latin typeface="Constantia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9000" y="3731010"/>
            <a:ext cx="1679077" cy="14741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E" sz="1350">
              <a:solidFill>
                <a:srgbClr val="FFFFFF"/>
              </a:solidFill>
              <a:latin typeface="Constantia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13188" y="3731011"/>
            <a:ext cx="1229329" cy="14741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E" sz="1350">
              <a:solidFill>
                <a:srgbClr val="FFFFFF"/>
              </a:solidFill>
              <a:latin typeface="Constantia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40597" y="3731012"/>
            <a:ext cx="1311052" cy="14683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IE" sz="1350">
              <a:solidFill>
                <a:srgbClr val="FFFFFF"/>
              </a:solidFill>
              <a:latin typeface="Constantia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5902" y="5461773"/>
            <a:ext cx="65150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1100" b="1" baseline="30000" dirty="0">
                <a:solidFill>
                  <a:srgbClr val="002060"/>
                </a:solidFill>
                <a:latin typeface="Calibri" panose="020F0502020204030204" pitchFamily="34" charset="0"/>
              </a:rPr>
              <a:t>ⱡ</a:t>
            </a:r>
            <a:r>
              <a:rPr lang="en-IE" sz="1400" dirty="0">
                <a:solidFill>
                  <a:srgbClr val="002060"/>
                </a:solidFill>
                <a:latin typeface="Calibri" panose="020F0502020204030204" pitchFamily="34" charset="0"/>
              </a:rPr>
              <a:t>Adjusted for age, gender, deprivation, education, social class, number of medications, comorbidity, medication adherence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1400" b="1" baseline="30000" dirty="0">
                <a:solidFill>
                  <a:srgbClr val="002060"/>
                </a:solidFill>
                <a:latin typeface="Calibri" panose="020F0502020204030204" pitchFamily="34" charset="0"/>
              </a:rPr>
              <a:t>ⱡⱡ </a:t>
            </a:r>
            <a:r>
              <a:rPr lang="en-IE" sz="1400" dirty="0">
                <a:solidFill>
                  <a:srgbClr val="002060"/>
                </a:solidFill>
                <a:latin typeface="Calibri" panose="020F0502020204030204" pitchFamily="34" charset="0"/>
              </a:rPr>
              <a:t>Additionally adjusted for vulnerability, social support and depression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IE" sz="1400" b="1" baseline="30000" dirty="0">
                <a:solidFill>
                  <a:srgbClr val="002060"/>
                </a:solidFill>
                <a:latin typeface="Calibri" panose="020F0502020204030204" pitchFamily="34" charset="0"/>
              </a:rPr>
              <a:t>ⱡⱡⱡ </a:t>
            </a:r>
            <a:r>
              <a:rPr lang="en-IE" sz="1400" dirty="0">
                <a:solidFill>
                  <a:srgbClr val="002060"/>
                </a:solidFill>
                <a:latin typeface="Calibri" panose="020F0502020204030204" pitchFamily="34" charset="0"/>
              </a:rPr>
              <a:t>Additionally adjusted for vulnerability and prior healthcare utilisation </a:t>
            </a:r>
          </a:p>
          <a:p>
            <a:pPr defTabSz="685800">
              <a:defRPr/>
            </a:pPr>
            <a:r>
              <a:rPr lang="en-IE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*</a:t>
            </a:r>
            <a:r>
              <a:rPr lang="en-IE" sz="1400" dirty="0">
                <a:solidFill>
                  <a:srgbClr val="002060"/>
                </a:solidFill>
                <a:latin typeface="Calibri" panose="020F0502020204030204" pitchFamily="34" charset="0"/>
              </a:rPr>
              <a:t>p&lt;0.05, </a:t>
            </a:r>
            <a:r>
              <a:rPr lang="en-IE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**</a:t>
            </a:r>
            <a:r>
              <a:rPr lang="en-IE" sz="1400" dirty="0">
                <a:solidFill>
                  <a:srgbClr val="002060"/>
                </a:solidFill>
                <a:latin typeface="Calibri" panose="020F0502020204030204" pitchFamily="34" charset="0"/>
              </a:rPr>
              <a:t>p&lt;0.001</a:t>
            </a:r>
          </a:p>
        </p:txBody>
      </p:sp>
    </p:spTree>
    <p:extLst>
      <p:ext uri="{BB962C8B-B14F-4D97-AF65-F5344CB8AC3E}">
        <p14:creationId xmlns:p14="http://schemas.microsoft.com/office/powerpoint/2010/main" val="117351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6CD65-462D-BF46-BCF9-05A3B57B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60648"/>
            <a:ext cx="7704852" cy="105965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Potentially Inappropriate Prescribing: hospital admission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9F49B-384C-FB4E-99FE-5FE979220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3969" y="1970492"/>
            <a:ext cx="4572703" cy="3474733"/>
          </a:xfrm>
        </p:spPr>
        <p:txBody>
          <a:bodyPr/>
          <a:lstStyle/>
          <a:p>
            <a:r>
              <a:rPr lang="en-IE" sz="2400" dirty="0">
                <a:solidFill>
                  <a:srgbClr val="002060"/>
                </a:solidFill>
              </a:rPr>
              <a:t>Longitudinal study of retrospectively extracted data from GP EHRs</a:t>
            </a:r>
          </a:p>
          <a:p>
            <a:r>
              <a:rPr lang="en-IE" sz="2400" dirty="0">
                <a:solidFill>
                  <a:srgbClr val="002060"/>
                </a:solidFill>
              </a:rPr>
              <a:t>44 general practices in Ireland in 2012-15</a:t>
            </a:r>
          </a:p>
          <a:p>
            <a:r>
              <a:rPr lang="en-IE" sz="2400" dirty="0">
                <a:solidFill>
                  <a:srgbClr val="002060"/>
                </a:solidFill>
              </a:rPr>
              <a:t>Adults aged 65 years or over</a:t>
            </a:r>
          </a:p>
          <a:p>
            <a:r>
              <a:rPr lang="en-IE" sz="2400" dirty="0">
                <a:solidFill>
                  <a:srgbClr val="002060"/>
                </a:solidFill>
              </a:rPr>
              <a:t>N=38,229 patients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E6398-734D-9741-B46A-C935F805D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70492"/>
            <a:ext cx="2880320" cy="354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92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98109-73FA-544F-B4FB-BF7BA1705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88640"/>
            <a:ext cx="6695091" cy="108012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PIP and hospital admission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6E1C8-6A4C-3D47-BB47-A5A1FDBF1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sz="2400" dirty="0">
                <a:solidFill>
                  <a:srgbClr val="002060"/>
                </a:solidFill>
              </a:rPr>
              <a:t>Exposure</a:t>
            </a:r>
          </a:p>
          <a:p>
            <a:r>
              <a:rPr lang="en-IE" sz="2400" dirty="0">
                <a:solidFill>
                  <a:srgbClr val="002060"/>
                </a:solidFill>
              </a:rPr>
              <a:t>Admission to hospital (any hospital admission versus none and post-admission versus pre-admission)</a:t>
            </a:r>
          </a:p>
          <a:p>
            <a:pPr marL="0" indent="0">
              <a:buNone/>
            </a:pPr>
            <a:r>
              <a:rPr lang="en-IE" sz="2400" dirty="0">
                <a:solidFill>
                  <a:srgbClr val="002060"/>
                </a:solidFill>
              </a:rPr>
              <a:t>Main outcome measure</a:t>
            </a:r>
          </a:p>
          <a:p>
            <a:r>
              <a:rPr lang="en-IE" sz="2400" dirty="0">
                <a:solidFill>
                  <a:srgbClr val="002060"/>
                </a:solidFill>
              </a:rPr>
              <a:t>Prevalence of PIP assessed using STOPP version-2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6310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5F71D-4450-9D45-A370-0C8F1EA31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3A2C7-3A67-7A41-8AF9-450025A43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400" dirty="0">
                <a:solidFill>
                  <a:srgbClr val="002060"/>
                </a:solidFill>
              </a:rPr>
              <a:t>N=38,229, mean age 76.8 (SD 8.2) </a:t>
            </a:r>
          </a:p>
          <a:p>
            <a:r>
              <a:rPr lang="en-IE" sz="2400" dirty="0">
                <a:solidFill>
                  <a:srgbClr val="002060"/>
                </a:solidFill>
              </a:rPr>
              <a:t>Annually 10.4-15.0% of patients </a:t>
            </a:r>
            <a:r>
              <a:rPr lang="en-IE" dirty="0">
                <a:solidFill>
                  <a:srgbClr val="002060"/>
                </a:solidFill>
              </a:rPr>
              <a:t>≥</a:t>
            </a:r>
            <a:r>
              <a:rPr lang="en-IE" sz="2400" dirty="0">
                <a:solidFill>
                  <a:srgbClr val="002060"/>
                </a:solidFill>
              </a:rPr>
              <a:t>1 hospital admission </a:t>
            </a:r>
          </a:p>
          <a:p>
            <a:r>
              <a:rPr lang="en-IE" sz="2400" dirty="0">
                <a:solidFill>
                  <a:srgbClr val="002060"/>
                </a:solidFill>
              </a:rPr>
              <a:t>PIP prevalence:</a:t>
            </a:r>
          </a:p>
          <a:p>
            <a:pPr lvl="1"/>
            <a:r>
              <a:rPr lang="en-IE" sz="2100" dirty="0">
                <a:solidFill>
                  <a:srgbClr val="002060"/>
                </a:solidFill>
              </a:rPr>
              <a:t>45.3% (2012) to 51.0% (2015)</a:t>
            </a:r>
          </a:p>
          <a:p>
            <a:r>
              <a:rPr lang="en-IE" sz="2400" dirty="0">
                <a:solidFill>
                  <a:srgbClr val="002060"/>
                </a:solidFill>
              </a:rPr>
              <a:t>Hospital admission associated with a higher rate of PIP </a:t>
            </a:r>
          </a:p>
          <a:p>
            <a:pPr lvl="1"/>
            <a:r>
              <a:rPr lang="en-IE" sz="2100" dirty="0">
                <a:solidFill>
                  <a:srgbClr val="002060"/>
                </a:solidFill>
              </a:rPr>
              <a:t>adjusted HR for hospital admission 1.24 (95% CI 1.20 to 1.28)</a:t>
            </a:r>
            <a:endParaRPr lang="en-IE" sz="2400" dirty="0">
              <a:solidFill>
                <a:srgbClr val="002060"/>
              </a:solidFill>
            </a:endParaRPr>
          </a:p>
          <a:p>
            <a:r>
              <a:rPr lang="en-IE" sz="2400" dirty="0">
                <a:solidFill>
                  <a:srgbClr val="002060"/>
                </a:solidFill>
              </a:rPr>
              <a:t>Likelihood of PIP after admission was higher than before admission </a:t>
            </a:r>
          </a:p>
          <a:p>
            <a:pPr lvl="1"/>
            <a:r>
              <a:rPr lang="en-IE" sz="2100" dirty="0">
                <a:solidFill>
                  <a:srgbClr val="002060"/>
                </a:solidFill>
              </a:rPr>
              <a:t>adjusted OR for after hospital admission 1.72 (95% CI 1.63 to 1.84)</a:t>
            </a:r>
            <a:br>
              <a:rPr lang="en-IE" sz="2400" dirty="0"/>
            </a:br>
            <a:endParaRPr lang="en-IE" sz="2400">
              <a:ea typeface="Verdana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807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6D0B9-E8C4-D84F-8785-D5D37B96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Key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1CF44-DE46-A044-BB66-0337F136C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400" dirty="0">
                <a:solidFill>
                  <a:srgbClr val="002060"/>
                </a:solidFill>
              </a:rPr>
              <a:t>Hospital admission independently associated with an increased rate of PIP</a:t>
            </a:r>
          </a:p>
          <a:p>
            <a:r>
              <a:rPr lang="en-IE" sz="2400" dirty="0">
                <a:solidFill>
                  <a:srgbClr val="002060"/>
                </a:solidFill>
              </a:rPr>
              <a:t>Patients admitted to hospital more likely to have PIP after admission compared with before, independent of patient characteristics</a:t>
            </a:r>
          </a:p>
          <a:p>
            <a:r>
              <a:rPr lang="en-IE" sz="2400" dirty="0">
                <a:solidFill>
                  <a:srgbClr val="002060"/>
                </a:solidFill>
              </a:rPr>
              <a:t>Need to consider transitions of care as a time of increased risk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9256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80F77-FDAC-DACB-5D01-C909B3C07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2060"/>
                </a:solidFill>
                <a:ea typeface="Verdana"/>
              </a:rPr>
              <a:t>Current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4510D-8AD2-D220-08F4-7AF0A02F3A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400" dirty="0">
                <a:solidFill>
                  <a:srgbClr val="002060"/>
                </a:solidFill>
              </a:rPr>
              <a:t>HRB Emerging Clinician Scientist Award</a:t>
            </a:r>
          </a:p>
          <a:p>
            <a:pPr lvl="1"/>
            <a:r>
              <a:rPr lang="en-IE" sz="2100" dirty="0">
                <a:solidFill>
                  <a:srgbClr val="002060"/>
                </a:solidFill>
              </a:rPr>
              <a:t>Problematic polypharmacy</a:t>
            </a:r>
          </a:p>
          <a:p>
            <a:pPr marL="342900" lvl="1" indent="0">
              <a:buNone/>
            </a:pPr>
            <a:endParaRPr lang="en-IE" sz="2100" dirty="0">
              <a:solidFill>
                <a:srgbClr val="002060"/>
              </a:solidFill>
            </a:endParaRPr>
          </a:p>
          <a:p>
            <a:r>
              <a:rPr lang="en-IE" sz="2400" dirty="0">
                <a:solidFill>
                  <a:srgbClr val="002060"/>
                </a:solidFill>
              </a:rPr>
              <a:t>Different research methodologies</a:t>
            </a:r>
          </a:p>
          <a:p>
            <a:pPr marL="0" indent="0">
              <a:buNone/>
            </a:pPr>
            <a:endParaRPr lang="en-IE" sz="2400" dirty="0">
              <a:solidFill>
                <a:srgbClr val="002060"/>
              </a:solidFill>
            </a:endParaRPr>
          </a:p>
          <a:p>
            <a:r>
              <a:rPr lang="en-IE" sz="2400" dirty="0">
                <a:solidFill>
                  <a:srgbClr val="002060"/>
                </a:solidFill>
              </a:rPr>
              <a:t>Collaborative multidisciplinary approach</a:t>
            </a:r>
          </a:p>
          <a:p>
            <a:pPr lvl="1"/>
            <a:r>
              <a:rPr lang="en-IE" sz="2100" dirty="0">
                <a:solidFill>
                  <a:srgbClr val="002060"/>
                </a:solidFill>
              </a:rPr>
              <a:t>Essential to try to understand complex problems </a:t>
            </a:r>
          </a:p>
          <a:p>
            <a:pPr lvl="1"/>
            <a:r>
              <a:rPr lang="en-IE" sz="2100" dirty="0">
                <a:solidFill>
                  <a:srgbClr val="002060"/>
                </a:solidFill>
              </a:rPr>
              <a:t>Potential solutions require different skillsets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30697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18B5A-FA60-0AE6-6B26-6653ACF56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accent1"/>
                </a:solidFill>
              </a:rPr>
              <a:t>Core research team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1C1A536-7F30-8D6F-F56C-266AC85E3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40235" y="3861048"/>
            <a:ext cx="1779121" cy="1799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4B5A29-546D-44F4-616A-FD2EB82A5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672" y="3861048"/>
            <a:ext cx="1812500" cy="1819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B0495C-CFEA-C63E-D110-636B2D7E3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080" y="3861048"/>
            <a:ext cx="1643684" cy="17996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A1CEDD-7693-4126-1216-D7ED0E02B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94" y="3861049"/>
            <a:ext cx="1911748" cy="1829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E9AD34-D188-9DE6-9DBD-7D1AC2395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2643" y="1621496"/>
            <a:ext cx="1681121" cy="17262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F498814-2737-843C-36ED-1F8270761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4" y="1635932"/>
            <a:ext cx="1911749" cy="171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01A877-E5A5-7683-53E6-2B9855EBEE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5672" y="1632999"/>
            <a:ext cx="1910500" cy="170320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9018D97-70F2-CBC4-6731-21578A8BE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235" y="1647880"/>
            <a:ext cx="1876934" cy="171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894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DF368-D217-104C-A34D-9D86AF765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ADRs: </a:t>
            </a:r>
            <a:br>
              <a:rPr lang="en-US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D76EF-D936-2C42-9EDA-004A1F858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2" y="1846148"/>
            <a:ext cx="6822017" cy="3833746"/>
          </a:xfrm>
        </p:spPr>
        <p:txBody>
          <a:bodyPr>
            <a:noAutofit/>
          </a:bodyPr>
          <a:lstStyle/>
          <a:p>
            <a:pPr fontAlgn="base"/>
            <a:r>
              <a:rPr lang="en-US" sz="2000" dirty="0">
                <a:solidFill>
                  <a:schemeClr val="accent1"/>
                </a:solidFill>
                <a:cs typeface="Calibri" panose="020F0502020204030204" pitchFamily="34" charset="0"/>
              </a:rPr>
              <a:t>Prospective cohort study: 6 year follow up</a:t>
            </a:r>
          </a:p>
          <a:p>
            <a:pPr marL="0" indent="0" fontAlgn="base">
              <a:buNone/>
            </a:pPr>
            <a:endParaRPr lang="en-US" sz="2000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chemeClr val="accent1"/>
                </a:solidFill>
                <a:cs typeface="Calibri" panose="020F0502020204030204" pitchFamily="34" charset="0"/>
              </a:rPr>
              <a:t>n=592 aged ≥70 years, n=15 general practices </a:t>
            </a:r>
            <a:endParaRPr lang="en-US" sz="2000" baseline="30000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pPr lvl="1" fontAlgn="base"/>
            <a:r>
              <a:rPr lang="en-US" dirty="0">
                <a:solidFill>
                  <a:schemeClr val="accent1"/>
                </a:solidFill>
                <a:cs typeface="Calibri" panose="020F0502020204030204" pitchFamily="34" charset="0"/>
              </a:rPr>
              <a:t>Median age=75 years (IQR 73, 79)</a:t>
            </a:r>
          </a:p>
          <a:p>
            <a:pPr lvl="1" fontAlgn="base"/>
            <a:r>
              <a:rPr lang="en-US" dirty="0">
                <a:solidFill>
                  <a:schemeClr val="accent1"/>
                </a:solidFill>
                <a:cs typeface="Calibri" panose="020F0502020204030204" pitchFamily="34" charset="0"/>
              </a:rPr>
              <a:t>Median drugs=5 (IQR 3, 7)</a:t>
            </a:r>
          </a:p>
          <a:p>
            <a:pPr lvl="1" fontAlgn="base"/>
            <a:endParaRPr lang="en-US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pPr fontAlgn="base"/>
            <a:r>
              <a:rPr lang="en-IE" sz="2000" dirty="0">
                <a:solidFill>
                  <a:schemeClr val="accent1"/>
                </a:solidFill>
                <a:cs typeface="Calibri" panose="020F0502020204030204" pitchFamily="34" charset="0"/>
              </a:rPr>
              <a:t>Cumulative incidence ADRs (via GP EHR manual review)=26.9% (n=159; 211 ADRs)</a:t>
            </a:r>
          </a:p>
          <a:p>
            <a:pPr fontAlgn="base"/>
            <a:endParaRPr lang="en-IE" sz="2000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pPr fontAlgn="base"/>
            <a:r>
              <a:rPr lang="en-IE" sz="2000" dirty="0">
                <a:solidFill>
                  <a:schemeClr val="accent1"/>
                </a:solidFill>
                <a:cs typeface="Calibri" panose="020F0502020204030204" pitchFamily="34" charset="0"/>
              </a:rPr>
              <a:t>Majority mild (89.1%), moderate (10.9%)</a:t>
            </a:r>
          </a:p>
          <a:p>
            <a:pPr lvl="1" fontAlgn="base"/>
            <a:r>
              <a:rPr lang="en-IE" dirty="0">
                <a:solidFill>
                  <a:schemeClr val="accent1"/>
                </a:solidFill>
                <a:cs typeface="Calibri" panose="020F0502020204030204" pitchFamily="34" charset="0"/>
              </a:rPr>
              <a:t>8 moderate ADRs=3.8% of total: emergency admission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6E40AF-FE07-484E-835E-C30C35745951}"/>
              </a:ext>
            </a:extLst>
          </p:cNvPr>
          <p:cNvSpPr txBox="1"/>
          <p:nvPr/>
        </p:nvSpPr>
        <p:spPr>
          <a:xfrm>
            <a:off x="667267" y="5967968"/>
            <a:ext cx="6845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IE" sz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Doherty AS, Boland F, Moriarty F, Fahey T, Wallace E. Adverse drug reactions and associated patient characteristics in older community-dwelling adults: a 6-year prospective cohort study. British Journal of General Practice 23 January 2023; BJGP.2022.0181. </a:t>
            </a:r>
            <a:endParaRPr lang="en-US" sz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Graphical user interface, text, email, website&#10;&#10;Description automatically generated">
            <a:extLst>
              <a:ext uri="{FF2B5EF4-FFF2-40B4-BE49-F238E27FC236}">
                <a16:creationId xmlns:a16="http://schemas.microsoft.com/office/drawing/2014/main" id="{940D0553-0AEB-C82E-BB1B-852B402863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28248" r="-453" b="5650"/>
          <a:stretch/>
        </p:blipFill>
        <p:spPr>
          <a:xfrm>
            <a:off x="3794220" y="118261"/>
            <a:ext cx="5349780" cy="143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49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748AB-E46F-AD4C-BFF9-BDB9A1572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  <a:cs typeface="Calibri" panose="020F0502020204030204" pitchFamily="34" charset="0"/>
              </a:rPr>
              <a:t>ADRs: General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E7AEA-B4E3-CB45-8D2B-410238AE3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772816"/>
            <a:ext cx="6822017" cy="47525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E" sz="2200" dirty="0">
                <a:solidFill>
                  <a:schemeClr val="accent1"/>
                </a:solidFill>
                <a:cs typeface="Calibri" panose="020F0502020204030204" pitchFamily="34" charset="0"/>
              </a:rPr>
              <a:t>ADRs independently associated with; </a:t>
            </a:r>
          </a:p>
          <a:p>
            <a:r>
              <a:rPr lang="en-IE" dirty="0">
                <a:solidFill>
                  <a:schemeClr val="accent1"/>
                </a:solidFill>
                <a:cs typeface="Calibri" panose="020F0502020204030204" pitchFamily="34" charset="0"/>
              </a:rPr>
              <a:t>female sex (adjusted OR 1.83, 95% CI 1.17, 2.85; P = 0.008)</a:t>
            </a:r>
          </a:p>
          <a:p>
            <a:r>
              <a:rPr lang="en-IE" dirty="0">
                <a:solidFill>
                  <a:schemeClr val="accent1"/>
                </a:solidFill>
                <a:cs typeface="Calibri" panose="020F0502020204030204" pitchFamily="34" charset="0"/>
              </a:rPr>
              <a:t>5–9 drug classes (adjusted OR 1.81, 95% CI 1.17, 2.82; P = 0.008) </a:t>
            </a:r>
          </a:p>
          <a:p>
            <a:r>
              <a:rPr lang="en-IE" dirty="0">
                <a:solidFill>
                  <a:schemeClr val="accent1"/>
                </a:solidFill>
                <a:cs typeface="Calibri" panose="020F0502020204030204" pitchFamily="34" charset="0"/>
              </a:rPr>
              <a:t>≥10 drug classes (adjusted OR 3.33, 95% CI 1.62, 6.85; P = 0.001)</a:t>
            </a:r>
            <a:endParaRPr lang="en-US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200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200" dirty="0">
                <a:solidFill>
                  <a:schemeClr val="accent1"/>
                </a:solidFill>
                <a:cs typeface="Calibri" panose="020F0502020204030204" pitchFamily="34" charset="0"/>
              </a:rPr>
              <a:t>Medication classes (WHO-ATC system):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Cardiovascular (32.7%) </a:t>
            </a:r>
          </a:p>
          <a:p>
            <a:pPr lvl="1"/>
            <a:r>
              <a:rPr lang="en-US" sz="1900" dirty="0">
                <a:solidFill>
                  <a:schemeClr val="accent1"/>
                </a:solidFill>
                <a:cs typeface="Calibri" panose="020F0502020204030204" pitchFamily="34" charset="0"/>
              </a:rPr>
              <a:t>diuretics, calcium channel blockers, ACEI/ARBs-dry mouth, headache, ankle swelling, dizziness</a:t>
            </a:r>
          </a:p>
          <a:p>
            <a:pPr lvl="1"/>
            <a:endParaRPr lang="en-US" sz="1900" dirty="0">
              <a:solidFill>
                <a:schemeClr val="accent2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cs typeface="Calibri" panose="020F0502020204030204" pitchFamily="34" charset="0"/>
              </a:rPr>
              <a:t>Neurological system (28.9%) </a:t>
            </a:r>
          </a:p>
          <a:p>
            <a:pPr lvl="1"/>
            <a:r>
              <a:rPr lang="en-US" sz="1900" dirty="0">
                <a:solidFill>
                  <a:schemeClr val="accent1"/>
                </a:solidFill>
                <a:cs typeface="Calibri" panose="020F0502020204030204" pitchFamily="34" charset="0"/>
              </a:rPr>
              <a:t>analgesics (e.g. tramadol)-sedation, SSRI-dizziness</a:t>
            </a:r>
          </a:p>
          <a:p>
            <a:pPr marL="257175" lvl="1" indent="0">
              <a:buNone/>
            </a:pPr>
            <a:endParaRPr lang="en-US" dirty="0">
              <a:solidFill>
                <a:schemeClr val="accent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741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4F561-957F-264A-B6FC-99C571B63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/>
                </a:solidFill>
                <a:cs typeface="Calibri" panose="020F0502020204030204" pitchFamily="34" charset="0"/>
              </a:rPr>
              <a:t>ADRs: General Practice:</a:t>
            </a:r>
            <a:br>
              <a:rPr lang="en-US" sz="3200" dirty="0">
                <a:solidFill>
                  <a:schemeClr val="accent1"/>
                </a:solidFill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accent1"/>
                </a:solidFill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16BF5-9ACF-0546-83AA-1348425B6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772816"/>
            <a:ext cx="6822017" cy="453650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1"/>
                </a:solidFill>
                <a:cs typeface="Calibri" panose="020F0502020204030204" pitchFamily="34" charset="0"/>
              </a:rPr>
              <a:t>ADRs are common in older people </a:t>
            </a: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1"/>
                </a:solidFill>
                <a:cs typeface="Calibri" panose="020F0502020204030204" pitchFamily="34" charset="0"/>
              </a:rPr>
              <a:t>Difficult to diagnose-overlap of symptoms</a:t>
            </a: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1"/>
                </a:solidFill>
                <a:cs typeface="Calibri" panose="020F0502020204030204" pitchFamily="34" charset="0"/>
              </a:rPr>
              <a:t>Females at higher risk than males</a:t>
            </a: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accent1"/>
                </a:solidFill>
                <a:cs typeface="Calibri" panose="020F0502020204030204" pitchFamily="34" charset="0"/>
              </a:rPr>
              <a:t>Increasing numbers of medications=increased risk of ADRs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  <a:cs typeface="Calibri" panose="020F0502020204030204" pitchFamily="34" charset="0"/>
              </a:rPr>
              <a:t>Patients taking 10 or more medicines=very increased risk</a:t>
            </a:r>
          </a:p>
          <a:p>
            <a:pPr marL="342900" lvl="1" indent="0">
              <a:buNone/>
            </a:pPr>
            <a:endParaRPr lang="en-US" sz="2000" dirty="0">
              <a:solidFill>
                <a:schemeClr val="accent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856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106F3-6192-E415-2179-64CB721E7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2060"/>
                </a:solidFill>
              </a:rPr>
              <a:t>Patient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D30E3-389D-0882-684C-582FFFC89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400" dirty="0">
                <a:solidFill>
                  <a:srgbClr val="002060"/>
                </a:solidFill>
              </a:rPr>
              <a:t>58 years attending general practice</a:t>
            </a:r>
          </a:p>
          <a:p>
            <a:pPr marL="0" indent="0">
              <a:buNone/>
            </a:pPr>
            <a:endParaRPr lang="en-IE" sz="2400" dirty="0">
              <a:solidFill>
                <a:srgbClr val="002060"/>
              </a:solidFill>
            </a:endParaRPr>
          </a:p>
          <a:p>
            <a:r>
              <a:rPr lang="en-IE" sz="2400" dirty="0">
                <a:solidFill>
                  <a:srgbClr val="002060"/>
                </a:solidFill>
              </a:rPr>
              <a:t>Type 2 Diabetes</a:t>
            </a:r>
          </a:p>
          <a:p>
            <a:r>
              <a:rPr lang="en-IE" sz="2400" dirty="0">
                <a:solidFill>
                  <a:srgbClr val="002060"/>
                </a:solidFill>
              </a:rPr>
              <a:t>Coronary heart disease </a:t>
            </a:r>
          </a:p>
          <a:p>
            <a:r>
              <a:rPr lang="en-IE" sz="2400" dirty="0">
                <a:solidFill>
                  <a:srgbClr val="002060"/>
                </a:solidFill>
              </a:rPr>
              <a:t>Hypertension</a:t>
            </a:r>
          </a:p>
          <a:p>
            <a:r>
              <a:rPr lang="en-IE" sz="2400" dirty="0">
                <a:solidFill>
                  <a:srgbClr val="002060"/>
                </a:solidFill>
              </a:rPr>
              <a:t>Atrial fibrillation</a:t>
            </a:r>
          </a:p>
          <a:p>
            <a:r>
              <a:rPr lang="en-IE" sz="2400" dirty="0">
                <a:solidFill>
                  <a:srgbClr val="002060"/>
                </a:solidFill>
              </a:rPr>
              <a:t>COPD</a:t>
            </a:r>
          </a:p>
          <a:p>
            <a:r>
              <a:rPr lang="en-IE" sz="2400" dirty="0">
                <a:solidFill>
                  <a:srgbClr val="002060"/>
                </a:solidFill>
              </a:rPr>
              <a:t>Chronic back pain</a:t>
            </a:r>
          </a:p>
          <a:p>
            <a:r>
              <a:rPr lang="en-IE" sz="2400" dirty="0">
                <a:solidFill>
                  <a:srgbClr val="002060"/>
                </a:solidFill>
              </a:rPr>
              <a:t>Depression</a:t>
            </a:r>
          </a:p>
          <a:p>
            <a:r>
              <a:rPr lang="en-IE" sz="2400" dirty="0">
                <a:solidFill>
                  <a:srgbClr val="002060"/>
                </a:solidFill>
              </a:rPr>
              <a:t>Hypothyroidism</a:t>
            </a:r>
          </a:p>
        </p:txBody>
      </p:sp>
    </p:spTree>
    <p:extLst>
      <p:ext uri="{BB962C8B-B14F-4D97-AF65-F5344CB8AC3E}">
        <p14:creationId xmlns:p14="http://schemas.microsoft.com/office/powerpoint/2010/main" val="3788330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4AFB6-3C53-DE42-96CB-BE9B3B7A0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Prescribing cascades Systematic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6FC13-3DC3-3C4B-91D8-75E58920A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44824"/>
            <a:ext cx="6822017" cy="3744416"/>
          </a:xfrm>
        </p:spPr>
        <p:txBody>
          <a:bodyPr>
            <a:normAutofit/>
          </a:bodyPr>
          <a:lstStyle/>
          <a:p>
            <a:r>
              <a:rPr lang="en-IE" sz="2400" dirty="0">
                <a:solidFill>
                  <a:schemeClr val="accent1"/>
                </a:solidFill>
                <a:cs typeface="Calibri" panose="020F0502020204030204" pitchFamily="34" charset="0"/>
              </a:rPr>
              <a:t>Intentional or unintentional</a:t>
            </a:r>
          </a:p>
          <a:p>
            <a:pPr lvl="1"/>
            <a:r>
              <a:rPr lang="en-IE" sz="2100" dirty="0">
                <a:solidFill>
                  <a:schemeClr val="accent1"/>
                </a:solidFill>
                <a:cs typeface="Calibri" panose="020F0502020204030204" pitchFamily="34" charset="0"/>
              </a:rPr>
              <a:t>Misattribution of ADR as a symptom or illness can lead to the prescribing of additional medication</a:t>
            </a:r>
          </a:p>
          <a:p>
            <a:pPr marL="342900" lvl="1" indent="0">
              <a:buNone/>
            </a:pPr>
            <a:endParaRPr lang="en-IE" sz="2100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r>
              <a:rPr lang="en-IE" sz="2400" dirty="0">
                <a:solidFill>
                  <a:schemeClr val="accent1"/>
                </a:solidFill>
                <a:cs typeface="Calibri" panose="020F0502020204030204" pitchFamily="34" charset="0"/>
              </a:rPr>
              <a:t>Aim: to identify prescribing cascades in community‐dwelling adults</a:t>
            </a:r>
            <a:endParaRPr lang="en-IE" sz="2400" baseline="30000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endParaRPr lang="en-IE" sz="2400" baseline="30000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r>
              <a:rPr lang="en-IE" sz="2400" dirty="0">
                <a:solidFill>
                  <a:schemeClr val="accent1"/>
                </a:solidFill>
                <a:cs typeface="Calibri" panose="020F0502020204030204" pitchFamily="34" charset="0"/>
              </a:rPr>
              <a:t>Systematic review with narrative synthesis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81600C-17A8-0247-A4A8-75013DD52948}"/>
              </a:ext>
            </a:extLst>
          </p:cNvPr>
          <p:cNvSpPr/>
          <p:nvPr/>
        </p:nvSpPr>
        <p:spPr>
          <a:xfrm>
            <a:off x="690625" y="5993561"/>
            <a:ext cx="67540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Doherty AS, Shahid F, Moriarty F, Boland F, Clyne B, </a:t>
            </a:r>
            <a:r>
              <a:rPr lang="en-IE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Dreischulte</a:t>
            </a:r>
            <a:r>
              <a:rPr lang="en-I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T, Fahey T, Kennelly SP, Wallace E. Prescribing cascades in community-dwelling adults: A systematic review. </a:t>
            </a:r>
            <a:r>
              <a:rPr lang="en-IE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Pharmacol</a:t>
            </a:r>
            <a:r>
              <a:rPr lang="en-I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 </a:t>
            </a:r>
            <a:r>
              <a:rPr lang="en-IE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Perspect</a:t>
            </a:r>
            <a:r>
              <a:rPr lang="en-I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2022 Oct;10(5):e01008. </a:t>
            </a:r>
            <a:r>
              <a:rPr lang="en-IE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IE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10.1002/prp2.1008. </a:t>
            </a:r>
            <a:endParaRPr lang="en-US" sz="1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21235390-A9BA-3D48-7D15-A9B13D24E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90" r="-633" b="967"/>
          <a:stretch/>
        </p:blipFill>
        <p:spPr>
          <a:xfrm>
            <a:off x="5219285" y="218108"/>
            <a:ext cx="3923167" cy="105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47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37F37-528D-5C44-A132-5FE5F747C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Prescribing cascades: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08F4E-18E2-AC42-AB03-EE8744FA9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916832"/>
            <a:ext cx="6822017" cy="43924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E" sz="2000" dirty="0">
                <a:solidFill>
                  <a:schemeClr val="accent1"/>
                </a:solidFill>
                <a:cs typeface="Calibri" panose="020F0502020204030204" pitchFamily="34" charset="0"/>
              </a:rPr>
              <a:t>N=101 studies (sample sizes: n=126 to 11, 593, 989 participants)</a:t>
            </a:r>
          </a:p>
          <a:p>
            <a:r>
              <a:rPr lang="en-IE" sz="1800" dirty="0">
                <a:solidFill>
                  <a:schemeClr val="accent1"/>
                </a:solidFill>
                <a:cs typeface="Calibri" panose="020F0502020204030204" pitchFamily="34" charset="0"/>
              </a:rPr>
              <a:t>N=15 studies older adult study populations</a:t>
            </a:r>
          </a:p>
          <a:p>
            <a:endParaRPr lang="en-IE" sz="1600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IE" sz="2000" dirty="0">
                <a:solidFill>
                  <a:schemeClr val="accent1"/>
                </a:solidFill>
                <a:cs typeface="Calibri" panose="020F0502020204030204" pitchFamily="34" charset="0"/>
              </a:rPr>
              <a:t>78 studies reported a potential prescribing cascade</a:t>
            </a:r>
          </a:p>
          <a:p>
            <a:r>
              <a:rPr lang="en-IE" sz="1800" dirty="0">
                <a:solidFill>
                  <a:schemeClr val="accent1"/>
                </a:solidFill>
                <a:cs typeface="Calibri" panose="020F0502020204030204" pitchFamily="34" charset="0"/>
              </a:rPr>
              <a:t>Calcium channel blockers ►pedal oedema► loop diuretic </a:t>
            </a:r>
          </a:p>
          <a:p>
            <a:r>
              <a:rPr lang="en-IE" sz="1800" dirty="0">
                <a:solidFill>
                  <a:schemeClr val="accent1"/>
                </a:solidFill>
                <a:cs typeface="Calibri" panose="020F0502020204030204" pitchFamily="34" charset="0"/>
              </a:rPr>
              <a:t>Amiodarone ►hypothyroidism► levothyroxine </a:t>
            </a:r>
          </a:p>
          <a:p>
            <a:r>
              <a:rPr lang="en-IE" sz="1800" dirty="0">
                <a:solidFill>
                  <a:schemeClr val="accent1"/>
                </a:solidFill>
                <a:cs typeface="Calibri" panose="020F0502020204030204" pitchFamily="34" charset="0"/>
              </a:rPr>
              <a:t>Antipsychotic ►Parkinsonism ► anti‐Parkinson drug </a:t>
            </a:r>
          </a:p>
          <a:p>
            <a:r>
              <a:rPr lang="en-IE" sz="1800" dirty="0">
                <a:solidFill>
                  <a:schemeClr val="accent1"/>
                </a:solidFill>
                <a:cs typeface="Calibri" panose="020F0502020204030204" pitchFamily="34" charset="0"/>
              </a:rPr>
              <a:t>Acetylcholinesterase inhibitor ► urinary incontinence ► urinary incontinence drugs</a:t>
            </a:r>
          </a:p>
          <a:p>
            <a:pPr marL="0" indent="0">
              <a:buNone/>
            </a:pPr>
            <a:r>
              <a:rPr lang="en-IE" sz="1600" dirty="0">
                <a:solidFill>
                  <a:schemeClr val="accent1"/>
                </a:solidFill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IE" sz="2000" dirty="0">
                <a:solidFill>
                  <a:schemeClr val="accent1"/>
                </a:solidFill>
                <a:cs typeface="Calibri" panose="020F0502020204030204" pitchFamily="34" charset="0"/>
              </a:rPr>
              <a:t>Occurred 3 months-1 year following initial medication initiation</a:t>
            </a:r>
          </a:p>
        </p:txBody>
      </p:sp>
    </p:spTree>
    <p:extLst>
      <p:ext uri="{BB962C8B-B14F-4D97-AF65-F5344CB8AC3E}">
        <p14:creationId xmlns:p14="http://schemas.microsoft.com/office/powerpoint/2010/main" val="32646202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784FA-3F66-414B-844E-C2CEE5FA9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726"/>
            <a:ext cx="6822017" cy="1056034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Prescribing cascades: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Systematic review: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F99C5-E866-1F4C-A6D4-FC333C6D6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1844824"/>
            <a:ext cx="6822017" cy="3473664"/>
          </a:xfrm>
        </p:spPr>
        <p:txBody>
          <a:bodyPr/>
          <a:lstStyle/>
          <a:p>
            <a:r>
              <a:rPr lang="en-IE" sz="2400" dirty="0">
                <a:solidFill>
                  <a:schemeClr val="accent1"/>
                </a:solidFill>
                <a:cs typeface="Calibri" panose="020F0502020204030204" pitchFamily="34" charset="0"/>
              </a:rPr>
              <a:t>Prescribing cascades occur for several commonly prescribed medicines in primary care</a:t>
            </a:r>
          </a:p>
          <a:p>
            <a:endParaRPr lang="en-IE" sz="2400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r>
              <a:rPr lang="en-IE" sz="2400" i="1" dirty="0" err="1">
                <a:solidFill>
                  <a:schemeClr val="accent1"/>
                </a:solidFill>
                <a:cs typeface="Calibri" panose="020F0502020204030204" pitchFamily="34" charset="0"/>
              </a:rPr>
              <a:t>ThinkCascades</a:t>
            </a:r>
            <a:r>
              <a:rPr lang="en-IE" sz="2400" dirty="0">
                <a:solidFill>
                  <a:schemeClr val="accent1"/>
                </a:solidFill>
                <a:cs typeface="Calibri" panose="020F0502020204030204" pitchFamily="34" charset="0"/>
              </a:rPr>
              <a:t> recently published</a:t>
            </a:r>
          </a:p>
          <a:p>
            <a:pPr marL="0" indent="0">
              <a:buNone/>
            </a:pPr>
            <a:endParaRPr lang="en-IE" sz="2400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r>
              <a:rPr lang="en-IE" sz="2400" dirty="0">
                <a:solidFill>
                  <a:schemeClr val="accent1"/>
                </a:solidFill>
                <a:cs typeface="Calibri" panose="020F0502020204030204" pitchFamily="34" charset="0"/>
              </a:rPr>
              <a:t>ADRs should be included in the differential diagnosis for patients presenting with new symptoms</a:t>
            </a:r>
          </a:p>
          <a:p>
            <a:pPr lvl="1"/>
            <a:r>
              <a:rPr lang="en-IE" sz="2000" dirty="0">
                <a:solidFill>
                  <a:schemeClr val="accent1"/>
                </a:solidFill>
                <a:cs typeface="Calibri" panose="020F0502020204030204" pitchFamily="34" charset="0"/>
              </a:rPr>
              <a:t>older adults </a:t>
            </a:r>
          </a:p>
          <a:p>
            <a:pPr lvl="1"/>
            <a:r>
              <a:rPr lang="en-IE" sz="2000" dirty="0">
                <a:solidFill>
                  <a:schemeClr val="accent1"/>
                </a:solidFill>
                <a:cs typeface="Calibri" panose="020F0502020204030204" pitchFamily="34" charset="0"/>
              </a:rPr>
              <a:t>new medication in the preceding 12 months</a:t>
            </a:r>
          </a:p>
          <a:p>
            <a:pPr lvl="1"/>
            <a:r>
              <a:rPr lang="en-IE" sz="2000" dirty="0">
                <a:solidFill>
                  <a:schemeClr val="accent1"/>
                </a:solidFill>
                <a:cs typeface="Calibri" panose="020F0502020204030204" pitchFamily="34" charset="0"/>
              </a:rPr>
              <a:t>non-specific symptoms challenging</a:t>
            </a:r>
            <a:endParaRPr lang="en-US" sz="2000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567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0CF4E-65EB-408A-DB00-D7A36C26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2060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E96B9-8840-6FE2-953E-B6659641D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800" dirty="0">
                <a:solidFill>
                  <a:schemeClr val="bg2"/>
                </a:solidFill>
              </a:rPr>
              <a:t>General Practice: multimorbidity</a:t>
            </a:r>
          </a:p>
          <a:p>
            <a:pPr marL="0" indent="0">
              <a:buNone/>
            </a:pPr>
            <a:endParaRPr lang="en-IE" sz="2800" dirty="0">
              <a:solidFill>
                <a:schemeClr val="bg2"/>
              </a:solidFill>
            </a:endParaRPr>
          </a:p>
          <a:p>
            <a:r>
              <a:rPr lang="en-IE" sz="2800" dirty="0">
                <a:solidFill>
                  <a:schemeClr val="bg2"/>
                </a:solidFill>
              </a:rPr>
              <a:t>Research interests</a:t>
            </a:r>
            <a:endParaRPr lang="en-IE" sz="2400" dirty="0">
              <a:solidFill>
                <a:schemeClr val="bg2"/>
              </a:solidFill>
            </a:endParaRPr>
          </a:p>
          <a:p>
            <a:pPr lvl="1"/>
            <a:r>
              <a:rPr lang="en-IE" sz="2400" dirty="0">
                <a:solidFill>
                  <a:schemeClr val="bg2"/>
                </a:solidFill>
              </a:rPr>
              <a:t>Problematic polypharmacy &amp; medicines optimisation</a:t>
            </a:r>
          </a:p>
          <a:p>
            <a:pPr lvl="1"/>
            <a:r>
              <a:rPr lang="en-IE" sz="2400" dirty="0">
                <a:solidFill>
                  <a:schemeClr val="bg2"/>
                </a:solidFill>
                <a:ea typeface="Verdana"/>
              </a:rPr>
              <a:t>Adverse drug reactions and prescribing cascades</a:t>
            </a:r>
          </a:p>
          <a:p>
            <a:pPr marL="342900" lvl="1" indent="0">
              <a:buNone/>
            </a:pPr>
            <a:endParaRPr lang="en-IE" sz="2100" dirty="0">
              <a:solidFill>
                <a:srgbClr val="002060"/>
              </a:solidFill>
            </a:endParaRPr>
          </a:p>
          <a:p>
            <a:r>
              <a:rPr lang="en-IE" sz="2800" dirty="0">
                <a:solidFill>
                  <a:srgbClr val="002060"/>
                </a:solidFill>
              </a:rPr>
              <a:t>Policy developments</a:t>
            </a:r>
          </a:p>
          <a:p>
            <a:pPr marL="342900" lvl="1" indent="0">
              <a:buNone/>
            </a:pPr>
            <a:endParaRPr lang="en-IE" sz="2400" dirty="0">
              <a:solidFill>
                <a:srgbClr val="002060"/>
              </a:solidFill>
            </a:endParaRP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878012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3C16A-5FCC-E697-8FC0-1E63D0CD6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accent1"/>
                </a:solidFill>
              </a:rPr>
              <a:t>Policy developments: general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F9E5A-9C02-AF48-59B6-714BAA0AC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8840"/>
            <a:ext cx="4375398" cy="4115628"/>
          </a:xfrm>
        </p:spPr>
        <p:txBody>
          <a:bodyPr/>
          <a:lstStyle/>
          <a:p>
            <a:r>
              <a:rPr lang="en-IE" sz="2400" dirty="0">
                <a:solidFill>
                  <a:schemeClr val="accent1"/>
                </a:solidFill>
              </a:rPr>
              <a:t>Structured chronic disease management is now well established</a:t>
            </a:r>
          </a:p>
          <a:p>
            <a:pPr lvl="1"/>
            <a:r>
              <a:rPr lang="en-IE" sz="2000" dirty="0">
                <a:solidFill>
                  <a:schemeClr val="accent1"/>
                </a:solidFill>
              </a:rPr>
              <a:t>High satisfaction rates from patients and providers</a:t>
            </a:r>
          </a:p>
          <a:p>
            <a:r>
              <a:rPr lang="en-IE" sz="2400" dirty="0">
                <a:solidFill>
                  <a:schemeClr val="accent1"/>
                </a:solidFill>
              </a:rPr>
              <a:t>ICGP/HSE GP clinical leads</a:t>
            </a:r>
          </a:p>
          <a:p>
            <a:r>
              <a:rPr lang="en-IE" sz="2400" dirty="0">
                <a:solidFill>
                  <a:schemeClr val="accent1"/>
                </a:solidFill>
              </a:rPr>
              <a:t>Opportunistic case finding</a:t>
            </a:r>
          </a:p>
          <a:p>
            <a:pPr lvl="1"/>
            <a:r>
              <a:rPr lang="en-IE" sz="2100" dirty="0">
                <a:solidFill>
                  <a:schemeClr val="accent1"/>
                </a:solidFill>
              </a:rPr>
              <a:t>Enhanced opportunities for screening and prevention of disease</a:t>
            </a:r>
            <a:endParaRPr lang="en-IE" sz="2100" dirty="0">
              <a:solidFill>
                <a:schemeClr val="accent1"/>
              </a:solidFill>
              <a:ea typeface="Verdana"/>
            </a:endParaRPr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068CC-5956-A8FD-634B-9F450870D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714725"/>
            <a:ext cx="3456384" cy="402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01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7E0AC-A691-D4DB-9C4D-8C4C1B78D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chemeClr val="accent1"/>
                </a:solidFill>
              </a:rPr>
              <a:t>Policy developments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A13AC-064C-82B0-1B40-2C8FFC5A8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16832"/>
            <a:ext cx="6822017" cy="4187636"/>
          </a:xfrm>
        </p:spPr>
        <p:txBody>
          <a:bodyPr/>
          <a:lstStyle/>
          <a:p>
            <a:r>
              <a:rPr lang="en-IE" sz="2800" dirty="0">
                <a:solidFill>
                  <a:schemeClr val="accent1"/>
                </a:solidFill>
              </a:rPr>
              <a:t>Significant HSE investment in direct primary care diagnostics access</a:t>
            </a:r>
          </a:p>
          <a:p>
            <a:pPr marL="0" indent="0">
              <a:buNone/>
            </a:pPr>
            <a:endParaRPr lang="en-IE" sz="2800" dirty="0">
              <a:solidFill>
                <a:schemeClr val="accent1"/>
              </a:solidFill>
            </a:endParaRPr>
          </a:p>
          <a:p>
            <a:r>
              <a:rPr lang="en-IE" sz="2800" dirty="0">
                <a:solidFill>
                  <a:schemeClr val="accent1"/>
                </a:solidFill>
              </a:rPr>
              <a:t>Enhanced community care-timely access to integrated care hubs and community-based therapy services</a:t>
            </a:r>
          </a:p>
          <a:p>
            <a:pPr marL="0" indent="0">
              <a:buNone/>
            </a:pPr>
            <a:endParaRPr lang="en-IE" sz="2800" dirty="0">
              <a:solidFill>
                <a:schemeClr val="accent1"/>
              </a:solidFill>
              <a:ea typeface="Verdana"/>
            </a:endParaRPr>
          </a:p>
          <a:p>
            <a:r>
              <a:rPr lang="en-IE" sz="2800" dirty="0" err="1">
                <a:solidFill>
                  <a:schemeClr val="accent1"/>
                </a:solidFill>
              </a:rPr>
              <a:t>iSympathy</a:t>
            </a:r>
            <a:r>
              <a:rPr lang="en-IE" sz="2800" dirty="0">
                <a:solidFill>
                  <a:schemeClr val="accent1"/>
                </a:solidFill>
              </a:rPr>
              <a:t> project examining the role of pharmacist-led medication reviews in primary care</a:t>
            </a:r>
          </a:p>
          <a:p>
            <a:pPr lvl="1"/>
            <a:r>
              <a:rPr lang="en-IE" sz="2500" dirty="0">
                <a:solidFill>
                  <a:schemeClr val="accent1"/>
                </a:solidFill>
              </a:rPr>
              <a:t>Interim analysis published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618383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FAE0E-E636-9441-B6BF-AC45EC43F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88640"/>
            <a:ext cx="6552728" cy="1131664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69207-F681-CD44-8FC9-C1FF0B894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002060"/>
                </a:solidFill>
              </a:rPr>
              <a:t>Multimorbidity and problematic polypharmacy are common </a:t>
            </a:r>
          </a:p>
          <a:p>
            <a:r>
              <a:rPr lang="en-US" sz="2800" dirty="0">
                <a:solidFill>
                  <a:srgbClr val="002060"/>
                </a:solidFill>
              </a:rPr>
              <a:t>ADRs are common and can be difficult to diagnose</a:t>
            </a:r>
          </a:p>
          <a:p>
            <a:r>
              <a:rPr lang="en-US" sz="2800" dirty="0">
                <a:solidFill>
                  <a:srgbClr val="002060"/>
                </a:solidFill>
                <a:ea typeface="Verdana"/>
              </a:rPr>
              <a:t>Prescribing cascades</a:t>
            </a:r>
            <a:endParaRPr lang="en-US" sz="2800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Transitions of care: increased risk</a:t>
            </a:r>
            <a:endParaRPr lang="en-US" sz="2800" dirty="0">
              <a:solidFill>
                <a:srgbClr val="002060"/>
              </a:solidFill>
              <a:ea typeface="Verdana"/>
            </a:endParaRPr>
          </a:p>
          <a:p>
            <a:r>
              <a:rPr lang="en-US" sz="2800" dirty="0">
                <a:solidFill>
                  <a:srgbClr val="002060"/>
                </a:solidFill>
              </a:rPr>
              <a:t>Policy developments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177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E0381-648B-3E4A-01CC-D4BEFCE2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2060"/>
                </a:solidFill>
              </a:rPr>
              <a:t>Thank you</a:t>
            </a:r>
            <a:r>
              <a:rPr lang="en-IE" dirty="0"/>
              <a:t>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A3D227-436D-47B1-0AB2-736380D05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752" y="2492896"/>
            <a:ext cx="3384376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13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9B94E5-46F1-C0FF-4FD8-24DFB8ADE96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sz="2400" dirty="0">
                <a:solidFill>
                  <a:srgbClr val="002060"/>
                </a:solidFill>
              </a:rPr>
              <a:t>Aspirin </a:t>
            </a:r>
          </a:p>
          <a:p>
            <a:r>
              <a:rPr lang="it-IT" sz="2400" dirty="0">
                <a:solidFill>
                  <a:srgbClr val="002060"/>
                </a:solidFill>
              </a:rPr>
              <a:t>Metformin</a:t>
            </a:r>
          </a:p>
          <a:p>
            <a:r>
              <a:rPr lang="it-IT" sz="2400" dirty="0">
                <a:solidFill>
                  <a:srgbClr val="002060"/>
                </a:solidFill>
              </a:rPr>
              <a:t>Glicazide</a:t>
            </a:r>
          </a:p>
          <a:p>
            <a:r>
              <a:rPr lang="it-IT" sz="2400" dirty="0">
                <a:solidFill>
                  <a:srgbClr val="002060"/>
                </a:solidFill>
              </a:rPr>
              <a:t>Pioglitazone</a:t>
            </a:r>
          </a:p>
          <a:p>
            <a:r>
              <a:rPr lang="it-IT" sz="2400" dirty="0">
                <a:solidFill>
                  <a:srgbClr val="002060"/>
                </a:solidFill>
              </a:rPr>
              <a:t>Salbutamol</a:t>
            </a:r>
          </a:p>
          <a:p>
            <a:r>
              <a:rPr lang="it-IT" sz="2400" dirty="0">
                <a:solidFill>
                  <a:srgbClr val="002060"/>
                </a:solidFill>
              </a:rPr>
              <a:t>Becotide</a:t>
            </a:r>
          </a:p>
          <a:p>
            <a:r>
              <a:rPr lang="it-IT" sz="2400" dirty="0">
                <a:solidFill>
                  <a:srgbClr val="002060"/>
                </a:solidFill>
              </a:rPr>
              <a:t>Levothyroxine</a:t>
            </a:r>
          </a:p>
          <a:p>
            <a:r>
              <a:rPr lang="it-IT" sz="2400" dirty="0">
                <a:solidFill>
                  <a:srgbClr val="002060"/>
                </a:solidFill>
              </a:rPr>
              <a:t>Citalopram</a:t>
            </a:r>
          </a:p>
          <a:p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50585-7993-5C29-229F-87E7EFCA09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sz="2400" dirty="0">
                <a:solidFill>
                  <a:srgbClr val="002060"/>
                </a:solidFill>
              </a:rPr>
              <a:t>Lisinopril</a:t>
            </a:r>
          </a:p>
          <a:p>
            <a:r>
              <a:rPr lang="it-IT" sz="2400" dirty="0">
                <a:solidFill>
                  <a:srgbClr val="002060"/>
                </a:solidFill>
              </a:rPr>
              <a:t>Amlodopine</a:t>
            </a:r>
          </a:p>
          <a:p>
            <a:r>
              <a:rPr lang="it-IT" sz="2400" dirty="0">
                <a:solidFill>
                  <a:srgbClr val="002060"/>
                </a:solidFill>
              </a:rPr>
              <a:t>Atenolol</a:t>
            </a:r>
          </a:p>
          <a:p>
            <a:r>
              <a:rPr lang="it-IT" sz="2400" dirty="0">
                <a:solidFill>
                  <a:srgbClr val="002060"/>
                </a:solidFill>
              </a:rPr>
              <a:t>Furosemide</a:t>
            </a:r>
          </a:p>
          <a:p>
            <a:r>
              <a:rPr lang="it-IT" sz="2400" dirty="0">
                <a:solidFill>
                  <a:srgbClr val="002060"/>
                </a:solidFill>
              </a:rPr>
              <a:t>Gabapentin</a:t>
            </a:r>
          </a:p>
          <a:p>
            <a:r>
              <a:rPr lang="it-IT" sz="2400" dirty="0">
                <a:solidFill>
                  <a:srgbClr val="002060"/>
                </a:solidFill>
              </a:rPr>
              <a:t>Omeprazole </a:t>
            </a:r>
          </a:p>
          <a:p>
            <a:r>
              <a:rPr lang="it-IT" sz="2400" dirty="0">
                <a:solidFill>
                  <a:srgbClr val="002060"/>
                </a:solidFill>
              </a:rPr>
              <a:t>Co-codamol</a:t>
            </a:r>
          </a:p>
          <a:p>
            <a:endParaRPr lang="en-I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0A3350-0F40-E774-C8C5-EBDA18C96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2060"/>
                </a:solidFill>
              </a:rPr>
              <a:t>Patient story</a:t>
            </a:r>
          </a:p>
        </p:txBody>
      </p:sp>
    </p:spTree>
    <p:extLst>
      <p:ext uri="{BB962C8B-B14F-4D97-AF65-F5344CB8AC3E}">
        <p14:creationId xmlns:p14="http://schemas.microsoft.com/office/powerpoint/2010/main" val="2549318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422D3-54AE-1E40-4632-EC0C92832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2060"/>
                </a:solidFill>
              </a:rPr>
              <a:t>Consultations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40C52-6435-D206-2D2F-37117D015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sz="2400" dirty="0">
                <a:solidFill>
                  <a:srgbClr val="002060"/>
                </a:solidFill>
              </a:rPr>
              <a:t>Blood pressure control</a:t>
            </a:r>
          </a:p>
          <a:p>
            <a:r>
              <a:rPr lang="en-IE" sz="2400" dirty="0">
                <a:solidFill>
                  <a:srgbClr val="002060"/>
                </a:solidFill>
              </a:rPr>
              <a:t>Kidney function</a:t>
            </a:r>
          </a:p>
          <a:p>
            <a:r>
              <a:rPr lang="en-IE" sz="2400" dirty="0">
                <a:solidFill>
                  <a:srgbClr val="002060"/>
                </a:solidFill>
              </a:rPr>
              <a:t>Secondary prevention </a:t>
            </a:r>
          </a:p>
          <a:p>
            <a:pPr lvl="1"/>
            <a:r>
              <a:rPr lang="en-IE" sz="2100" dirty="0">
                <a:solidFill>
                  <a:srgbClr val="002060"/>
                </a:solidFill>
              </a:rPr>
              <a:t>Smoking</a:t>
            </a:r>
          </a:p>
          <a:p>
            <a:r>
              <a:rPr lang="en-IE" sz="2400" dirty="0">
                <a:solidFill>
                  <a:srgbClr val="002060"/>
                </a:solidFill>
              </a:rPr>
              <a:t>Medications</a:t>
            </a:r>
          </a:p>
          <a:p>
            <a:pPr marL="0" indent="0">
              <a:buNone/>
            </a:pPr>
            <a:endParaRPr lang="en-IE" sz="2400" dirty="0">
              <a:solidFill>
                <a:srgbClr val="002060"/>
              </a:solidFill>
            </a:endParaRPr>
          </a:p>
          <a:p>
            <a:r>
              <a:rPr lang="en-IE" sz="2400" dirty="0">
                <a:solidFill>
                  <a:srgbClr val="002060"/>
                </a:solidFill>
              </a:rPr>
              <a:t>Sole earner</a:t>
            </a:r>
          </a:p>
          <a:p>
            <a:r>
              <a:rPr lang="en-IE" sz="2400" dirty="0">
                <a:solidFill>
                  <a:srgbClr val="002060"/>
                </a:solidFill>
              </a:rPr>
              <a:t>Manual job</a:t>
            </a:r>
          </a:p>
          <a:p>
            <a:r>
              <a:rPr lang="en-IE" sz="2400" dirty="0">
                <a:solidFill>
                  <a:srgbClr val="002060"/>
                </a:solidFill>
              </a:rPr>
              <a:t>Support ageing parents</a:t>
            </a:r>
          </a:p>
          <a:p>
            <a:endParaRPr lang="en-IE" sz="2400" dirty="0">
              <a:solidFill>
                <a:srgbClr val="002060"/>
              </a:solidFill>
            </a:endParaRPr>
          </a:p>
          <a:p>
            <a:r>
              <a:rPr lang="en-IE" sz="2400" dirty="0">
                <a:solidFill>
                  <a:srgbClr val="002060"/>
                </a:solidFill>
              </a:rPr>
              <a:t>Back pain</a:t>
            </a:r>
          </a:p>
          <a:p>
            <a:r>
              <a:rPr lang="en-IE" sz="2400" dirty="0">
                <a:solidFill>
                  <a:srgbClr val="002060"/>
                </a:solidFill>
              </a:rPr>
              <a:t>Mood </a:t>
            </a:r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63903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FBC5A-1926-AF4A-B313-CD42B154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Research evidence in Primary Care</a:t>
            </a:r>
            <a:endParaRPr lang="en-US" dirty="0">
              <a:solidFill>
                <a:srgbClr val="002060"/>
              </a:solidFill>
              <a:ea typeface="Verdan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44CFB-18C6-F740-81CB-54F6B5882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2060"/>
                </a:solidFill>
              </a:rPr>
              <a:t>Most illness presents and is managed in primary care</a:t>
            </a:r>
          </a:p>
          <a:p>
            <a:pPr lvl="1"/>
            <a:r>
              <a:rPr lang="en-US" sz="2100" dirty="0">
                <a:solidFill>
                  <a:srgbClr val="002060"/>
                </a:solidFill>
              </a:rPr>
              <a:t>Acute illness, long-term health conditions management, disease prevention, all ages</a:t>
            </a:r>
          </a:p>
          <a:p>
            <a:pPr marL="342900" lvl="1" indent="0">
              <a:buNone/>
            </a:pPr>
            <a:endParaRPr lang="en-US" sz="21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Gatekeeping role to secondary care</a:t>
            </a:r>
          </a:p>
          <a:p>
            <a:r>
              <a:rPr lang="en-US" sz="2400" dirty="0">
                <a:solidFill>
                  <a:srgbClr val="002060"/>
                </a:solidFill>
              </a:rPr>
              <a:t>Complexity and multimorbidity increasing</a:t>
            </a:r>
          </a:p>
          <a:p>
            <a:pPr lvl="1"/>
            <a:r>
              <a:rPr lang="en-US" sz="2100" dirty="0">
                <a:solidFill>
                  <a:srgbClr val="002060"/>
                </a:solidFill>
              </a:rPr>
              <a:t>50% of all GP consults</a:t>
            </a:r>
          </a:p>
          <a:p>
            <a:pPr lvl="1"/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2060"/>
                </a:solidFill>
              </a:rPr>
              <a:t>Health system designed around single body systems </a:t>
            </a:r>
          </a:p>
          <a:p>
            <a:pPr lvl="1"/>
            <a:r>
              <a:rPr lang="en-US" sz="2100" dirty="0">
                <a:solidFill>
                  <a:srgbClr val="002060"/>
                </a:solidFill>
              </a:rPr>
              <a:t>Disease-specific clinical guidelines</a:t>
            </a:r>
          </a:p>
        </p:txBody>
      </p:sp>
    </p:spTree>
    <p:extLst>
      <p:ext uri="{BB962C8B-B14F-4D97-AF65-F5344CB8AC3E}">
        <p14:creationId xmlns:p14="http://schemas.microsoft.com/office/powerpoint/2010/main" val="335875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5AF5E-6692-6042-AED8-397E48019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Multimorbidity: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prevalence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96650-166C-8A45-9897-989A73D90296}"/>
              </a:ext>
            </a:extLst>
          </p:cNvPr>
          <p:cNvSpPr txBox="1"/>
          <p:nvPr/>
        </p:nvSpPr>
        <p:spPr>
          <a:xfrm>
            <a:off x="467545" y="5902424"/>
            <a:ext cx="67252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Barnett K, Mercer SW, Norbury M et al. Epidemiology of multimorbidity and implications for health care, research, and medical education: a cross-sectional study. Lancet. 2012 Jul 7;380(9836):37-43. </a:t>
            </a:r>
            <a:endParaRPr lang="en-US" sz="14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63E199-0D87-454F-84B8-0E01F624F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1" y="1727652"/>
            <a:ext cx="6822016" cy="417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50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A386E-D16F-B541-B3F7-FFAFB6A0C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Multimorbidity: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socio-economic disadvantage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FE30EA-F5D0-4F48-B2C1-D4CB9ADCD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7958" y="2049636"/>
            <a:ext cx="4432234" cy="34675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48058E-A831-5343-A51D-043672B01867}"/>
              </a:ext>
            </a:extLst>
          </p:cNvPr>
          <p:cNvSpPr txBox="1"/>
          <p:nvPr/>
        </p:nvSpPr>
        <p:spPr>
          <a:xfrm>
            <a:off x="395536" y="5877272"/>
            <a:ext cx="74168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Barnett K, Mercer SW, Norbury M et al. Epidemiology of multimorbidity and implications for health care, research, and medical education: a cross-sectional study. Lancet. 2012 Jul 7;380(9836):37-43.</a:t>
            </a:r>
            <a:endParaRPr lang="en-US" sz="1400" dirty="0">
              <a:solidFill>
                <a:srgbClr val="002060"/>
              </a:solidFill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684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6BE78-C63D-8A45-9157-E2F9124A1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726"/>
            <a:ext cx="7687766" cy="1057274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Multimorbidity and Polypharmacy: 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Irish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1E466-D6D0-1948-AE39-5D7ED1F00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60848"/>
            <a:ext cx="3871341" cy="3815549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66% aged over 50 years live with at least two long-term health conditions</a:t>
            </a:r>
            <a:r>
              <a:rPr lang="en-US" baseline="30000" dirty="0">
                <a:solidFill>
                  <a:srgbClr val="002060"/>
                </a:solidFill>
              </a:rPr>
              <a:t>1</a:t>
            </a:r>
          </a:p>
          <a:p>
            <a:pPr marL="0" indent="0">
              <a:buNone/>
            </a:pPr>
            <a:endParaRPr lang="en-US" baseline="30000" dirty="0">
              <a:solidFill>
                <a:srgbClr val="002060"/>
              </a:solidFill>
            </a:endParaRPr>
          </a:p>
          <a:p>
            <a:r>
              <a:rPr lang="en-IE" dirty="0">
                <a:solidFill>
                  <a:srgbClr val="002060"/>
                </a:solidFill>
              </a:rPr>
              <a:t>10+ meds (complex polypharmacy)</a:t>
            </a:r>
            <a:r>
              <a:rPr lang="en-IE" baseline="30000" dirty="0">
                <a:solidFill>
                  <a:srgbClr val="002060"/>
                </a:solidFill>
              </a:rPr>
              <a:t>2</a:t>
            </a:r>
          </a:p>
          <a:p>
            <a:pPr lvl="1"/>
            <a:r>
              <a:rPr lang="en-IE" dirty="0">
                <a:solidFill>
                  <a:srgbClr val="002060"/>
                </a:solidFill>
              </a:rPr>
              <a:t>45–64 years 0.8%-8.3% </a:t>
            </a:r>
          </a:p>
          <a:p>
            <a:pPr lvl="1"/>
            <a:r>
              <a:rPr lang="en-IE" dirty="0">
                <a:solidFill>
                  <a:srgbClr val="002060"/>
                </a:solidFill>
              </a:rPr>
              <a:t>≥65 years 1.5%-21.9% 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EAFB1-75AA-9F44-AF08-C02D17C42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627107"/>
            <a:ext cx="3456384" cy="18577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F90655-A302-F84C-9B42-555D7A4C5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40" y="3802024"/>
            <a:ext cx="3435168" cy="20162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C64E1B-1936-694B-9C87-067DF1B6DD05}"/>
              </a:ext>
            </a:extLst>
          </p:cNvPr>
          <p:cNvSpPr txBox="1"/>
          <p:nvPr/>
        </p:nvSpPr>
        <p:spPr>
          <a:xfrm>
            <a:off x="0" y="5964717"/>
            <a:ext cx="867645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en-IE" sz="1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Glynn LG, </a:t>
            </a:r>
            <a:r>
              <a:rPr lang="en-IE" sz="12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Valderas</a:t>
            </a:r>
            <a:r>
              <a:rPr lang="en-IE" sz="1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 JM, Healy P, et al. The prevalence of multimorbidity in primary care and its effect on health care utilization and cost. Fam </a:t>
            </a:r>
            <a:r>
              <a:rPr lang="en-IE" sz="1200" dirty="0" err="1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Pract</a:t>
            </a:r>
            <a:r>
              <a:rPr lang="en-IE" sz="1200" dirty="0">
                <a:solidFill>
                  <a:srgbClr val="002060"/>
                </a:solidFill>
                <a:latin typeface="+mn-lt"/>
                <a:cs typeface="Calibri" panose="020F0502020204030204" pitchFamily="34" charset="0"/>
              </a:rPr>
              <a:t>. 2011 Oct;28(5):516-23. </a:t>
            </a:r>
          </a:p>
          <a:p>
            <a:pPr marL="228600" indent="-228600">
              <a:buAutoNum type="arabicPeriod"/>
            </a:pPr>
            <a:r>
              <a:rPr lang="en-IE" sz="1200" dirty="0">
                <a:solidFill>
                  <a:srgbClr val="002060"/>
                </a:solidFill>
                <a:latin typeface="+mn-lt"/>
              </a:rPr>
              <a:t>Moriarty F, Hardy C, Bennett K</a:t>
            </a:r>
            <a:r>
              <a:rPr lang="en-IE" sz="1200" i="1" dirty="0">
                <a:solidFill>
                  <a:srgbClr val="002060"/>
                </a:solidFill>
                <a:latin typeface="+mn-lt"/>
              </a:rPr>
              <a:t>, et al. </a:t>
            </a:r>
            <a:r>
              <a:rPr lang="en-IE" sz="1200" dirty="0">
                <a:solidFill>
                  <a:srgbClr val="002060"/>
                </a:solidFill>
                <a:latin typeface="+mn-lt"/>
              </a:rPr>
              <a:t>Trends and interaction of polypharmacy and potentially inappropriate prescribing in primary care over 15 years in Ireland. </a:t>
            </a:r>
            <a:r>
              <a:rPr lang="en-IE" sz="1200" i="1" dirty="0">
                <a:solidFill>
                  <a:srgbClr val="002060"/>
                </a:solidFill>
                <a:latin typeface="+mn-lt"/>
              </a:rPr>
              <a:t>BMJ Open </a:t>
            </a:r>
            <a:r>
              <a:rPr lang="en-IE" sz="1200" dirty="0">
                <a:solidFill>
                  <a:srgbClr val="002060"/>
                </a:solidFill>
                <a:latin typeface="+mn-lt"/>
              </a:rPr>
              <a:t>2015;</a:t>
            </a:r>
            <a:r>
              <a:rPr lang="en-IE" sz="1200" b="1" dirty="0">
                <a:solidFill>
                  <a:srgbClr val="002060"/>
                </a:solidFill>
                <a:latin typeface="+mn-lt"/>
              </a:rPr>
              <a:t>5:</a:t>
            </a:r>
            <a:r>
              <a:rPr lang="en-IE" sz="1200" dirty="0">
                <a:solidFill>
                  <a:srgbClr val="002060"/>
                </a:solidFill>
                <a:latin typeface="+mn-lt"/>
              </a:rPr>
              <a:t>e008656. </a:t>
            </a:r>
          </a:p>
          <a:p>
            <a:pPr marL="342900" indent="-342900">
              <a:buAutoNum type="arabicPeriod"/>
            </a:pPr>
            <a:endParaRPr lang="en-US" sz="1400" dirty="0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421180"/>
      </p:ext>
    </p:extLst>
  </p:cSld>
  <p:clrMapOvr>
    <a:masterClrMapping/>
  </p:clrMapOvr>
</p:sld>
</file>

<file path=ppt/theme/theme1.xml><?xml version="1.0" encoding="utf-8"?>
<a:theme xmlns:a="http://schemas.openxmlformats.org/drawingml/2006/main" name="UCC ">
  <a:themeElements>
    <a:clrScheme name="UCC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3C69"/>
      </a:accent1>
      <a:accent2>
        <a:srgbClr val="CE222C"/>
      </a:accent2>
      <a:accent3>
        <a:srgbClr val="BBBCBC"/>
      </a:accent3>
      <a:accent4>
        <a:srgbClr val="FFB500"/>
      </a:accent4>
      <a:accent5>
        <a:srgbClr val="69B3E7"/>
      </a:accent5>
      <a:accent6>
        <a:srgbClr val="74AA50"/>
      </a:accent6>
      <a:hlink>
        <a:srgbClr val="C6893F"/>
      </a:hlink>
      <a:folHlink>
        <a:srgbClr val="7566DC"/>
      </a:folHlink>
    </a:clrScheme>
    <a:fontScheme name="UCC 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ADAA851-3C50-435C-8D35-7A3FE90B677A}" vid="{C90C547B-2A2A-4A95-AA93-3E36506A6AB1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UCC </Template>
  <TotalTime>6083</TotalTime>
  <Words>2056</Words>
  <Application>Microsoft Office PowerPoint</Application>
  <PresentationFormat>On-screen Show (4:3)</PresentationFormat>
  <Paragraphs>316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Constantia</vt:lpstr>
      <vt:lpstr>Verdana</vt:lpstr>
      <vt:lpstr>UCC </vt:lpstr>
      <vt:lpstr>PowerPoint Presentation</vt:lpstr>
      <vt:lpstr>Overview</vt:lpstr>
      <vt:lpstr>Patient story</vt:lpstr>
      <vt:lpstr>Patient story</vt:lpstr>
      <vt:lpstr>Consultations</vt:lpstr>
      <vt:lpstr>Research evidence in Primary Care</vt:lpstr>
      <vt:lpstr>Multimorbidity:  prevalence</vt:lpstr>
      <vt:lpstr>Multimorbidity:  socio-economic disadvantage</vt:lpstr>
      <vt:lpstr>Multimorbidity and Polypharmacy:  Irish data</vt:lpstr>
      <vt:lpstr>Multimorbidity:  adverse health outcomes</vt:lpstr>
      <vt:lpstr>Multimorbidity:  Applying clinical guidelines</vt:lpstr>
      <vt:lpstr>Multimorbidity:  Applying clinical guidelines</vt:lpstr>
      <vt:lpstr>Multimorbidity: management in primary care</vt:lpstr>
      <vt:lpstr>Disorganisation and fragmentation of care</vt:lpstr>
      <vt:lpstr>Patient centred care</vt:lpstr>
      <vt:lpstr>Chronic Disease Management</vt:lpstr>
      <vt:lpstr>Overview</vt:lpstr>
      <vt:lpstr>Problematic Polypharmacy:  Potentially Inappropriate Prescribing </vt:lpstr>
      <vt:lpstr>Results: Study participants (baseline)</vt:lpstr>
      <vt:lpstr>Results:  Primary and secondary outcomes</vt:lpstr>
      <vt:lpstr>Potentially Inappropriate Prescribing: hospital admission</vt:lpstr>
      <vt:lpstr>PIP and hospital admission</vt:lpstr>
      <vt:lpstr>Results</vt:lpstr>
      <vt:lpstr>Key findings</vt:lpstr>
      <vt:lpstr>Current Research</vt:lpstr>
      <vt:lpstr>Core research team </vt:lpstr>
      <vt:lpstr>ADRs:  General Practice</vt:lpstr>
      <vt:lpstr>ADRs: General Practice</vt:lpstr>
      <vt:lpstr>ADRs: General Practice: Summary</vt:lpstr>
      <vt:lpstr>Prescribing cascades Systematic review</vt:lpstr>
      <vt:lpstr>Prescribing cascades: Results</vt:lpstr>
      <vt:lpstr>Prescribing cascades:  Systematic review: summary</vt:lpstr>
      <vt:lpstr>Overview</vt:lpstr>
      <vt:lpstr>Policy developments: general practice</vt:lpstr>
      <vt:lpstr>Policy developments</vt:lpstr>
      <vt:lpstr>Summary </vt:lpstr>
      <vt:lpstr>Thank you!</vt:lpstr>
    </vt:vector>
  </TitlesOfParts>
  <Company>hse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hse</dc:creator>
  <cp:lastModifiedBy>Emma Wallace</cp:lastModifiedBy>
  <cp:revision>324</cp:revision>
  <cp:lastPrinted>2014-01-31T09:36:25Z</cp:lastPrinted>
  <dcterms:created xsi:type="dcterms:W3CDTF">2007-03-20T20:21:44Z</dcterms:created>
  <dcterms:modified xsi:type="dcterms:W3CDTF">2023-11-21T18:12:55Z</dcterms:modified>
</cp:coreProperties>
</file>