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18" r:id="rId3"/>
    <p:sldId id="278" r:id="rId4"/>
    <p:sldId id="259" r:id="rId5"/>
    <p:sldId id="261" r:id="rId6"/>
    <p:sldId id="274" r:id="rId7"/>
    <p:sldId id="288" r:id="rId8"/>
    <p:sldId id="287" r:id="rId9"/>
    <p:sldId id="269" r:id="rId10"/>
    <p:sldId id="319" r:id="rId11"/>
    <p:sldId id="316" r:id="rId12"/>
    <p:sldId id="292" r:id="rId13"/>
    <p:sldId id="314" r:id="rId14"/>
    <p:sldId id="315" r:id="rId15"/>
    <p:sldId id="276" r:id="rId16"/>
    <p:sldId id="293" r:id="rId17"/>
    <p:sldId id="281" r:id="rId18"/>
    <p:sldId id="294" r:id="rId19"/>
    <p:sldId id="296" r:id="rId20"/>
    <p:sldId id="297" r:id="rId21"/>
    <p:sldId id="298" r:id="rId22"/>
    <p:sldId id="305" r:id="rId23"/>
    <p:sldId id="317" r:id="rId24"/>
    <p:sldId id="299" r:id="rId25"/>
    <p:sldId id="301" r:id="rId26"/>
    <p:sldId id="308" r:id="rId27"/>
    <p:sldId id="306" r:id="rId28"/>
    <p:sldId id="279"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5" autoAdjust="0"/>
    <p:restoredTop sz="94660"/>
  </p:normalViewPr>
  <p:slideViewPr>
    <p:cSldViewPr snapToGrid="0">
      <p:cViewPr varScale="1">
        <p:scale>
          <a:sx n="69" d="100"/>
          <a:sy n="69"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5BF0F-49C7-4B17-A1A4-7C7125464E9F}" type="datetimeFigureOut">
              <a:rPr lang="en-IE" smtClean="0"/>
              <a:t>21/11/2023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CC82F-B9DD-481A-9BC0-2D93AE5638F1}" type="slidenum">
              <a:rPr lang="en-IE" smtClean="0"/>
              <a:t>‹#›</a:t>
            </a:fld>
            <a:endParaRPr lang="en-IE"/>
          </a:p>
        </p:txBody>
      </p:sp>
    </p:spTree>
    <p:extLst>
      <p:ext uri="{BB962C8B-B14F-4D97-AF65-F5344CB8AC3E}">
        <p14:creationId xmlns:p14="http://schemas.microsoft.com/office/powerpoint/2010/main" val="359337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Putting patient safety as the core piece of what we want to achieve will mean the other pieces will fall into place.</a:t>
            </a:r>
          </a:p>
          <a:p>
            <a:endParaRPr lang="en-IE" dirty="0"/>
          </a:p>
        </p:txBody>
      </p:sp>
      <p:sp>
        <p:nvSpPr>
          <p:cNvPr id="4" name="Slide Number Placeholder 3"/>
          <p:cNvSpPr>
            <a:spLocks noGrp="1"/>
          </p:cNvSpPr>
          <p:nvPr>
            <p:ph type="sldNum" sz="quarter" idx="10"/>
          </p:nvPr>
        </p:nvSpPr>
        <p:spPr/>
        <p:txBody>
          <a:bodyPr/>
          <a:lstStyle/>
          <a:p>
            <a:fld id="{1E5C3646-6590-430F-A9D1-460AB927AAC8}" type="slidenum">
              <a:rPr lang="en-IE" smtClean="0"/>
              <a:t>3</a:t>
            </a:fld>
            <a:endParaRPr lang="en-IE"/>
          </a:p>
        </p:txBody>
      </p:sp>
    </p:spTree>
    <p:extLst>
      <p:ext uri="{BB962C8B-B14F-4D97-AF65-F5344CB8AC3E}">
        <p14:creationId xmlns:p14="http://schemas.microsoft.com/office/powerpoint/2010/main" val="24791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Return to Mary</a:t>
            </a:r>
            <a:r>
              <a:rPr lang="en-IE" baseline="0" dirty="0" smtClean="0"/>
              <a:t> and her journey.</a:t>
            </a:r>
          </a:p>
          <a:p>
            <a:r>
              <a:rPr lang="en-IE" baseline="0" dirty="0" smtClean="0"/>
              <a:t>NMPC supports the systems and services with information source to allow semantic interoperability. </a:t>
            </a:r>
            <a:endParaRPr lang="en-IE" dirty="0"/>
          </a:p>
        </p:txBody>
      </p:sp>
      <p:sp>
        <p:nvSpPr>
          <p:cNvPr id="4" name="Slide Number Placeholder 3"/>
          <p:cNvSpPr>
            <a:spLocks noGrp="1"/>
          </p:cNvSpPr>
          <p:nvPr>
            <p:ph type="sldNum" sz="quarter" idx="10"/>
          </p:nvPr>
        </p:nvSpPr>
        <p:spPr/>
        <p:txBody>
          <a:bodyPr/>
          <a:lstStyle/>
          <a:p>
            <a:fld id="{0A83CB99-0CB8-489D-AA97-1D263B8DD586}" type="slidenum">
              <a:rPr lang="en-IE" smtClean="0"/>
              <a:t>4</a:t>
            </a:fld>
            <a:endParaRPr lang="en-IE"/>
          </a:p>
        </p:txBody>
      </p:sp>
    </p:spTree>
    <p:extLst>
      <p:ext uri="{BB962C8B-B14F-4D97-AF65-F5344CB8AC3E}">
        <p14:creationId xmlns:p14="http://schemas.microsoft.com/office/powerpoint/2010/main" val="79317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Return to Mary</a:t>
            </a:r>
            <a:r>
              <a:rPr lang="en-IE" baseline="0" dirty="0" smtClean="0"/>
              <a:t> and her journey.</a:t>
            </a:r>
          </a:p>
          <a:p>
            <a:r>
              <a:rPr lang="en-IE" baseline="0" dirty="0" smtClean="0"/>
              <a:t>NMPC supports the systems and services with information source to allow semantic interoperability. </a:t>
            </a:r>
            <a:endParaRPr lang="en-IE" dirty="0"/>
          </a:p>
        </p:txBody>
      </p:sp>
      <p:sp>
        <p:nvSpPr>
          <p:cNvPr id="4" name="Slide Number Placeholder 3"/>
          <p:cNvSpPr>
            <a:spLocks noGrp="1"/>
          </p:cNvSpPr>
          <p:nvPr>
            <p:ph type="sldNum" sz="quarter" idx="10"/>
          </p:nvPr>
        </p:nvSpPr>
        <p:spPr/>
        <p:txBody>
          <a:bodyPr/>
          <a:lstStyle/>
          <a:p>
            <a:fld id="{0A83CB99-0CB8-489D-AA97-1D263B8DD586}" type="slidenum">
              <a:rPr lang="en-IE" smtClean="0"/>
              <a:t>5</a:t>
            </a:fld>
            <a:endParaRPr lang="en-IE"/>
          </a:p>
        </p:txBody>
      </p:sp>
    </p:spTree>
    <p:extLst>
      <p:ext uri="{BB962C8B-B14F-4D97-AF65-F5344CB8AC3E}">
        <p14:creationId xmlns:p14="http://schemas.microsoft.com/office/powerpoint/2010/main" val="127278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Medication</a:t>
            </a:r>
            <a:r>
              <a:rPr lang="en-IE" sz="1200" kern="1200" baseline="0" dirty="0" smtClean="0">
                <a:solidFill>
                  <a:schemeClr val="tx1"/>
                </a:solidFill>
                <a:effectLst/>
                <a:latin typeface="+mn-lt"/>
                <a:ea typeface="+mn-ea"/>
                <a:cs typeface="+mn-cs"/>
              </a:rPr>
              <a:t> safety has been key to the work at every stage of the process</a:t>
            </a:r>
            <a:endParaRPr lang="en-IE" sz="1200" kern="1200" dirty="0" smtClean="0">
              <a:solidFill>
                <a:schemeClr val="tx1"/>
              </a:solidFill>
              <a:effectLst/>
              <a:latin typeface="+mn-lt"/>
              <a:ea typeface="+mn-ea"/>
              <a:cs typeface="+mn-cs"/>
            </a:endParaRPr>
          </a:p>
          <a:p>
            <a:r>
              <a:rPr lang="en-IE" dirty="0" smtClean="0"/>
              <a:t>Many</a:t>
            </a:r>
            <a:r>
              <a:rPr lang="en-IE" baseline="0" dirty="0" smtClean="0"/>
              <a:t> in the room have been part of advisory groups, implementation groups, workshops – it would not have been possible to achieve what has been done to date without that really valuable input and it will continue to be so important as the HMMS project continues to develop, particularly the EPMA component.</a:t>
            </a:r>
            <a:endParaRPr lang="en-IE" dirty="0"/>
          </a:p>
        </p:txBody>
      </p:sp>
      <p:sp>
        <p:nvSpPr>
          <p:cNvPr id="4" name="Slide Number Placeholder 3"/>
          <p:cNvSpPr>
            <a:spLocks noGrp="1"/>
          </p:cNvSpPr>
          <p:nvPr>
            <p:ph type="sldNum" sz="quarter" idx="10"/>
          </p:nvPr>
        </p:nvSpPr>
        <p:spPr/>
        <p:txBody>
          <a:bodyPr/>
          <a:lstStyle/>
          <a:p>
            <a:fld id="{1E5C3646-6590-430F-A9D1-460AB927AAC8}" type="slidenum">
              <a:rPr lang="en-IE" smtClean="0"/>
              <a:t>7</a:t>
            </a:fld>
            <a:endParaRPr lang="en-IE"/>
          </a:p>
        </p:txBody>
      </p:sp>
    </p:spTree>
    <p:extLst>
      <p:ext uri="{BB962C8B-B14F-4D97-AF65-F5344CB8AC3E}">
        <p14:creationId xmlns:p14="http://schemas.microsoft.com/office/powerpoint/2010/main" val="28376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Putting patient safety as the core piece of what we want to achieve will mean the other pieces will fall into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Importance of good foundations – </a:t>
            </a:r>
            <a:r>
              <a:rPr lang="en-IE" sz="1200" kern="1200" dirty="0" err="1" smtClean="0">
                <a:solidFill>
                  <a:schemeClr val="tx1"/>
                </a:solidFill>
                <a:effectLst/>
                <a:latin typeface="+mn-lt"/>
                <a:ea typeface="+mn-ea"/>
                <a:cs typeface="+mn-cs"/>
              </a:rPr>
              <a:t>Perthenon</a:t>
            </a:r>
            <a:r>
              <a:rPr lang="en-IE" sz="1200" kern="1200" dirty="0" smtClean="0">
                <a:solidFill>
                  <a:schemeClr val="tx1"/>
                </a:solidFill>
                <a:effectLst/>
                <a:latin typeface="+mn-lt"/>
                <a:ea typeface="+mn-ea"/>
                <a:cs typeface="+mn-cs"/>
              </a:rPr>
              <a:t> in Athens</a:t>
            </a:r>
            <a:r>
              <a:rPr lang="en-IE" sz="1200" kern="1200" baseline="0" dirty="0" smtClean="0">
                <a:solidFill>
                  <a:schemeClr val="tx1"/>
                </a:solidFill>
                <a:effectLst/>
                <a:latin typeface="+mn-lt"/>
                <a:ea typeface="+mn-ea"/>
                <a:cs typeface="+mn-cs"/>
              </a:rPr>
              <a:t> – completed in 438BC</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baseline="0" dirty="0" smtClean="0">
                <a:solidFill>
                  <a:schemeClr val="tx1"/>
                </a:solidFill>
                <a:effectLst/>
                <a:latin typeface="+mn-lt"/>
                <a:ea typeface="+mn-ea"/>
                <a:cs typeface="+mn-cs"/>
              </a:rPr>
              <a:t>Massive limestone foundations – some up to 12 metres deep – survived millennia, several major attacks and earthquakes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baseline="0" dirty="0" smtClean="0">
                <a:solidFill>
                  <a:schemeClr val="tx1"/>
                </a:solidFill>
                <a:effectLst/>
                <a:latin typeface="+mn-lt"/>
                <a:ea typeface="+mn-ea"/>
                <a:cs typeface="+mn-cs"/>
              </a:rPr>
              <a:t>Those foundations allowed the Parthenon – Temple dedicated to Athena, patron Goddess of Athens, to be built in just 9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baseline="0" dirty="0" smtClean="0">
                <a:solidFill>
                  <a:schemeClr val="tx1"/>
                </a:solidFill>
                <a:effectLst/>
                <a:latin typeface="+mn-lt"/>
                <a:ea typeface="+mn-ea"/>
                <a:cs typeface="+mn-cs"/>
              </a:rPr>
              <a:t>Athena was chosen over her male counterpart </a:t>
            </a:r>
            <a:r>
              <a:rPr lang="en-IE" sz="1200" kern="1200" baseline="0" dirty="0" err="1" smtClean="0">
                <a:solidFill>
                  <a:schemeClr val="tx1"/>
                </a:solidFill>
                <a:effectLst/>
                <a:latin typeface="+mn-lt"/>
                <a:ea typeface="+mn-ea"/>
                <a:cs typeface="+mn-cs"/>
              </a:rPr>
              <a:t>Poseiden</a:t>
            </a:r>
            <a:r>
              <a:rPr lang="en-IE" sz="1200" kern="1200" baseline="0" dirty="0" smtClean="0">
                <a:solidFill>
                  <a:schemeClr val="tx1"/>
                </a:solidFill>
                <a:effectLst/>
                <a:latin typeface="+mn-lt"/>
                <a:ea typeface="+mn-ea"/>
                <a:cs typeface="+mn-cs"/>
              </a:rPr>
              <a:t>, as she was known for her wisdom, courage and ability to create useful things. </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1E5C3646-6590-430F-A9D1-460AB927AAC8}" type="slidenum">
              <a:rPr lang="en-IE" smtClean="0"/>
              <a:t>8</a:t>
            </a:fld>
            <a:endParaRPr lang="en-IE"/>
          </a:p>
        </p:txBody>
      </p:sp>
    </p:spTree>
    <p:extLst>
      <p:ext uri="{BB962C8B-B14F-4D97-AF65-F5344CB8AC3E}">
        <p14:creationId xmlns:p14="http://schemas.microsoft.com/office/powerpoint/2010/main" val="420685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Steering Group</a:t>
            </a:r>
            <a:r>
              <a:rPr lang="en-IE" baseline="0" dirty="0" smtClean="0"/>
              <a:t> – Eileen Relihan is a medication safety representative on that group – diverse group, wider context</a:t>
            </a:r>
          </a:p>
          <a:p>
            <a:r>
              <a:rPr lang="en-IE" baseline="0" dirty="0" smtClean="0"/>
              <a:t>Implementation Board – comprised of </a:t>
            </a:r>
            <a:r>
              <a:rPr lang="en-IE" baseline="0" dirty="0" err="1" smtClean="0"/>
              <a:t>representatitves</a:t>
            </a:r>
            <a:r>
              <a:rPr lang="en-IE" baseline="0" dirty="0" smtClean="0"/>
              <a:t> from hospitals which will be going live in phase 1</a:t>
            </a:r>
          </a:p>
          <a:p>
            <a:r>
              <a:rPr lang="en-IE" dirty="0" smtClean="0"/>
              <a:t>HMMS Advisory Group will act as subject matter experts to support procurement, configuration and implementation of HMMS in a legislatively complaint manner. </a:t>
            </a:r>
          </a:p>
          <a:p>
            <a:pPr lvl="1"/>
            <a:r>
              <a:rPr lang="en-IE" dirty="0" smtClean="0"/>
              <a:t>High level user requirements</a:t>
            </a:r>
          </a:p>
          <a:p>
            <a:pPr lvl="1"/>
            <a:r>
              <a:rPr lang="en-IE" dirty="0" smtClean="0"/>
              <a:t>Reviewed against previous work to define Medication Management Component of Acute EHR (2017)</a:t>
            </a:r>
          </a:p>
          <a:p>
            <a:pPr lvl="2"/>
            <a:r>
              <a:rPr lang="en-IE" dirty="0" smtClean="0"/>
              <a:t>Could Have</a:t>
            </a:r>
          </a:p>
          <a:p>
            <a:pPr lvl="2"/>
            <a:r>
              <a:rPr lang="en-IE" dirty="0" smtClean="0"/>
              <a:t>Should Have</a:t>
            </a:r>
          </a:p>
          <a:p>
            <a:pPr lvl="2"/>
            <a:r>
              <a:rPr lang="en-IE" dirty="0" smtClean="0"/>
              <a:t>Must Have</a:t>
            </a:r>
          </a:p>
          <a:p>
            <a:r>
              <a:rPr lang="en-IE" dirty="0" smtClean="0"/>
              <a:t>Procurement Evaluation Group: HMMS PEG will act as subject matter experts to support the tender submission and review and selection of a preferred vendor for HMMS in a legislatively complaint manner.  Evaluation via structured template:</a:t>
            </a:r>
          </a:p>
          <a:p>
            <a:pPr marL="457200" lvl="1" indent="0">
              <a:buNone/>
            </a:pPr>
            <a:r>
              <a:rPr lang="en-IE" dirty="0" smtClean="0"/>
              <a:t>Approach and Methodology</a:t>
            </a:r>
          </a:p>
          <a:p>
            <a:pPr marL="457200" lvl="1" indent="0">
              <a:buNone/>
            </a:pPr>
            <a:r>
              <a:rPr lang="en-IE" dirty="0" smtClean="0"/>
              <a:t>Plans and Progress</a:t>
            </a:r>
          </a:p>
          <a:p>
            <a:pPr marL="457200" lvl="1" indent="0">
              <a:buNone/>
            </a:pPr>
            <a:r>
              <a:rPr lang="en-IE" dirty="0" smtClean="0"/>
              <a:t>Go live and early support</a:t>
            </a:r>
          </a:p>
          <a:p>
            <a:pPr marL="457200" lvl="1" indent="0">
              <a:buNone/>
            </a:pPr>
            <a:r>
              <a:rPr lang="en-IE" dirty="0" smtClean="0"/>
              <a:t>Core Requirements (132)</a:t>
            </a:r>
          </a:p>
          <a:p>
            <a:pPr lvl="2"/>
            <a:r>
              <a:rPr lang="en-IE" dirty="0" smtClean="0"/>
              <a:t>E.g. The system </a:t>
            </a:r>
            <a:r>
              <a:rPr lang="en-IE" b="1" dirty="0" smtClean="0"/>
              <a:t>must</a:t>
            </a:r>
            <a:r>
              <a:rPr lang="en-IE" dirty="0" smtClean="0"/>
              <a:t> include a patient weight field. It may be optional to use and should have an associated timestamp for when the weight was recorded in HMMS. </a:t>
            </a:r>
          </a:p>
          <a:p>
            <a:endParaRPr lang="en-IE" dirty="0"/>
          </a:p>
        </p:txBody>
      </p:sp>
      <p:sp>
        <p:nvSpPr>
          <p:cNvPr id="4" name="Slide Number Placeholder 3"/>
          <p:cNvSpPr>
            <a:spLocks noGrp="1"/>
          </p:cNvSpPr>
          <p:nvPr>
            <p:ph type="sldNum" sz="quarter" idx="10"/>
          </p:nvPr>
        </p:nvSpPr>
        <p:spPr/>
        <p:txBody>
          <a:bodyPr/>
          <a:lstStyle/>
          <a:p>
            <a:fld id="{7E3CC82F-B9DD-481A-9BC0-2D93AE5638F1}" type="slidenum">
              <a:rPr lang="en-IE" smtClean="0"/>
              <a:t>10</a:t>
            </a:fld>
            <a:endParaRPr lang="en-IE"/>
          </a:p>
        </p:txBody>
      </p:sp>
    </p:spTree>
    <p:extLst>
      <p:ext uri="{BB962C8B-B14F-4D97-AF65-F5344CB8AC3E}">
        <p14:creationId xmlns:p14="http://schemas.microsoft.com/office/powerpoint/2010/main" val="366546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55432F0-4F22-4A95-AFD3-3C7B60961EE7}" type="datetimeFigureOut">
              <a:rPr lang="en-IE" smtClean="0"/>
              <a:t>21/11/2023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252908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55432F0-4F22-4A95-AFD3-3C7B60961EE7}" type="datetimeFigureOut">
              <a:rPr lang="en-IE" smtClean="0"/>
              <a:t>21/11/2023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10925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55432F0-4F22-4A95-AFD3-3C7B60961EE7}" type="datetimeFigureOut">
              <a:rPr lang="en-IE" smtClean="0"/>
              <a:t>21/11/2023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224735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04223BA-9552-4EE4-9C4C-BACACBC8E2C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1057" b="23223"/>
          <a:stretch/>
        </p:blipFill>
        <p:spPr>
          <a:xfrm>
            <a:off x="594495" y="6214575"/>
            <a:ext cx="1691009" cy="569153"/>
          </a:xfrm>
          <a:prstGeom prst="rect">
            <a:avLst/>
          </a:prstGeom>
        </p:spPr>
      </p:pic>
      <p:sp>
        <p:nvSpPr>
          <p:cNvPr id="4" name="TextBox 3">
            <a:extLst>
              <a:ext uri="{FF2B5EF4-FFF2-40B4-BE49-F238E27FC236}">
                <a16:creationId xmlns:a16="http://schemas.microsoft.com/office/drawing/2014/main" id="{1A16C111-2406-4593-AD46-344A024E8075}"/>
              </a:ext>
            </a:extLst>
          </p:cNvPr>
          <p:cNvSpPr txBox="1"/>
          <p:nvPr userDrawn="1"/>
        </p:nvSpPr>
        <p:spPr>
          <a:xfrm>
            <a:off x="0" y="6399750"/>
            <a:ext cx="12140648" cy="276999"/>
          </a:xfrm>
          <a:prstGeom prst="rect">
            <a:avLst/>
          </a:prstGeom>
          <a:noFill/>
        </p:spPr>
        <p:txBody>
          <a:bodyPr wrap="square" rtlCol="0">
            <a:spAutoFit/>
          </a:bodyPr>
          <a:lstStyle/>
          <a:p>
            <a:pPr algn="ctr"/>
            <a:r>
              <a:rPr lang="en-IE" sz="1200" dirty="0">
                <a:latin typeface="Arial" panose="020B0604020202020204" pitchFamily="34" charset="0"/>
                <a:cs typeface="Arial" panose="020B0604020202020204" pitchFamily="34" charset="0"/>
              </a:rPr>
              <a:t>eHealth and Disruptive Technologies, HSE.</a:t>
            </a:r>
          </a:p>
        </p:txBody>
      </p:sp>
    </p:spTree>
    <p:extLst>
      <p:ext uri="{BB962C8B-B14F-4D97-AF65-F5344CB8AC3E}">
        <p14:creationId xmlns:p14="http://schemas.microsoft.com/office/powerpoint/2010/main" val="175213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632000" y="2063999"/>
            <a:ext cx="8158547" cy="3921164"/>
          </a:xfrm>
        </p:spPr>
        <p:txBody>
          <a:bodyPr lIns="0" tIns="0" rIns="0" bIns="0">
            <a:normAutofit/>
          </a:bodyPr>
          <a:lstStyle>
            <a:lvl1pPr>
              <a:lnSpc>
                <a:spcPct val="120000"/>
              </a:lnSpc>
              <a:defRPr sz="1600">
                <a:latin typeface="Arial" panose="020B0604020202020204" pitchFamily="34" charset="0"/>
                <a:cs typeface="Arial" panose="020B0604020202020204" pitchFamily="34" charset="0"/>
              </a:defRPr>
            </a:lvl1pPr>
            <a:lvl2pPr>
              <a:lnSpc>
                <a:spcPct val="120000"/>
              </a:lnSpc>
              <a:defRPr sz="1600">
                <a:latin typeface="Arial" panose="020B0604020202020204" pitchFamily="34" charset="0"/>
                <a:cs typeface="Arial" panose="020B0604020202020204" pitchFamily="34" charset="0"/>
              </a:defRPr>
            </a:lvl2pPr>
            <a:lvl3pPr>
              <a:lnSpc>
                <a:spcPct val="120000"/>
              </a:lnSpc>
              <a:defRPr sz="1600">
                <a:latin typeface="Arial" panose="020B0604020202020204" pitchFamily="34" charset="0"/>
                <a:cs typeface="Arial" panose="020B0604020202020204" pitchFamily="34" charset="0"/>
              </a:defRPr>
            </a:lvl3pPr>
            <a:lvl4pPr>
              <a:lnSpc>
                <a:spcPct val="120000"/>
              </a:lnSpc>
              <a:defRPr sz="1600">
                <a:latin typeface="Arial" panose="020B0604020202020204" pitchFamily="34" charset="0"/>
                <a:cs typeface="Arial" panose="020B0604020202020204" pitchFamily="34" charset="0"/>
              </a:defRPr>
            </a:lvl4pPr>
            <a:lvl5pPr>
              <a:lnSpc>
                <a:spcPct val="120000"/>
              </a:lnSpc>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5051923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55432F0-4F22-4A95-AFD3-3C7B60961EE7}" type="datetimeFigureOut">
              <a:rPr lang="en-IE" smtClean="0"/>
              <a:t>21/11/2023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130752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5432F0-4F22-4A95-AFD3-3C7B60961EE7}" type="datetimeFigureOut">
              <a:rPr lang="en-IE" smtClean="0"/>
              <a:t>21/11/2023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106927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55432F0-4F22-4A95-AFD3-3C7B60961EE7}" type="datetimeFigureOut">
              <a:rPr lang="en-IE" smtClean="0"/>
              <a:t>21/11/2023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13032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55432F0-4F22-4A95-AFD3-3C7B60961EE7}" type="datetimeFigureOut">
              <a:rPr lang="en-IE" smtClean="0"/>
              <a:t>21/11/2023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222415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55432F0-4F22-4A95-AFD3-3C7B60961EE7}" type="datetimeFigureOut">
              <a:rPr lang="en-IE" smtClean="0"/>
              <a:t>21/11/2023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97075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432F0-4F22-4A95-AFD3-3C7B60961EE7}" type="datetimeFigureOut">
              <a:rPr lang="en-IE" smtClean="0"/>
              <a:t>21/11/2023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343285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5432F0-4F22-4A95-AFD3-3C7B60961EE7}" type="datetimeFigureOut">
              <a:rPr lang="en-IE" smtClean="0"/>
              <a:t>21/11/2023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368351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5432F0-4F22-4A95-AFD3-3C7B60961EE7}" type="datetimeFigureOut">
              <a:rPr lang="en-IE" smtClean="0"/>
              <a:t>21/11/2023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F8B421D-1E1E-480B-B204-8017ACE37CFF}" type="slidenum">
              <a:rPr lang="en-IE" smtClean="0"/>
              <a:t>‹#›</a:t>
            </a:fld>
            <a:endParaRPr lang="en-IE"/>
          </a:p>
        </p:txBody>
      </p:sp>
    </p:spTree>
    <p:extLst>
      <p:ext uri="{BB962C8B-B14F-4D97-AF65-F5344CB8AC3E}">
        <p14:creationId xmlns:p14="http://schemas.microsoft.com/office/powerpoint/2010/main" val="332314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432F0-4F22-4A95-AFD3-3C7B60961EE7}" type="datetimeFigureOut">
              <a:rPr lang="en-IE" smtClean="0"/>
              <a:t>21/11/2023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B421D-1E1E-480B-B204-8017ACE37CFF}" type="slidenum">
              <a:rPr lang="en-IE" smtClean="0"/>
              <a:t>‹#›</a:t>
            </a:fld>
            <a:endParaRPr lang="en-IE"/>
          </a:p>
        </p:txBody>
      </p:sp>
    </p:spTree>
    <p:extLst>
      <p:ext uri="{BB962C8B-B14F-4D97-AF65-F5344CB8AC3E}">
        <p14:creationId xmlns:p14="http://schemas.microsoft.com/office/powerpoint/2010/main" val="364685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1496313" y="2538916"/>
            <a:ext cx="6238877" cy="1219200"/>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2400" dirty="0"/>
          </a:p>
        </p:txBody>
      </p:sp>
      <p:sp>
        <p:nvSpPr>
          <p:cNvPr id="2" name="Rectangle 1">
            <a:extLst>
              <a:ext uri="{FF2B5EF4-FFF2-40B4-BE49-F238E27FC236}">
                <a16:creationId xmlns:a16="http://schemas.microsoft.com/office/drawing/2014/main" id="{64836C2F-7C01-4779-A394-88D42C209B13}"/>
              </a:ext>
            </a:extLst>
          </p:cNvPr>
          <p:cNvSpPr/>
          <p:nvPr/>
        </p:nvSpPr>
        <p:spPr>
          <a:xfrm>
            <a:off x="4605556" y="6451134"/>
            <a:ext cx="2936147" cy="18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 Placeholder 8">
            <a:extLst>
              <a:ext uri="{FF2B5EF4-FFF2-40B4-BE49-F238E27FC236}">
                <a16:creationId xmlns:a16="http://schemas.microsoft.com/office/drawing/2014/main" id="{7727EE14-518A-4C6B-B53D-EBCFDAB8FE66}"/>
              </a:ext>
            </a:extLst>
          </p:cNvPr>
          <p:cNvSpPr txBox="1">
            <a:spLocks/>
          </p:cNvSpPr>
          <p:nvPr/>
        </p:nvSpPr>
        <p:spPr>
          <a:xfrm>
            <a:off x="991420" y="2350635"/>
            <a:ext cx="10164417" cy="1595762"/>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4800" b="1" dirty="0" smtClean="0">
                <a:ea typeface="Tahoma" panose="020B0604030504040204" pitchFamily="34" charset="0"/>
              </a:rPr>
              <a:t>Hospital Medication Management System (HMMS) &amp; Medication Safety</a:t>
            </a:r>
          </a:p>
          <a:p>
            <a:pPr algn="ctr"/>
            <a:endParaRPr lang="en-GB" sz="100" b="1" dirty="0">
              <a:ea typeface="Tahoma" panose="020B0604030504040204" pitchFamily="34" charset="0"/>
            </a:endParaRPr>
          </a:p>
          <a:p>
            <a:pPr algn="ctr"/>
            <a:r>
              <a:rPr lang="en-IE" sz="3200" b="1" dirty="0" smtClean="0">
                <a:ea typeface="Tahoma" panose="020B0604030504040204" pitchFamily="34" charset="0"/>
              </a:rPr>
              <a:t>ISMN Conference 2023</a:t>
            </a:r>
            <a:endParaRPr lang="en-GB" sz="2000" b="1" dirty="0">
              <a:ea typeface="Tahoma" panose="020B0604030504040204" pitchFamily="34" charset="0"/>
            </a:endParaRPr>
          </a:p>
        </p:txBody>
      </p:sp>
      <p:sp>
        <p:nvSpPr>
          <p:cNvPr id="3" name="TextBox 2"/>
          <p:cNvSpPr txBox="1"/>
          <p:nvPr/>
        </p:nvSpPr>
        <p:spPr>
          <a:xfrm>
            <a:off x="2327564" y="5181600"/>
            <a:ext cx="7883236" cy="1508105"/>
          </a:xfrm>
          <a:prstGeom prst="rect">
            <a:avLst/>
          </a:prstGeom>
          <a:noFill/>
        </p:spPr>
        <p:txBody>
          <a:bodyPr wrap="square" rtlCol="0">
            <a:spAutoFit/>
          </a:bodyPr>
          <a:lstStyle/>
          <a:p>
            <a:pPr algn="ctr"/>
            <a:r>
              <a:rPr lang="en-IE" sz="2400" dirty="0" smtClean="0"/>
              <a:t>Muriel Pate &amp; Nina Acosta</a:t>
            </a:r>
          </a:p>
          <a:p>
            <a:pPr algn="ctr"/>
            <a:r>
              <a:rPr lang="en-IE" sz="2000" dirty="0" smtClean="0"/>
              <a:t>on behalf of</a:t>
            </a:r>
          </a:p>
          <a:p>
            <a:pPr algn="ctr"/>
            <a:r>
              <a:rPr lang="en-IE" sz="2400" dirty="0" smtClean="0"/>
              <a:t>Fionnuala King &amp; Elmarie Cottrell</a:t>
            </a:r>
          </a:p>
          <a:p>
            <a:pPr algn="ctr"/>
            <a:r>
              <a:rPr lang="en-IE" sz="2400" dirty="0" smtClean="0"/>
              <a:t>HSE Acute Hospital Drug Management Programme (AHDMP)</a:t>
            </a:r>
            <a:endParaRPr lang="en-IE" sz="2400" dirty="0"/>
          </a:p>
        </p:txBody>
      </p:sp>
    </p:spTree>
    <p:extLst>
      <p:ext uri="{BB962C8B-B14F-4D97-AF65-F5344CB8AC3E}">
        <p14:creationId xmlns:p14="http://schemas.microsoft.com/office/powerpoint/2010/main" val="204670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45404" y="504236"/>
            <a:ext cx="10593652" cy="484724"/>
          </a:xfrm>
        </p:spPr>
        <p:txBody>
          <a:bodyPr>
            <a:noAutofit/>
          </a:bodyPr>
          <a:lstStyle/>
          <a:p>
            <a:r>
              <a:rPr lang="en-IE" dirty="0"/>
              <a:t>HMMS Key Stakeholder Boards and Working Groups </a:t>
            </a:r>
          </a:p>
        </p:txBody>
      </p:sp>
      <p:sp>
        <p:nvSpPr>
          <p:cNvPr id="2" name="Rectangle: Rounded Corners 1">
            <a:extLst>
              <a:ext uri="{FF2B5EF4-FFF2-40B4-BE49-F238E27FC236}">
                <a16:creationId xmlns:a16="http://schemas.microsoft.com/office/drawing/2014/main" id="{ABC42897-D9B7-8FF0-3365-105EA2EEE4FD}"/>
              </a:ext>
            </a:extLst>
          </p:cNvPr>
          <p:cNvSpPr/>
          <p:nvPr/>
        </p:nvSpPr>
        <p:spPr>
          <a:xfrm>
            <a:off x="631924" y="2077488"/>
            <a:ext cx="2054623" cy="4471972"/>
          </a:xfrm>
          <a:prstGeom prst="roundRect">
            <a:avLst/>
          </a:prstGeom>
          <a:noFill/>
          <a:ln w="38100">
            <a:solidFill>
              <a:srgbClr val="00797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IE" sz="1200" dirty="0" smtClean="0">
              <a:latin typeface="Arial" panose="020B0604020202020204" pitchFamily="34" charset="0"/>
              <a:cs typeface="Arial" panose="020B0604020202020204" pitchFamily="34" charset="0"/>
            </a:endParaRPr>
          </a:p>
          <a:p>
            <a:endParaRPr lang="en-IE" sz="1200" dirty="0" smtClean="0">
              <a:latin typeface="Arial" panose="020B0604020202020204" pitchFamily="34" charset="0"/>
              <a:cs typeface="Arial" panose="020B0604020202020204" pitchFamily="34" charset="0"/>
            </a:endParaRPr>
          </a:p>
          <a:p>
            <a:endParaRPr lang="en-IE"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200" dirty="0">
                <a:solidFill>
                  <a:schemeClr val="tx1"/>
                </a:solidFill>
                <a:latin typeface="Arial" panose="020B0604020202020204" pitchFamily="34" charset="0"/>
                <a:cs typeface="Arial" panose="020B0604020202020204" pitchFamily="34" charset="0"/>
              </a:rPr>
              <a:t>Membership nominations from Acute Hospital Pharmacy Departments &amp; CHO Facilities Pharmacy Department via HG &amp; CHO leadership </a:t>
            </a:r>
          </a:p>
          <a:p>
            <a:endParaRPr lang="en-IE"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200" dirty="0" smtClean="0">
                <a:solidFill>
                  <a:schemeClr val="tx1"/>
                </a:solidFill>
                <a:latin typeface="Arial" panose="020B0604020202020204" pitchFamily="34" charset="0"/>
                <a:cs typeface="Arial" panose="020B0604020202020204" pitchFamily="34" charset="0"/>
              </a:rPr>
              <a:t>Eleven </a:t>
            </a:r>
            <a:r>
              <a:rPr lang="en-IE" sz="1200" dirty="0">
                <a:solidFill>
                  <a:schemeClr val="tx1"/>
                </a:solidFill>
                <a:latin typeface="Arial" panose="020B0604020202020204" pitchFamily="34" charset="0"/>
                <a:cs typeface="Arial" panose="020B0604020202020204" pitchFamily="34" charset="0"/>
              </a:rPr>
              <a:t>Pharmacy Departments </a:t>
            </a:r>
            <a:r>
              <a:rPr lang="en-IE" sz="1200" dirty="0" smtClean="0">
                <a:solidFill>
                  <a:schemeClr val="tx1"/>
                </a:solidFill>
                <a:latin typeface="Arial" panose="020B0604020202020204" pitchFamily="34" charset="0"/>
                <a:cs typeface="Arial" panose="020B0604020202020204" pitchFamily="34" charset="0"/>
              </a:rPr>
              <a:t>members including </a:t>
            </a:r>
            <a:r>
              <a:rPr lang="en-IE" sz="1200" dirty="0">
                <a:solidFill>
                  <a:schemeClr val="tx1"/>
                </a:solidFill>
                <a:latin typeface="Arial" panose="020B0604020202020204" pitchFamily="34" charset="0"/>
                <a:cs typeface="Arial" panose="020B0604020202020204" pitchFamily="34" charset="0"/>
              </a:rPr>
              <a:t>Acute, CHO, Section 38s</a:t>
            </a:r>
          </a:p>
          <a:p>
            <a:endParaRPr lang="en-IE"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200" b="1" dirty="0" smtClean="0">
                <a:solidFill>
                  <a:schemeClr val="tx1"/>
                </a:solidFill>
                <a:latin typeface="Arial" panose="020B0604020202020204" pitchFamily="34" charset="0"/>
                <a:cs typeface="Arial" panose="020B0604020202020204" pitchFamily="34" charset="0"/>
              </a:rPr>
              <a:t>Objectives: </a:t>
            </a:r>
            <a:r>
              <a:rPr lang="en-IE" sz="1200" dirty="0" smtClean="0">
                <a:solidFill>
                  <a:schemeClr val="tx1"/>
                </a:solidFill>
                <a:latin typeface="Arial" panose="020B0604020202020204" pitchFamily="34" charset="0"/>
                <a:cs typeface="Arial" panose="020B0604020202020204" pitchFamily="34" charset="0"/>
              </a:rPr>
              <a:t>Specification </a:t>
            </a:r>
            <a:r>
              <a:rPr lang="en-IE" sz="1200" dirty="0">
                <a:solidFill>
                  <a:schemeClr val="tx1"/>
                </a:solidFill>
                <a:latin typeface="Arial" panose="020B0604020202020204" pitchFamily="34" charset="0"/>
                <a:cs typeface="Arial" panose="020B0604020202020204" pitchFamily="34" charset="0"/>
              </a:rPr>
              <a:t>of Requirements</a:t>
            </a:r>
          </a:p>
          <a:p>
            <a:pPr marL="171450" indent="-171450">
              <a:buFont typeface="Wingdings" panose="05000000000000000000" pitchFamily="2" charset="2"/>
              <a:buChar char="Ø"/>
            </a:pPr>
            <a:endParaRPr lang="en-IE"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r>
              <a:rPr lang="en-IE" sz="1000" dirty="0">
                <a:latin typeface="Arial" panose="020B0604020202020204" pitchFamily="34" charset="0"/>
                <a:cs typeface="Arial" panose="020B0604020202020204" pitchFamily="34" charset="0"/>
              </a:rPr>
              <a:t>  </a:t>
            </a:r>
          </a:p>
          <a:p>
            <a:pPr marL="171450" indent="-171450">
              <a:buFont typeface="Wingdings" panose="05000000000000000000" pitchFamily="2" charset="2"/>
              <a:buChar char="Ø"/>
            </a:pPr>
            <a:endParaRPr lang="en-IE" sz="1100" dirty="0">
              <a:latin typeface="Arial" panose="020B0604020202020204" pitchFamily="34" charset="0"/>
              <a:cs typeface="Arial" panose="020B0604020202020204" pitchFamily="34" charset="0"/>
            </a:endParaRPr>
          </a:p>
          <a:p>
            <a:endParaRPr lang="en-IE" sz="11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B8F5109-5334-AC99-557A-AAA6F031CE0F}"/>
              </a:ext>
            </a:extLst>
          </p:cNvPr>
          <p:cNvSpPr/>
          <p:nvPr/>
        </p:nvSpPr>
        <p:spPr>
          <a:xfrm>
            <a:off x="631924" y="1272878"/>
            <a:ext cx="2054623" cy="732975"/>
          </a:xfrm>
          <a:prstGeom prst="roundRect">
            <a:avLst/>
          </a:prstGeom>
          <a:solidFill>
            <a:srgbClr val="007976"/>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400" b="1" dirty="0">
                <a:latin typeface="Arial" panose="020B0604020202020204" pitchFamily="34" charset="0"/>
                <a:cs typeface="Arial" panose="020B0604020202020204" pitchFamily="34" charset="0"/>
              </a:rPr>
              <a:t>Advisory Board</a:t>
            </a:r>
          </a:p>
        </p:txBody>
      </p:sp>
      <p:sp>
        <p:nvSpPr>
          <p:cNvPr id="12" name="Rectangle: Rounded Corners 11">
            <a:extLst>
              <a:ext uri="{FF2B5EF4-FFF2-40B4-BE49-F238E27FC236}">
                <a16:creationId xmlns:a16="http://schemas.microsoft.com/office/drawing/2014/main" id="{CEF3EFD4-39E1-9BE1-074E-4EA3DFD59832}"/>
              </a:ext>
            </a:extLst>
          </p:cNvPr>
          <p:cNvSpPr/>
          <p:nvPr/>
        </p:nvSpPr>
        <p:spPr>
          <a:xfrm>
            <a:off x="2792202" y="2074517"/>
            <a:ext cx="2054623" cy="4460989"/>
          </a:xfrm>
          <a:prstGeom prst="roundRect">
            <a:avLst/>
          </a:prstGeom>
          <a:noFill/>
          <a:ln w="38100">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Wingdings" panose="05000000000000000000" pitchFamily="2" charset="2"/>
              <a:buChar char="Ø"/>
            </a:pPr>
            <a:endParaRPr lang="en-IE" sz="1050" dirty="0" smtClean="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050" dirty="0" smtClean="0">
                <a:solidFill>
                  <a:schemeClr val="tx1"/>
                </a:solidFill>
                <a:latin typeface="Arial" panose="020B0604020202020204" pitchFamily="34" charset="0"/>
                <a:cs typeface="Arial" panose="020B0604020202020204" pitchFamily="34" charset="0"/>
              </a:rPr>
              <a:t>Members </a:t>
            </a:r>
            <a:r>
              <a:rPr lang="en-IE" sz="1050" dirty="0">
                <a:solidFill>
                  <a:schemeClr val="tx1"/>
                </a:solidFill>
                <a:latin typeface="Arial" panose="020B0604020202020204" pitchFamily="34" charset="0"/>
                <a:cs typeface="Arial" panose="020B0604020202020204" pitchFamily="34" charset="0"/>
              </a:rPr>
              <a:t>represented the Project Sponsors &amp; Acute &amp; non-Acute Hospital Chief </a:t>
            </a:r>
            <a:r>
              <a:rPr lang="en-IE" sz="1050" dirty="0" smtClean="0">
                <a:solidFill>
                  <a:schemeClr val="tx1"/>
                </a:solidFill>
                <a:latin typeface="Arial" panose="020B0604020202020204" pitchFamily="34" charset="0"/>
                <a:cs typeface="Arial" panose="020B0604020202020204" pitchFamily="34" charset="0"/>
              </a:rPr>
              <a:t>Pharmacists</a:t>
            </a:r>
          </a:p>
          <a:p>
            <a:endParaRPr lang="en-IE" sz="1050" dirty="0">
              <a:solidFill>
                <a:schemeClr val="tx1"/>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IE" sz="1050" b="1" dirty="0">
                <a:solidFill>
                  <a:schemeClr val="tx1"/>
                </a:solidFill>
                <a:latin typeface="Arial" panose="020B0604020202020204" pitchFamily="34" charset="0"/>
                <a:cs typeface="Arial" panose="020B0604020202020204" pitchFamily="34" charset="0"/>
              </a:rPr>
              <a:t>Objectives:</a:t>
            </a:r>
          </a:p>
          <a:p>
            <a:pPr marL="171450" lvl="0" indent="-171450">
              <a:buFont typeface="Arial" panose="020B0604020202020204" pitchFamily="34" charset="0"/>
              <a:buChar char="•"/>
            </a:pPr>
            <a:r>
              <a:rPr lang="en-IE" sz="1050" dirty="0">
                <a:solidFill>
                  <a:schemeClr val="tx1"/>
                </a:solidFill>
                <a:latin typeface="Arial" panose="020B0604020202020204" pitchFamily="34" charset="0"/>
                <a:cs typeface="Arial" panose="020B0604020202020204" pitchFamily="34" charset="0"/>
              </a:rPr>
              <a:t>Approve HMMS procurement approach </a:t>
            </a:r>
          </a:p>
          <a:p>
            <a:pPr marL="171450" lvl="0" indent="-171450">
              <a:buFont typeface="Arial" panose="020B0604020202020204" pitchFamily="34" charset="0"/>
              <a:buChar char="•"/>
            </a:pPr>
            <a:r>
              <a:rPr lang="en-IE" sz="1050" dirty="0">
                <a:solidFill>
                  <a:schemeClr val="tx1"/>
                </a:solidFill>
                <a:latin typeface="Arial" panose="020B0604020202020204" pitchFamily="34" charset="0"/>
                <a:cs typeface="Arial" panose="020B0604020202020204" pitchFamily="34" charset="0"/>
              </a:rPr>
              <a:t>Agree Phase 1 site selection</a:t>
            </a:r>
          </a:p>
          <a:p>
            <a:pPr marL="171450" lvl="0" indent="-171450">
              <a:buFont typeface="Arial" panose="020B0604020202020204" pitchFamily="34" charset="0"/>
              <a:buChar char="•"/>
            </a:pPr>
            <a:r>
              <a:rPr lang="en-IE" sz="1050" dirty="0">
                <a:solidFill>
                  <a:schemeClr val="tx1"/>
                </a:solidFill>
                <a:latin typeface="Arial" panose="020B0604020202020204" pitchFamily="34" charset="0"/>
                <a:cs typeface="Arial" panose="020B0604020202020204" pitchFamily="34" charset="0"/>
              </a:rPr>
              <a:t>Management oversight of the HMMS tender process </a:t>
            </a:r>
          </a:p>
          <a:p>
            <a:pPr marL="171450" lvl="0" indent="-171450">
              <a:buFont typeface="Arial" panose="020B0604020202020204" pitchFamily="34" charset="0"/>
              <a:buChar char="•"/>
            </a:pPr>
            <a:r>
              <a:rPr lang="en-IE" sz="1050" dirty="0">
                <a:solidFill>
                  <a:schemeClr val="tx1"/>
                </a:solidFill>
                <a:latin typeface="Arial" panose="020B0604020202020204" pitchFamily="34" charset="0"/>
                <a:cs typeface="Arial" panose="020B0604020202020204" pitchFamily="34" charset="0"/>
              </a:rPr>
              <a:t>Approve HMMS Specification of Requirements</a:t>
            </a:r>
          </a:p>
          <a:p>
            <a:pPr marL="171450" lvl="0" indent="-171450">
              <a:buFont typeface="Arial" panose="020B0604020202020204" pitchFamily="34" charset="0"/>
              <a:buChar char="•"/>
            </a:pPr>
            <a:r>
              <a:rPr lang="en-IE" sz="1050" dirty="0">
                <a:solidFill>
                  <a:schemeClr val="tx1"/>
                </a:solidFill>
                <a:latin typeface="Arial" panose="020B0604020202020204" pitchFamily="34" charset="0"/>
                <a:cs typeface="Arial" panose="020B0604020202020204" pitchFamily="34" charset="0"/>
              </a:rPr>
              <a:t>Ensure that engagement is achieved in the wider organisation</a:t>
            </a:r>
          </a:p>
          <a:p>
            <a:pPr marL="171450" lvl="0" indent="-171450">
              <a:buFont typeface="Arial" panose="020B0604020202020204" pitchFamily="34" charset="0"/>
              <a:buChar char="•"/>
            </a:pPr>
            <a:r>
              <a:rPr lang="en-IE" sz="1050" dirty="0">
                <a:solidFill>
                  <a:schemeClr val="tx1"/>
                </a:solidFill>
                <a:latin typeface="Arial" panose="020B0604020202020204" pitchFamily="34" charset="0"/>
                <a:cs typeface="Arial" panose="020B0604020202020204" pitchFamily="34" charset="0"/>
              </a:rPr>
              <a:t>Agree subsequent lot roll-out approach and sequencing of </a:t>
            </a:r>
            <a:r>
              <a:rPr lang="en-IE" sz="1050" dirty="0" smtClean="0">
                <a:solidFill>
                  <a:schemeClr val="tx1"/>
                </a:solidFill>
                <a:latin typeface="Arial" panose="020B0604020202020204" pitchFamily="34" charset="0"/>
                <a:cs typeface="Arial" panose="020B0604020202020204" pitchFamily="34" charset="0"/>
              </a:rPr>
              <a:t>sites</a:t>
            </a:r>
          </a:p>
          <a:p>
            <a:pPr lvl="0"/>
            <a:endParaRPr lang="en-IE" sz="105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050" dirty="0" smtClean="0">
                <a:solidFill>
                  <a:schemeClr val="tx1"/>
                </a:solidFill>
                <a:latin typeface="Arial" panose="020B0604020202020204" pitchFamily="34" charset="0"/>
                <a:cs typeface="Arial" panose="020B0604020202020204" pitchFamily="34" charset="0"/>
              </a:rPr>
              <a:t>Dissolved </a:t>
            </a:r>
            <a:r>
              <a:rPr lang="en-IE" sz="1050" dirty="0">
                <a:solidFill>
                  <a:schemeClr val="tx1"/>
                </a:solidFill>
                <a:latin typeface="Arial" panose="020B0604020202020204" pitchFamily="34" charset="0"/>
                <a:cs typeface="Arial" panose="020B0604020202020204" pitchFamily="34" charset="0"/>
              </a:rPr>
              <a:t>once contract signed with preferred vendor</a:t>
            </a:r>
          </a:p>
          <a:p>
            <a:endParaRPr lang="en-IE" sz="1050"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2FB5E196-10B7-0CD6-B243-03FE7C1F0883}"/>
              </a:ext>
            </a:extLst>
          </p:cNvPr>
          <p:cNvSpPr/>
          <p:nvPr/>
        </p:nvSpPr>
        <p:spPr>
          <a:xfrm>
            <a:off x="7111451" y="2088969"/>
            <a:ext cx="2054624" cy="4493942"/>
          </a:xfrm>
          <a:prstGeom prst="roundRect">
            <a:avLst/>
          </a:prstGeom>
          <a:noFill/>
          <a:ln w="3810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Wingdings" panose="05000000000000000000" pitchFamily="2" charset="2"/>
              <a:buChar char="Ø"/>
            </a:pPr>
            <a:r>
              <a:rPr lang="en-IE" sz="1050" dirty="0">
                <a:solidFill>
                  <a:schemeClr val="tx1"/>
                </a:solidFill>
                <a:latin typeface="Arial" panose="020B0604020202020204" pitchFamily="34" charset="0"/>
                <a:cs typeface="Arial" panose="020B0604020202020204" pitchFamily="34" charset="0"/>
              </a:rPr>
              <a:t>Members are future users of HMMS and Subject Matter </a:t>
            </a:r>
            <a:r>
              <a:rPr lang="en-IE" sz="1050" dirty="0" smtClean="0">
                <a:solidFill>
                  <a:schemeClr val="tx1"/>
                </a:solidFill>
                <a:latin typeface="Arial" panose="020B0604020202020204" pitchFamily="34" charset="0"/>
                <a:cs typeface="Arial" panose="020B0604020202020204" pitchFamily="34" charset="0"/>
              </a:rPr>
              <a:t>Experts</a:t>
            </a:r>
          </a:p>
          <a:p>
            <a:pPr marL="171450" indent="-171450">
              <a:buFont typeface="Wingdings" panose="05000000000000000000" pitchFamily="2" charset="2"/>
              <a:buChar char="Ø"/>
            </a:pPr>
            <a:r>
              <a:rPr lang="en-IE" sz="1050" dirty="0" smtClean="0">
                <a:solidFill>
                  <a:schemeClr val="tx1"/>
                </a:solidFill>
                <a:latin typeface="Arial" panose="020B0604020202020204" pitchFamily="34" charset="0"/>
                <a:cs typeface="Arial" panose="020B0604020202020204" pitchFamily="34" charset="0"/>
              </a:rPr>
              <a:t>Chief </a:t>
            </a:r>
            <a:r>
              <a:rPr lang="en-IE" sz="1050" dirty="0">
                <a:solidFill>
                  <a:schemeClr val="tx1"/>
                </a:solidFill>
                <a:latin typeface="Arial" panose="020B0604020202020204" pitchFamily="34" charset="0"/>
                <a:cs typeface="Arial" panose="020B0604020202020204" pitchFamily="34" charset="0"/>
              </a:rPr>
              <a:t>Pharmacists members are not from Phase 1 </a:t>
            </a:r>
            <a:r>
              <a:rPr lang="en-IE" sz="1050" dirty="0" smtClean="0">
                <a:solidFill>
                  <a:schemeClr val="tx1"/>
                </a:solidFill>
                <a:latin typeface="Arial" panose="020B0604020202020204" pitchFamily="34" charset="0"/>
                <a:cs typeface="Arial" panose="020B0604020202020204" pitchFamily="34" charset="0"/>
              </a:rPr>
              <a:t>sites</a:t>
            </a:r>
          </a:p>
          <a:p>
            <a:pPr marL="171450" indent="-171450">
              <a:buFont typeface="Wingdings" panose="05000000000000000000" pitchFamily="2" charset="2"/>
              <a:buChar char="Ø"/>
            </a:pPr>
            <a:r>
              <a:rPr lang="en-IE" sz="1050" dirty="0" smtClean="0">
                <a:solidFill>
                  <a:schemeClr val="tx1"/>
                </a:solidFill>
                <a:latin typeface="Arial" panose="020B0604020202020204" pitchFamily="34" charset="0"/>
                <a:cs typeface="Arial" panose="020B0604020202020204" pitchFamily="34" charset="0"/>
              </a:rPr>
              <a:t>Three Chief </a:t>
            </a:r>
            <a:r>
              <a:rPr lang="en-IE" sz="1050" dirty="0">
                <a:solidFill>
                  <a:schemeClr val="tx1"/>
                </a:solidFill>
                <a:latin typeface="Arial" panose="020B0604020202020204" pitchFamily="34" charset="0"/>
                <a:cs typeface="Arial" panose="020B0604020202020204" pitchFamily="34" charset="0"/>
              </a:rPr>
              <a:t>Pharmacists from Pharmacy Departments – Acute, </a:t>
            </a:r>
            <a:r>
              <a:rPr lang="en-IE" sz="1050" dirty="0" smtClean="0">
                <a:solidFill>
                  <a:schemeClr val="tx1"/>
                </a:solidFill>
                <a:latin typeface="Arial" panose="020B0604020202020204" pitchFamily="34" charset="0"/>
                <a:cs typeface="Arial" panose="020B0604020202020204" pitchFamily="34" charset="0"/>
              </a:rPr>
              <a:t>CHO, </a:t>
            </a:r>
            <a:r>
              <a:rPr lang="en-IE" sz="1050" dirty="0">
                <a:solidFill>
                  <a:schemeClr val="tx1"/>
                </a:solidFill>
                <a:latin typeface="Arial" panose="020B0604020202020204" pitchFamily="34" charset="0"/>
                <a:cs typeface="Arial" panose="020B0604020202020204" pitchFamily="34" charset="0"/>
              </a:rPr>
              <a:t>Section 38s</a:t>
            </a:r>
          </a:p>
          <a:p>
            <a:endParaRPr lang="en-IE" sz="1050" dirty="0">
              <a:solidFill>
                <a:schemeClr val="tx1"/>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IE" sz="1050" b="1" dirty="0">
                <a:solidFill>
                  <a:schemeClr val="tx1"/>
                </a:solidFill>
                <a:latin typeface="Arial" panose="020B0604020202020204" pitchFamily="34" charset="0"/>
                <a:cs typeface="Arial" panose="020B0604020202020204" pitchFamily="34" charset="0"/>
              </a:rPr>
              <a:t>Objectives:</a:t>
            </a:r>
          </a:p>
          <a:p>
            <a:pPr marL="171450" indent="-171450">
              <a:buFont typeface="Arial" panose="020B0604020202020204" pitchFamily="34" charset="0"/>
              <a:buChar char="•"/>
            </a:pPr>
            <a:r>
              <a:rPr lang="en-IE" sz="1050" dirty="0">
                <a:solidFill>
                  <a:schemeClr val="tx1"/>
                </a:solidFill>
                <a:latin typeface="Arial" panose="020B0604020202020204" pitchFamily="34" charset="0"/>
                <a:cs typeface="Arial" panose="020B0604020202020204" pitchFamily="34" charset="0"/>
              </a:rPr>
              <a:t>To provide strategic direction and decision making in the implementation of the project deliverables nationally </a:t>
            </a:r>
          </a:p>
          <a:p>
            <a:pPr marL="171450" indent="-171450">
              <a:buFont typeface="Arial" panose="020B0604020202020204" pitchFamily="34" charset="0"/>
              <a:buChar char="•"/>
            </a:pPr>
            <a:r>
              <a:rPr lang="en-IE" sz="1050" dirty="0">
                <a:solidFill>
                  <a:schemeClr val="tx1"/>
                </a:solidFill>
                <a:latin typeface="Arial" panose="020B0604020202020204" pitchFamily="34" charset="0"/>
                <a:cs typeface="Arial" panose="020B0604020202020204" pitchFamily="34" charset="0"/>
              </a:rPr>
              <a:t>To monitor and have oversight of the implementation of the HMMS system</a:t>
            </a:r>
          </a:p>
          <a:p>
            <a:pPr marL="171450" indent="-171450">
              <a:buFont typeface="Arial" panose="020B0604020202020204" pitchFamily="34" charset="0"/>
              <a:buChar char="•"/>
            </a:pPr>
            <a:r>
              <a:rPr lang="en-GB" sz="1050" dirty="0">
                <a:solidFill>
                  <a:schemeClr val="tx1"/>
                </a:solidFill>
                <a:latin typeface="Arial" panose="020B0604020202020204" pitchFamily="34" charset="0"/>
                <a:cs typeface="Arial" panose="020B0604020202020204" pitchFamily="34" charset="0"/>
              </a:rPr>
              <a:t>To ensure compliance with relevant HSE legislative &amp;     regulatory frameworks. </a:t>
            </a:r>
          </a:p>
          <a:p>
            <a:endParaRPr lang="en-IE" sz="1000" dirty="0">
              <a:solidFill>
                <a:schemeClr val="tx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5F98D8FF-0582-AFE7-4807-B50D97B73D54}"/>
              </a:ext>
            </a:extLst>
          </p:cNvPr>
          <p:cNvSpPr/>
          <p:nvPr/>
        </p:nvSpPr>
        <p:spPr>
          <a:xfrm>
            <a:off x="9270422" y="2074517"/>
            <a:ext cx="2054623" cy="4493941"/>
          </a:xfrm>
          <a:prstGeom prst="roundRect">
            <a:avLst/>
          </a:prstGeom>
          <a:noFill/>
          <a:ln w="38100">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IE" sz="11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000" dirty="0">
                <a:solidFill>
                  <a:schemeClr val="tx1"/>
                </a:solidFill>
                <a:latin typeface="Arial" panose="020B0604020202020204" pitchFamily="34" charset="0"/>
                <a:cs typeface="Arial" panose="020B0604020202020204" pitchFamily="34" charset="0"/>
              </a:rPr>
              <a:t>Members are future users of HMMS and subject matter experts.  Phase 1 Chief Pharmacists were requested to participate as </a:t>
            </a:r>
            <a:r>
              <a:rPr lang="en-IE" sz="1000" dirty="0" smtClean="0">
                <a:solidFill>
                  <a:schemeClr val="tx1"/>
                </a:solidFill>
                <a:latin typeface="Arial" panose="020B0604020202020204" pitchFamily="34" charset="0"/>
                <a:cs typeface="Arial" panose="020B0604020202020204" pitchFamily="34" charset="0"/>
              </a:rPr>
              <a:t>members</a:t>
            </a:r>
          </a:p>
          <a:p>
            <a:pPr marL="171450" indent="-171450">
              <a:buFont typeface="Wingdings" panose="05000000000000000000" pitchFamily="2" charset="2"/>
              <a:buChar char="Ø"/>
            </a:pPr>
            <a:r>
              <a:rPr lang="en-IE" sz="1000" dirty="0" smtClean="0">
                <a:solidFill>
                  <a:schemeClr val="tx1"/>
                </a:solidFill>
                <a:latin typeface="Arial" panose="020B0604020202020204" pitchFamily="34" charset="0"/>
                <a:cs typeface="Arial" panose="020B0604020202020204" pitchFamily="34" charset="0"/>
              </a:rPr>
              <a:t>Seven Chief </a:t>
            </a:r>
            <a:r>
              <a:rPr lang="en-IE" sz="1000" dirty="0">
                <a:solidFill>
                  <a:schemeClr val="tx1"/>
                </a:solidFill>
                <a:latin typeface="Arial" panose="020B0604020202020204" pitchFamily="34" charset="0"/>
                <a:cs typeface="Arial" panose="020B0604020202020204" pitchFamily="34" charset="0"/>
              </a:rPr>
              <a:t>Pharmacists from Pharmacy Departments – Acute, CHO , Section 38s</a:t>
            </a:r>
          </a:p>
          <a:p>
            <a:endParaRPr lang="en-IE" sz="10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000" b="1" dirty="0">
                <a:solidFill>
                  <a:schemeClr val="tx1"/>
                </a:solidFill>
                <a:latin typeface="Arial" panose="020B0604020202020204" pitchFamily="34" charset="0"/>
                <a:cs typeface="Arial" panose="020B0604020202020204" pitchFamily="34" charset="0"/>
              </a:rPr>
              <a:t>Objectives:</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To ensure that user interests are represented</a:t>
            </a: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To oversee establishment and output of the working groups and to adjudicate on output where necessary</a:t>
            </a:r>
            <a:endParaRPr lang="en-IE"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To provide leadership and support local project teams on the implementation of HMMS across all sites</a:t>
            </a:r>
            <a:endParaRPr lang="en-IE"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To assess, categorise and propose mitigation for risks identified during the project</a:t>
            </a:r>
            <a:endParaRPr lang="en-IE" sz="10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E0B8E66F-902B-345F-3E81-BD82795B8047}"/>
              </a:ext>
            </a:extLst>
          </p:cNvPr>
          <p:cNvSpPr/>
          <p:nvPr/>
        </p:nvSpPr>
        <p:spPr>
          <a:xfrm>
            <a:off x="4952479" y="2088969"/>
            <a:ext cx="2054623" cy="4493942"/>
          </a:xfrm>
          <a:prstGeom prst="roundRect">
            <a:avLst/>
          </a:prstGeom>
          <a:noFill/>
          <a:ln w="38100">
            <a:solidFill>
              <a:srgbClr val="0062A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Wingdings" panose="05000000000000000000" pitchFamily="2" charset="2"/>
              <a:buChar char="Ø"/>
            </a:pPr>
            <a:endParaRPr lang="en-IE"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200" dirty="0" smtClean="0">
                <a:solidFill>
                  <a:schemeClr val="tx1"/>
                </a:solidFill>
                <a:latin typeface="Arial" panose="020B0604020202020204" pitchFamily="34" charset="0"/>
                <a:cs typeface="Arial" panose="020B0604020202020204" pitchFamily="34" charset="0"/>
              </a:rPr>
              <a:t>Members </a:t>
            </a:r>
            <a:r>
              <a:rPr lang="en-IE" sz="1200" dirty="0">
                <a:solidFill>
                  <a:schemeClr val="tx1"/>
                </a:solidFill>
                <a:latin typeface="Arial" panose="020B0604020202020204" pitchFamily="34" charset="0"/>
                <a:cs typeface="Arial" panose="020B0604020202020204" pitchFamily="34" charset="0"/>
              </a:rPr>
              <a:t>were future users of HMMS and contributed as Subject Matter Experts.  </a:t>
            </a:r>
            <a:endParaRPr lang="en-IE" sz="1200" dirty="0" smtClean="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200" dirty="0" smtClean="0">
                <a:solidFill>
                  <a:schemeClr val="tx1"/>
                </a:solidFill>
                <a:latin typeface="Arial" panose="020B0604020202020204" pitchFamily="34" charset="0"/>
                <a:cs typeface="Arial" panose="020B0604020202020204" pitchFamily="34" charset="0"/>
              </a:rPr>
              <a:t>Phase </a:t>
            </a:r>
            <a:r>
              <a:rPr lang="en-IE" sz="1200" dirty="0">
                <a:solidFill>
                  <a:schemeClr val="tx1"/>
                </a:solidFill>
                <a:latin typeface="Arial" panose="020B0604020202020204" pitchFamily="34" charset="0"/>
                <a:cs typeface="Arial" panose="020B0604020202020204" pitchFamily="34" charset="0"/>
              </a:rPr>
              <a:t>1 Chief Pharmacists were requested to participate as members </a:t>
            </a:r>
          </a:p>
          <a:p>
            <a:endParaRPr lang="en-IE"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200" dirty="0" smtClean="0">
                <a:solidFill>
                  <a:schemeClr val="tx1"/>
                </a:solidFill>
                <a:latin typeface="Arial" panose="020B0604020202020204" pitchFamily="34" charset="0"/>
                <a:cs typeface="Arial" panose="020B0604020202020204" pitchFamily="34" charset="0"/>
              </a:rPr>
              <a:t>Six </a:t>
            </a:r>
            <a:r>
              <a:rPr lang="en-IE" sz="1200" dirty="0">
                <a:solidFill>
                  <a:schemeClr val="tx1"/>
                </a:solidFill>
                <a:latin typeface="Arial" panose="020B0604020202020204" pitchFamily="34" charset="0"/>
                <a:cs typeface="Arial" panose="020B0604020202020204" pitchFamily="34" charset="0"/>
              </a:rPr>
              <a:t>Chief Pharmacists from Pharmacy Departments – Acute, CHO , Section 38s</a:t>
            </a:r>
          </a:p>
          <a:p>
            <a:endParaRPr lang="en-IE"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IE" sz="1200" b="1" dirty="0" smtClean="0">
                <a:solidFill>
                  <a:schemeClr val="tx1"/>
                </a:solidFill>
                <a:latin typeface="Arial" panose="020B0604020202020204" pitchFamily="34" charset="0"/>
                <a:cs typeface="Arial" panose="020B0604020202020204" pitchFamily="34" charset="0"/>
              </a:rPr>
              <a:t>Objectives: </a:t>
            </a:r>
            <a:r>
              <a:rPr lang="en-IE" sz="1200" dirty="0" smtClean="0">
                <a:solidFill>
                  <a:schemeClr val="tx1"/>
                </a:solidFill>
                <a:latin typeface="Arial" panose="020B0604020202020204" pitchFamily="34" charset="0"/>
                <a:cs typeface="Arial" panose="020B0604020202020204" pitchFamily="34" charset="0"/>
              </a:rPr>
              <a:t>Preferred Vendor selection</a:t>
            </a:r>
            <a:endParaRPr lang="en-IE"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0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100" dirty="0">
              <a:latin typeface="Arial" panose="020B0604020202020204" pitchFamily="34" charset="0"/>
              <a:cs typeface="Arial" panose="020B0604020202020204" pitchFamily="34" charset="0"/>
            </a:endParaRPr>
          </a:p>
          <a:p>
            <a:endParaRPr lang="en-IE" sz="11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IE" sz="1100" dirty="0">
              <a:latin typeface="Arial" panose="020B0604020202020204" pitchFamily="34" charset="0"/>
              <a:cs typeface="Arial" panose="020B0604020202020204" pitchFamily="34" charset="0"/>
            </a:endParaRPr>
          </a:p>
        </p:txBody>
      </p:sp>
      <p:sp>
        <p:nvSpPr>
          <p:cNvPr id="13" name="Rectangle: Rounded Corners 4">
            <a:extLst>
              <a:ext uri="{FF2B5EF4-FFF2-40B4-BE49-F238E27FC236}">
                <a16:creationId xmlns:a16="http://schemas.microsoft.com/office/drawing/2014/main" id="{1B8F5109-5334-AC99-557A-AAA6F031CE0F}"/>
              </a:ext>
            </a:extLst>
          </p:cNvPr>
          <p:cNvSpPr/>
          <p:nvPr/>
        </p:nvSpPr>
        <p:spPr>
          <a:xfrm>
            <a:off x="2792202" y="1272879"/>
            <a:ext cx="2054623" cy="732975"/>
          </a:xfrm>
          <a:prstGeom prst="roundRect">
            <a:avLst/>
          </a:prstGeom>
          <a:solidFill>
            <a:schemeClr val="accent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400" b="1" dirty="0" smtClean="0">
                <a:latin typeface="Arial" panose="020B0604020202020204" pitchFamily="34" charset="0"/>
                <a:cs typeface="Arial" panose="020B0604020202020204" pitchFamily="34" charset="0"/>
              </a:rPr>
              <a:t>Project Board </a:t>
            </a:r>
          </a:p>
          <a:p>
            <a:pPr algn="ctr"/>
            <a:r>
              <a:rPr lang="en-IE" sz="1400" b="1" dirty="0" smtClean="0">
                <a:latin typeface="Arial" panose="020B0604020202020204" pitchFamily="34" charset="0"/>
                <a:cs typeface="Arial" panose="020B0604020202020204" pitchFamily="34" charset="0"/>
              </a:rPr>
              <a:t>(pre-contracting)</a:t>
            </a:r>
            <a:endParaRPr lang="en-IE" sz="1400" b="1" dirty="0">
              <a:latin typeface="Arial" panose="020B0604020202020204" pitchFamily="34" charset="0"/>
              <a:cs typeface="Arial" panose="020B0604020202020204" pitchFamily="34" charset="0"/>
            </a:endParaRPr>
          </a:p>
        </p:txBody>
      </p:sp>
      <p:sp>
        <p:nvSpPr>
          <p:cNvPr id="14" name="Rectangle: Rounded Corners 4">
            <a:extLst>
              <a:ext uri="{FF2B5EF4-FFF2-40B4-BE49-F238E27FC236}">
                <a16:creationId xmlns:a16="http://schemas.microsoft.com/office/drawing/2014/main" id="{1B8F5109-5334-AC99-557A-AAA6F031CE0F}"/>
              </a:ext>
            </a:extLst>
          </p:cNvPr>
          <p:cNvSpPr/>
          <p:nvPr/>
        </p:nvSpPr>
        <p:spPr>
          <a:xfrm>
            <a:off x="4952480" y="1272880"/>
            <a:ext cx="2054623" cy="732975"/>
          </a:xfrm>
          <a:prstGeom prst="roundRect">
            <a:avLst/>
          </a:prstGeom>
          <a:solidFill>
            <a:srgbClr val="0062AC"/>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400" b="1" dirty="0" smtClean="0">
                <a:latin typeface="Arial" panose="020B0604020202020204" pitchFamily="34" charset="0"/>
                <a:cs typeface="Arial" panose="020B0604020202020204" pitchFamily="34" charset="0"/>
              </a:rPr>
              <a:t>Procurement Evaluation Group (PEG)</a:t>
            </a:r>
            <a:endParaRPr lang="en-IE" sz="1400" b="1" dirty="0">
              <a:latin typeface="Arial" panose="020B0604020202020204" pitchFamily="34" charset="0"/>
              <a:cs typeface="Arial" panose="020B0604020202020204" pitchFamily="34" charset="0"/>
            </a:endParaRPr>
          </a:p>
        </p:txBody>
      </p:sp>
      <p:sp>
        <p:nvSpPr>
          <p:cNvPr id="16" name="Rectangle: Rounded Corners 4">
            <a:extLst>
              <a:ext uri="{FF2B5EF4-FFF2-40B4-BE49-F238E27FC236}">
                <a16:creationId xmlns:a16="http://schemas.microsoft.com/office/drawing/2014/main" id="{1B8F5109-5334-AC99-557A-AAA6F031CE0F}"/>
              </a:ext>
            </a:extLst>
          </p:cNvPr>
          <p:cNvSpPr/>
          <p:nvPr/>
        </p:nvSpPr>
        <p:spPr>
          <a:xfrm>
            <a:off x="7111451" y="1276520"/>
            <a:ext cx="2054623" cy="732975"/>
          </a:xfrm>
          <a:prstGeom prst="roundRect">
            <a:avLst/>
          </a:prstGeom>
          <a:solidFill>
            <a:schemeClr val="accent4"/>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400" b="1" dirty="0" smtClean="0">
                <a:latin typeface="Arial" panose="020B0604020202020204" pitchFamily="34" charset="0"/>
                <a:cs typeface="Arial" panose="020B0604020202020204" pitchFamily="34" charset="0"/>
              </a:rPr>
              <a:t>Steering Group</a:t>
            </a:r>
            <a:endParaRPr lang="en-IE" sz="1400" b="1" dirty="0">
              <a:latin typeface="Arial" panose="020B0604020202020204" pitchFamily="34" charset="0"/>
              <a:cs typeface="Arial" panose="020B0604020202020204" pitchFamily="34" charset="0"/>
            </a:endParaRPr>
          </a:p>
        </p:txBody>
      </p:sp>
      <p:sp>
        <p:nvSpPr>
          <p:cNvPr id="21" name="Rectangle: Rounded Corners 4">
            <a:extLst>
              <a:ext uri="{FF2B5EF4-FFF2-40B4-BE49-F238E27FC236}">
                <a16:creationId xmlns:a16="http://schemas.microsoft.com/office/drawing/2014/main" id="{1B8F5109-5334-AC99-557A-AAA6F031CE0F}"/>
              </a:ext>
            </a:extLst>
          </p:cNvPr>
          <p:cNvSpPr/>
          <p:nvPr/>
        </p:nvSpPr>
        <p:spPr>
          <a:xfrm>
            <a:off x="9270422" y="1276520"/>
            <a:ext cx="2054623" cy="732975"/>
          </a:xfrm>
          <a:prstGeom prst="roundRect">
            <a:avLst/>
          </a:prstGeom>
          <a:solidFill>
            <a:srgbClr val="7030A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400" b="1" dirty="0" smtClean="0">
                <a:latin typeface="Arial" panose="020B0604020202020204" pitchFamily="34" charset="0"/>
                <a:cs typeface="Arial" panose="020B0604020202020204" pitchFamily="34" charset="0"/>
              </a:rPr>
              <a:t>Implementation Board</a:t>
            </a:r>
            <a:endParaRPr lang="en-IE"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9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2728" y="521526"/>
            <a:ext cx="8158547" cy="780801"/>
          </a:xfrm>
        </p:spPr>
        <p:txBody>
          <a:bodyPr>
            <a:normAutofit/>
          </a:bodyPr>
          <a:lstStyle/>
          <a:p>
            <a:r>
              <a:rPr lang="en-IE" sz="3600" dirty="0" smtClean="0"/>
              <a:t>ISMP - Hierarchy of Effectiveness</a:t>
            </a:r>
            <a:endParaRPr lang="en-IE" sz="3600" dirty="0"/>
          </a:p>
        </p:txBody>
      </p:sp>
      <p:pic>
        <p:nvPicPr>
          <p:cNvPr id="4" name="Picture 3"/>
          <p:cNvPicPr>
            <a:picLocks noChangeAspect="1"/>
          </p:cNvPicPr>
          <p:nvPr/>
        </p:nvPicPr>
        <p:blipFill>
          <a:blip r:embed="rId2"/>
          <a:stretch>
            <a:fillRect/>
          </a:stretch>
        </p:blipFill>
        <p:spPr>
          <a:xfrm>
            <a:off x="2427745" y="1302327"/>
            <a:ext cx="6567055" cy="5291181"/>
          </a:xfrm>
          <a:prstGeom prst="rect">
            <a:avLst/>
          </a:prstGeom>
        </p:spPr>
      </p:pic>
    </p:spTree>
    <p:extLst>
      <p:ext uri="{BB962C8B-B14F-4D97-AF65-F5344CB8AC3E}">
        <p14:creationId xmlns:p14="http://schemas.microsoft.com/office/powerpoint/2010/main" val="284052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62381" y="595417"/>
            <a:ext cx="9006692" cy="780801"/>
          </a:xfrm>
        </p:spPr>
        <p:txBody>
          <a:bodyPr>
            <a:normAutofit/>
          </a:bodyPr>
          <a:lstStyle/>
          <a:p>
            <a:r>
              <a:rPr lang="en-IE" sz="3600" dirty="0" smtClean="0"/>
              <a:t>HMMS - System Based Medication Safety</a:t>
            </a:r>
            <a:endParaRPr lang="en-IE" sz="3600" dirty="0"/>
          </a:p>
        </p:txBody>
      </p:sp>
      <p:pic>
        <p:nvPicPr>
          <p:cNvPr id="5" name="Picture 4"/>
          <p:cNvPicPr>
            <a:picLocks noChangeAspect="1"/>
          </p:cNvPicPr>
          <p:nvPr/>
        </p:nvPicPr>
        <p:blipFill>
          <a:blip r:embed="rId2"/>
          <a:stretch>
            <a:fillRect/>
          </a:stretch>
        </p:blipFill>
        <p:spPr>
          <a:xfrm>
            <a:off x="1935854" y="1999883"/>
            <a:ext cx="8533219" cy="3759078"/>
          </a:xfrm>
          <a:prstGeom prst="rect">
            <a:avLst/>
          </a:prstGeom>
        </p:spPr>
      </p:pic>
    </p:spTree>
    <p:extLst>
      <p:ext uri="{BB962C8B-B14F-4D97-AF65-F5344CB8AC3E}">
        <p14:creationId xmlns:p14="http://schemas.microsoft.com/office/powerpoint/2010/main" val="115022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31354" y="474595"/>
            <a:ext cx="8158547" cy="780801"/>
          </a:xfrm>
        </p:spPr>
        <p:txBody>
          <a:bodyPr/>
          <a:lstStyle/>
          <a:p>
            <a:r>
              <a:rPr lang="en-IE" sz="3600" dirty="0">
                <a:ea typeface="Tahoma" panose="020B0604030504040204" pitchFamily="34" charset="0"/>
              </a:rPr>
              <a:t>HMMS Single Patient Record</a:t>
            </a:r>
          </a:p>
          <a:p>
            <a:endParaRPr lang="en-IE" dirty="0"/>
          </a:p>
        </p:txBody>
      </p:sp>
      <p:sp>
        <p:nvSpPr>
          <p:cNvPr id="4" name="Rectangle 3">
            <a:extLst>
              <a:ext uri="{FF2B5EF4-FFF2-40B4-BE49-F238E27FC236}">
                <a16:creationId xmlns:a16="http://schemas.microsoft.com/office/drawing/2014/main" id="{B446E778-187E-4286-9D7A-61BCE429921B}"/>
              </a:ext>
            </a:extLst>
          </p:cNvPr>
          <p:cNvSpPr/>
          <p:nvPr/>
        </p:nvSpPr>
        <p:spPr>
          <a:xfrm>
            <a:off x="4605556" y="6451134"/>
            <a:ext cx="2936147" cy="18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5" name="Picture 4"/>
          <p:cNvPicPr>
            <a:picLocks noChangeAspect="1"/>
          </p:cNvPicPr>
          <p:nvPr/>
        </p:nvPicPr>
        <p:blipFill>
          <a:blip r:embed="rId2"/>
          <a:stretch>
            <a:fillRect/>
          </a:stretch>
        </p:blipFill>
        <p:spPr>
          <a:xfrm>
            <a:off x="6909465" y="4848020"/>
            <a:ext cx="1585519" cy="1543050"/>
          </a:xfrm>
          <a:prstGeom prst="rect">
            <a:avLst/>
          </a:prstGeom>
        </p:spPr>
      </p:pic>
      <p:cxnSp>
        <p:nvCxnSpPr>
          <p:cNvPr id="6" name="Straight Arrow Connector 5"/>
          <p:cNvCxnSpPr/>
          <p:nvPr/>
        </p:nvCxnSpPr>
        <p:spPr>
          <a:xfrm flipH="1">
            <a:off x="5186149" y="3760286"/>
            <a:ext cx="2440929" cy="9618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627078" y="3823233"/>
            <a:ext cx="0" cy="8986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7078" y="3760286"/>
            <a:ext cx="2757280" cy="9618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4405099" y="4848020"/>
            <a:ext cx="1562100" cy="1543050"/>
          </a:xfrm>
          <a:prstGeom prst="rect">
            <a:avLst/>
          </a:prstGeom>
        </p:spPr>
      </p:pic>
      <p:pic>
        <p:nvPicPr>
          <p:cNvPr id="10" name="Picture 9"/>
          <p:cNvPicPr>
            <a:picLocks noChangeAspect="1"/>
          </p:cNvPicPr>
          <p:nvPr/>
        </p:nvPicPr>
        <p:blipFill>
          <a:blip r:embed="rId4"/>
          <a:stretch>
            <a:fillRect/>
          </a:stretch>
        </p:blipFill>
        <p:spPr>
          <a:xfrm>
            <a:off x="3451859" y="2846687"/>
            <a:ext cx="8350437" cy="718757"/>
          </a:xfrm>
          <a:prstGeom prst="rect">
            <a:avLst/>
          </a:prstGeom>
        </p:spPr>
      </p:pic>
      <p:pic>
        <p:nvPicPr>
          <p:cNvPr id="11" name="Picture 10"/>
          <p:cNvPicPr>
            <a:picLocks noChangeAspect="1"/>
          </p:cNvPicPr>
          <p:nvPr/>
        </p:nvPicPr>
        <p:blipFill>
          <a:blip r:embed="rId5"/>
          <a:stretch>
            <a:fillRect/>
          </a:stretch>
        </p:blipFill>
        <p:spPr>
          <a:xfrm>
            <a:off x="7043181" y="2795683"/>
            <a:ext cx="1167795" cy="964316"/>
          </a:xfrm>
          <a:prstGeom prst="rect">
            <a:avLst/>
          </a:prstGeom>
        </p:spPr>
      </p:pic>
      <p:pic>
        <p:nvPicPr>
          <p:cNvPr id="12" name="Picture 11"/>
          <p:cNvPicPr>
            <a:picLocks noChangeAspect="1"/>
          </p:cNvPicPr>
          <p:nvPr/>
        </p:nvPicPr>
        <p:blipFill>
          <a:blip r:embed="rId6"/>
          <a:stretch>
            <a:fillRect/>
          </a:stretch>
        </p:blipFill>
        <p:spPr>
          <a:xfrm>
            <a:off x="9556469" y="4867001"/>
            <a:ext cx="1590494" cy="1562591"/>
          </a:xfrm>
          <a:prstGeom prst="rect">
            <a:avLst/>
          </a:prstGeom>
        </p:spPr>
      </p:pic>
      <p:sp>
        <p:nvSpPr>
          <p:cNvPr id="13" name="Content Placeholder 2"/>
          <p:cNvSpPr txBox="1">
            <a:spLocks/>
          </p:cNvSpPr>
          <p:nvPr/>
        </p:nvSpPr>
        <p:spPr>
          <a:xfrm>
            <a:off x="815829" y="16475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Application supports a </a:t>
            </a:r>
            <a:r>
              <a:rPr lang="en-IE" u="sng" dirty="0"/>
              <a:t>single national </a:t>
            </a:r>
            <a:r>
              <a:rPr lang="en-IE" dirty="0"/>
              <a:t>patient record</a:t>
            </a:r>
          </a:p>
          <a:p>
            <a:r>
              <a:rPr lang="en-IE" dirty="0"/>
              <a:t>Single view of patients national medication history</a:t>
            </a:r>
          </a:p>
          <a:p>
            <a:pPr marL="0" indent="0">
              <a:buFont typeface="Arial" panose="020B0604020202020204" pitchFamily="34" charset="0"/>
              <a:buNone/>
            </a:pPr>
            <a:endParaRPr lang="en-IE" dirty="0"/>
          </a:p>
          <a:p>
            <a:pPr marL="0" indent="0">
              <a:buFont typeface="Arial" panose="020B0604020202020204" pitchFamily="34" charset="0"/>
              <a:buNone/>
            </a:pPr>
            <a:endParaRPr lang="en-IE" dirty="0"/>
          </a:p>
          <a:p>
            <a:pPr marL="0" indent="0">
              <a:buFont typeface="Arial" panose="020B0604020202020204" pitchFamily="34" charset="0"/>
              <a:buNone/>
            </a:pPr>
            <a:endParaRPr lang="en-IE" dirty="0"/>
          </a:p>
          <a:p>
            <a:pPr marL="0" indent="0">
              <a:buFont typeface="Arial" panose="020B0604020202020204" pitchFamily="34" charset="0"/>
              <a:buNone/>
            </a:pPr>
            <a:endParaRPr lang="en-IE" dirty="0"/>
          </a:p>
        </p:txBody>
      </p:sp>
      <p:sp>
        <p:nvSpPr>
          <p:cNvPr id="14" name="TextBox 13"/>
          <p:cNvSpPr txBox="1"/>
          <p:nvPr/>
        </p:nvSpPr>
        <p:spPr>
          <a:xfrm>
            <a:off x="313899" y="3021622"/>
            <a:ext cx="2841864" cy="1477328"/>
          </a:xfrm>
          <a:prstGeom prst="rect">
            <a:avLst/>
          </a:prstGeom>
          <a:noFill/>
        </p:spPr>
        <p:txBody>
          <a:bodyPr wrap="square" rtlCol="0">
            <a:spAutoFit/>
          </a:bodyPr>
          <a:lstStyle/>
          <a:p>
            <a:pPr algn="ctr"/>
            <a:r>
              <a:rPr lang="en-IE" sz="2400" b="1" dirty="0">
                <a:solidFill>
                  <a:srgbClr val="C00000"/>
                </a:solidFill>
              </a:rPr>
              <a:t>Patient record created at common or national level</a:t>
            </a:r>
          </a:p>
          <a:p>
            <a:endParaRPr lang="en-IE" dirty="0"/>
          </a:p>
        </p:txBody>
      </p:sp>
      <p:sp>
        <p:nvSpPr>
          <p:cNvPr id="15" name="TextBox 14"/>
          <p:cNvSpPr txBox="1"/>
          <p:nvPr/>
        </p:nvSpPr>
        <p:spPr>
          <a:xfrm>
            <a:off x="314469" y="4952264"/>
            <a:ext cx="2840725" cy="1477328"/>
          </a:xfrm>
          <a:prstGeom prst="rect">
            <a:avLst/>
          </a:prstGeom>
          <a:noFill/>
        </p:spPr>
        <p:txBody>
          <a:bodyPr wrap="square" rtlCol="0">
            <a:spAutoFit/>
          </a:bodyPr>
          <a:lstStyle/>
          <a:p>
            <a:pPr algn="ctr"/>
            <a:r>
              <a:rPr lang="en-IE" sz="2400" b="1" dirty="0">
                <a:solidFill>
                  <a:srgbClr val="C00000"/>
                </a:solidFill>
              </a:rPr>
              <a:t>Patient record registered to the required Locality</a:t>
            </a:r>
          </a:p>
          <a:p>
            <a:endParaRPr lang="en-IE" dirty="0"/>
          </a:p>
        </p:txBody>
      </p:sp>
      <p:pic>
        <p:nvPicPr>
          <p:cNvPr id="16" name="Picture 15"/>
          <p:cNvPicPr>
            <a:picLocks noChangeAspect="1"/>
          </p:cNvPicPr>
          <p:nvPr/>
        </p:nvPicPr>
        <p:blipFill>
          <a:blip r:embed="rId7"/>
          <a:stretch>
            <a:fillRect/>
          </a:stretch>
        </p:blipFill>
        <p:spPr>
          <a:xfrm>
            <a:off x="9790547" y="1235781"/>
            <a:ext cx="1827323" cy="1501015"/>
          </a:xfrm>
          <a:prstGeom prst="rect">
            <a:avLst/>
          </a:prstGeom>
        </p:spPr>
      </p:pic>
    </p:spTree>
    <p:extLst>
      <p:ext uri="{BB962C8B-B14F-4D97-AF65-F5344CB8AC3E}">
        <p14:creationId xmlns:p14="http://schemas.microsoft.com/office/powerpoint/2010/main" val="298149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18146" y="512291"/>
            <a:ext cx="8158547" cy="780801"/>
          </a:xfrm>
        </p:spPr>
        <p:txBody>
          <a:bodyPr/>
          <a:lstStyle/>
          <a:p>
            <a:r>
              <a:rPr lang="en-IE" sz="3600" dirty="0">
                <a:ea typeface="Tahoma" panose="020B0604030504040204" pitchFamily="34" charset="0"/>
              </a:rPr>
              <a:t>HMMS Single Patient Record</a:t>
            </a:r>
          </a:p>
          <a:p>
            <a:endParaRPr lang="en-IE" dirty="0"/>
          </a:p>
        </p:txBody>
      </p:sp>
      <p:pic>
        <p:nvPicPr>
          <p:cNvPr id="4" name="Picture 3"/>
          <p:cNvPicPr>
            <a:picLocks noChangeAspect="1"/>
          </p:cNvPicPr>
          <p:nvPr/>
        </p:nvPicPr>
        <p:blipFill>
          <a:blip r:embed="rId2"/>
          <a:stretch>
            <a:fillRect/>
          </a:stretch>
        </p:blipFill>
        <p:spPr>
          <a:xfrm>
            <a:off x="246531" y="1611254"/>
            <a:ext cx="7811036" cy="4183116"/>
          </a:xfrm>
          <a:prstGeom prst="rect">
            <a:avLst/>
          </a:prstGeom>
        </p:spPr>
      </p:pic>
      <p:sp>
        <p:nvSpPr>
          <p:cNvPr id="5" name="TextBox 4"/>
          <p:cNvSpPr txBox="1"/>
          <p:nvPr/>
        </p:nvSpPr>
        <p:spPr>
          <a:xfrm>
            <a:off x="8306193" y="1293092"/>
            <a:ext cx="3705697" cy="5324535"/>
          </a:xfrm>
          <a:prstGeom prst="rect">
            <a:avLst/>
          </a:prstGeom>
          <a:noFill/>
        </p:spPr>
        <p:txBody>
          <a:bodyPr wrap="square" rtlCol="0">
            <a:spAutoFit/>
          </a:bodyPr>
          <a:lstStyle/>
          <a:p>
            <a:pPr marL="285750" indent="-285750">
              <a:buFont typeface="Arial" panose="020B0604020202020204" pitchFamily="34" charset="0"/>
              <a:buChar char="•"/>
            </a:pPr>
            <a:r>
              <a:rPr lang="en-IE" sz="1700" b="1" dirty="0">
                <a:solidFill>
                  <a:srgbClr val="C00000"/>
                </a:solidFill>
              </a:rPr>
              <a:t>Medication Errors represent most common patient safety error</a:t>
            </a:r>
          </a:p>
          <a:p>
            <a:endParaRPr lang="en-IE" sz="1700" b="1" dirty="0">
              <a:solidFill>
                <a:srgbClr val="C00000"/>
              </a:solidFill>
            </a:endParaRPr>
          </a:p>
          <a:p>
            <a:pPr marL="285750" indent="-285750">
              <a:buFont typeface="Arial" panose="020B0604020202020204" pitchFamily="34" charset="0"/>
              <a:buChar char="•"/>
            </a:pPr>
            <a:r>
              <a:rPr lang="en-IE" sz="1700" b="1" dirty="0">
                <a:solidFill>
                  <a:srgbClr val="C00000"/>
                </a:solidFill>
              </a:rPr>
              <a:t>WHO </a:t>
            </a:r>
            <a:r>
              <a:rPr lang="en-IE" sz="1700" b="1" i="1" dirty="0">
                <a:solidFill>
                  <a:srgbClr val="C00000"/>
                </a:solidFill>
              </a:rPr>
              <a:t>“Half of the avoidable harm in health care is related to medications”</a:t>
            </a:r>
          </a:p>
          <a:p>
            <a:endParaRPr lang="en-IE" sz="1700" b="1" dirty="0">
              <a:solidFill>
                <a:srgbClr val="C00000"/>
              </a:solidFill>
            </a:endParaRPr>
          </a:p>
          <a:p>
            <a:pPr marL="285750" indent="-285750">
              <a:buFont typeface="Arial" panose="020B0604020202020204" pitchFamily="34" charset="0"/>
              <a:buChar char="•"/>
            </a:pPr>
            <a:r>
              <a:rPr lang="en-IE" sz="1700" b="1" dirty="0">
                <a:solidFill>
                  <a:srgbClr val="C00000"/>
                </a:solidFill>
              </a:rPr>
              <a:t>&gt;40% of medication errors are during transitions of care</a:t>
            </a:r>
          </a:p>
          <a:p>
            <a:pPr marL="285750" indent="-285750">
              <a:buFont typeface="Arial" panose="020B0604020202020204" pitchFamily="34" charset="0"/>
              <a:buChar char="•"/>
            </a:pPr>
            <a:endParaRPr lang="en-IE" sz="1700" b="1" dirty="0">
              <a:solidFill>
                <a:srgbClr val="C00000"/>
              </a:solidFill>
            </a:endParaRPr>
          </a:p>
          <a:p>
            <a:pPr marL="285750" indent="-285750">
              <a:buFont typeface="Arial" panose="020B0604020202020204" pitchFamily="34" charset="0"/>
              <a:buChar char="•"/>
            </a:pPr>
            <a:r>
              <a:rPr lang="en-IE" sz="1700" b="1" dirty="0">
                <a:solidFill>
                  <a:srgbClr val="C00000"/>
                </a:solidFill>
              </a:rPr>
              <a:t>Single patient record improving patient safety by providing timely access to accurate information</a:t>
            </a:r>
          </a:p>
          <a:p>
            <a:pPr marL="285750" indent="-285750">
              <a:buFont typeface="Arial" panose="020B0604020202020204" pitchFamily="34" charset="0"/>
              <a:buChar char="•"/>
            </a:pPr>
            <a:endParaRPr lang="en-IE" sz="1700" b="1" dirty="0">
              <a:solidFill>
                <a:srgbClr val="C00000"/>
              </a:solidFill>
            </a:endParaRPr>
          </a:p>
          <a:p>
            <a:pPr marL="285750" indent="-285750">
              <a:buFont typeface="Arial" panose="020B0604020202020204" pitchFamily="34" charset="0"/>
              <a:buChar char="•"/>
            </a:pPr>
            <a:r>
              <a:rPr lang="en-IE" sz="1700" b="1" dirty="0">
                <a:solidFill>
                  <a:srgbClr val="C00000"/>
                </a:solidFill>
              </a:rPr>
              <a:t>Significant patient safety value with EPMA</a:t>
            </a:r>
          </a:p>
          <a:p>
            <a:pPr marL="285750" indent="-285750">
              <a:buFont typeface="Arial" panose="020B0604020202020204" pitchFamily="34" charset="0"/>
              <a:buChar char="•"/>
            </a:pPr>
            <a:endParaRPr lang="en-IE" sz="1700" b="1" dirty="0">
              <a:solidFill>
                <a:srgbClr val="C00000"/>
              </a:solidFill>
            </a:endParaRPr>
          </a:p>
          <a:p>
            <a:pPr marL="285750" indent="-285750">
              <a:buFont typeface="Arial" panose="020B0604020202020204" pitchFamily="34" charset="0"/>
              <a:buChar char="•"/>
            </a:pPr>
            <a:r>
              <a:rPr lang="en-IE" sz="1700" b="1" dirty="0">
                <a:solidFill>
                  <a:srgbClr val="C00000"/>
                </a:solidFill>
              </a:rPr>
              <a:t>Supports Activity Based Funding</a:t>
            </a:r>
          </a:p>
          <a:p>
            <a:pPr marL="285750" indent="-285750">
              <a:buFont typeface="Arial" panose="020B0604020202020204" pitchFamily="34" charset="0"/>
              <a:buChar char="•"/>
            </a:pPr>
            <a:endParaRPr lang="en-IE" sz="1700" b="1" dirty="0">
              <a:solidFill>
                <a:srgbClr val="C00000"/>
              </a:solidFill>
            </a:endParaRPr>
          </a:p>
          <a:p>
            <a:pPr marL="285750" indent="-285750">
              <a:buFont typeface="Arial" panose="020B0604020202020204" pitchFamily="34" charset="0"/>
              <a:buChar char="•"/>
            </a:pPr>
            <a:r>
              <a:rPr lang="en-IE" sz="1700" b="1" dirty="0">
                <a:solidFill>
                  <a:srgbClr val="C00000"/>
                </a:solidFill>
              </a:rPr>
              <a:t>Enhanced Reporting Capacity</a:t>
            </a:r>
          </a:p>
        </p:txBody>
      </p:sp>
    </p:spTree>
    <p:extLst>
      <p:ext uri="{BB962C8B-B14F-4D97-AF65-F5344CB8AC3E}">
        <p14:creationId xmlns:p14="http://schemas.microsoft.com/office/powerpoint/2010/main" val="289913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
          <p:cNvSpPr>
            <a:spLocks noGrp="1"/>
          </p:cNvSpPr>
          <p:nvPr>
            <p:ph type="body" sz="quarter" idx="11"/>
          </p:nvPr>
        </p:nvSpPr>
        <p:spPr>
          <a:xfrm>
            <a:off x="1632000" y="457899"/>
            <a:ext cx="8158547" cy="484724"/>
          </a:xfrm>
        </p:spPr>
        <p:txBody>
          <a:bodyPr>
            <a:noAutofit/>
          </a:bodyPr>
          <a:lstStyle/>
          <a:p>
            <a:r>
              <a:rPr lang="en-IE" sz="3600" dirty="0" smtClean="0"/>
              <a:t>HMMS and IHI</a:t>
            </a:r>
            <a:endParaRPr lang="en-IE" sz="3600" dirty="0"/>
          </a:p>
        </p:txBody>
      </p:sp>
      <p:sp>
        <p:nvSpPr>
          <p:cNvPr id="30" name="TextBox 29"/>
          <p:cNvSpPr txBox="1"/>
          <p:nvPr/>
        </p:nvSpPr>
        <p:spPr>
          <a:xfrm>
            <a:off x="1336340" y="1634837"/>
            <a:ext cx="9439610" cy="1809930"/>
          </a:xfrm>
          <a:prstGeom prst="rect">
            <a:avLst/>
          </a:prstGeom>
        </p:spPr>
        <p:txBody>
          <a:bodyPr wrap="square" lIns="0" tIns="0" rIns="0" bIns="0" rtlCol="0" anchor="ctr" anchorCtr="0">
            <a:noAutofit/>
          </a:bodyPr>
          <a:lstStyle/>
          <a:p>
            <a:pPr marL="171450" indent="-171450">
              <a:lnSpc>
                <a:spcPct val="150000"/>
              </a:lnSpc>
              <a:spcAft>
                <a:spcPts val="600"/>
              </a:spcAft>
              <a:buClr>
                <a:srgbClr val="046456"/>
              </a:buClr>
              <a:buFont typeface="Arial" panose="020B0604020202020204" pitchFamily="34" charset="0"/>
              <a:buChar char="•"/>
            </a:pPr>
            <a:r>
              <a:rPr lang="en-US" sz="1600" dirty="0">
                <a:latin typeface="Arial" panose="020B0604020202020204" pitchFamily="34" charset="0"/>
                <a:cs typeface="Arial" panose="020B0604020202020204" pitchFamily="34" charset="0"/>
              </a:rPr>
              <a:t>With the enactment of the Health Identifiers Act in 2014, residents and former residents in Ireland with a Personal Public Services Number (PPSN) were given an Individual Health Identifier (IHI) number</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171450" indent="-171450">
              <a:lnSpc>
                <a:spcPct val="150000"/>
              </a:lnSpc>
              <a:spcAft>
                <a:spcPts val="600"/>
              </a:spcAft>
              <a:buClr>
                <a:srgbClr val="046456"/>
              </a:buClr>
              <a:buFont typeface="Arial" panose="020B0604020202020204" pitchFamily="34" charset="0"/>
              <a:buChar char="•"/>
            </a:pPr>
            <a:r>
              <a:rPr lang="en-US" sz="1600" dirty="0">
                <a:latin typeface="Arial" panose="020B0604020202020204" pitchFamily="34" charset="0"/>
                <a:cs typeface="Arial" panose="020B0604020202020204" pitchFamily="34" charset="0"/>
              </a:rPr>
              <a:t>It is used to uniquely identify each person engaging with the Health Service Executive and relevant social care agencies</a:t>
            </a:r>
            <a:r>
              <a:rPr lang="en-US" sz="1600" dirty="0" smtClean="0">
                <a:latin typeface="Arial" panose="020B0604020202020204" pitchFamily="34" charset="0"/>
                <a:cs typeface="Arial" panose="020B0604020202020204" pitchFamily="34" charset="0"/>
              </a:rPr>
              <a:t>.</a:t>
            </a:r>
          </a:p>
          <a:p>
            <a:pPr marL="171450" indent="-171450">
              <a:lnSpc>
                <a:spcPct val="150000"/>
              </a:lnSpc>
              <a:spcAft>
                <a:spcPts val="600"/>
              </a:spcAft>
              <a:buClr>
                <a:srgbClr val="046456"/>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IHI utilized as the national number within HMMS to support a single patient record</a:t>
            </a:r>
            <a:endParaRPr lang="en-US" sz="1600" dirty="0">
              <a:latin typeface="Arial" panose="020B0604020202020204" pitchFamily="34" charset="0"/>
              <a:cs typeface="Arial" panose="020B0604020202020204" pitchFamily="34" charset="0"/>
            </a:endParaRPr>
          </a:p>
          <a:p>
            <a:pPr>
              <a:lnSpc>
                <a:spcPct val="150000"/>
              </a:lnSpc>
              <a:buClr>
                <a:srgbClr val="046456"/>
              </a:buClr>
            </a:pPr>
            <a:endParaRPr lang="en-US" sz="1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462019" y="3597167"/>
            <a:ext cx="9188252" cy="2983742"/>
          </a:xfrm>
          <a:prstGeom prst="rect">
            <a:avLst/>
          </a:prstGeom>
        </p:spPr>
      </p:pic>
    </p:spTree>
    <p:extLst>
      <p:ext uri="{BB962C8B-B14F-4D97-AF65-F5344CB8AC3E}">
        <p14:creationId xmlns:p14="http://schemas.microsoft.com/office/powerpoint/2010/main" val="99357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754975" y="1922219"/>
            <a:ext cx="4990514" cy="4776986"/>
          </a:xfrm>
        </p:spPr>
        <p:txBody>
          <a:bodyPr>
            <a:noAutofit/>
          </a:bodyPr>
          <a:lstStyle/>
          <a:p>
            <a:pPr marL="285750" indent="-285750">
              <a:buFont typeface="Arial" panose="020B0604020202020204" pitchFamily="34" charset="0"/>
              <a:buChar char="•"/>
            </a:pPr>
            <a:r>
              <a:rPr lang="en-IE" sz="2000" b="0" dirty="0">
                <a:solidFill>
                  <a:schemeClr val="tx1"/>
                </a:solidFill>
                <a:ea typeface="Tahoma" panose="020B0604030504040204" pitchFamily="34" charset="0"/>
              </a:rPr>
              <a:t>No comprehensive national drug file</a:t>
            </a:r>
          </a:p>
          <a:p>
            <a:pPr marL="285750" indent="-285750">
              <a:buFont typeface="Arial" panose="020B0604020202020204" pitchFamily="34" charset="0"/>
              <a:buChar char="•"/>
            </a:pPr>
            <a:r>
              <a:rPr lang="en-IE" sz="2000" b="0" dirty="0">
                <a:solidFill>
                  <a:schemeClr val="tx1"/>
                </a:solidFill>
                <a:ea typeface="Tahoma" panose="020B0604030504040204" pitchFamily="34" charset="0"/>
              </a:rPr>
              <a:t>Multiple drug databases used to develop initial file</a:t>
            </a:r>
          </a:p>
          <a:p>
            <a:pPr marL="342900" indent="-342900">
              <a:spcBef>
                <a:spcPts val="1200"/>
              </a:spcBef>
              <a:buFont typeface="Arial" panose="020B0604020202020204" pitchFamily="34" charset="0"/>
              <a:buChar char="•"/>
            </a:pPr>
            <a:r>
              <a:rPr lang="en-IE" sz="2000" b="0" dirty="0" smtClean="0">
                <a:solidFill>
                  <a:schemeClr val="tx1"/>
                </a:solidFill>
                <a:ea typeface="Tahoma" panose="020B0604030504040204" pitchFamily="34" charset="0"/>
              </a:rPr>
              <a:t>&gt;13,000 drug lines</a:t>
            </a:r>
          </a:p>
          <a:p>
            <a:pPr marL="342900" indent="-342900">
              <a:spcBef>
                <a:spcPts val="1200"/>
              </a:spcBef>
              <a:buFont typeface="Arial" panose="020B0604020202020204" pitchFamily="34" charset="0"/>
              <a:buChar char="•"/>
            </a:pPr>
            <a:r>
              <a:rPr lang="en-IE" sz="2000" b="0" dirty="0" smtClean="0">
                <a:solidFill>
                  <a:schemeClr val="tx1"/>
                </a:solidFill>
                <a:ea typeface="Tahoma" panose="020B0604030504040204" pitchFamily="34" charset="0"/>
              </a:rPr>
              <a:t>Ongoing process</a:t>
            </a:r>
          </a:p>
          <a:p>
            <a:pPr marL="342900" indent="-342900">
              <a:spcBef>
                <a:spcPts val="1200"/>
              </a:spcBef>
              <a:buFont typeface="Arial" panose="020B0604020202020204" pitchFamily="34" charset="0"/>
              <a:buChar char="•"/>
            </a:pPr>
            <a:r>
              <a:rPr lang="en-IE" sz="2000" b="0" dirty="0" smtClean="0">
                <a:solidFill>
                  <a:schemeClr val="tx1"/>
                </a:solidFill>
                <a:ea typeface="Tahoma" panose="020B0604030504040204" pitchFamily="34" charset="0"/>
              </a:rPr>
              <a:t>Includes both:</a:t>
            </a:r>
          </a:p>
          <a:p>
            <a:pPr marL="800089" lvl="1" indent="-342900">
              <a:spcBef>
                <a:spcPts val="1200"/>
              </a:spcBef>
              <a:buFont typeface="Wingdings" panose="05000000000000000000" pitchFamily="2" charset="2"/>
              <a:buChar char="§"/>
            </a:pPr>
            <a:r>
              <a:rPr lang="en-IE" sz="2000" b="1" dirty="0" smtClean="0">
                <a:latin typeface="Arial" panose="020B0604020202020204" pitchFamily="34" charset="0"/>
                <a:ea typeface="Tahoma" panose="020B0604030504040204" pitchFamily="34" charset="0"/>
                <a:cs typeface="Arial" panose="020B0604020202020204" pitchFamily="34" charset="0"/>
              </a:rPr>
              <a:t>VMP</a:t>
            </a:r>
            <a:r>
              <a:rPr lang="en-IE" sz="2000" b="0" dirty="0" smtClean="0">
                <a:latin typeface="Arial" panose="020B0604020202020204" pitchFamily="34" charset="0"/>
                <a:ea typeface="Tahoma" panose="020B0604030504040204" pitchFamily="34" charset="0"/>
                <a:cs typeface="Arial" panose="020B0604020202020204" pitchFamily="34" charset="0"/>
              </a:rPr>
              <a:t> (Virtual Medicinal Product) – utilised by EPMA</a:t>
            </a:r>
          </a:p>
          <a:p>
            <a:pPr marL="800089" lvl="1" indent="-342900">
              <a:spcBef>
                <a:spcPts val="1200"/>
              </a:spcBef>
              <a:buFont typeface="Wingdings" panose="05000000000000000000" pitchFamily="2" charset="2"/>
              <a:buChar char="§"/>
            </a:pPr>
            <a:r>
              <a:rPr lang="en-IE" sz="2000" b="1" dirty="0" smtClean="0">
                <a:latin typeface="Arial" panose="020B0604020202020204" pitchFamily="34" charset="0"/>
                <a:ea typeface="Tahoma" panose="020B0604030504040204" pitchFamily="34" charset="0"/>
                <a:cs typeface="Arial" panose="020B0604020202020204" pitchFamily="34" charset="0"/>
              </a:rPr>
              <a:t>AMP</a:t>
            </a:r>
            <a:r>
              <a:rPr lang="en-IE" sz="2000" b="0" dirty="0" smtClean="0">
                <a:latin typeface="Arial" panose="020B0604020202020204" pitchFamily="34" charset="0"/>
                <a:ea typeface="Tahoma" panose="020B0604030504040204" pitchFamily="34" charset="0"/>
                <a:cs typeface="Arial" panose="020B0604020202020204" pitchFamily="34" charset="0"/>
              </a:rPr>
              <a:t> (Actual Medicinal Product) – utilised by Pharmacy Stock Control System</a:t>
            </a:r>
            <a:endParaRPr lang="en-IE" sz="2000" b="0" dirty="0">
              <a:latin typeface="Arial" panose="020B0604020202020204" pitchFamily="34" charset="0"/>
              <a:ea typeface="Tahoma" panose="020B060403050404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039761" y="3846220"/>
            <a:ext cx="5761372" cy="2589749"/>
          </a:xfrm>
          <a:prstGeom prst="rect">
            <a:avLst/>
          </a:prstGeom>
        </p:spPr>
      </p:pic>
      <p:sp>
        <p:nvSpPr>
          <p:cNvPr id="7" name="Text Placeholder 2"/>
          <p:cNvSpPr>
            <a:spLocks noGrp="1"/>
          </p:cNvSpPr>
          <p:nvPr>
            <p:ph type="body" sz="quarter" idx="11"/>
          </p:nvPr>
        </p:nvSpPr>
        <p:spPr>
          <a:xfrm>
            <a:off x="1393416" y="520461"/>
            <a:ext cx="10798584" cy="780801"/>
          </a:xfrm>
        </p:spPr>
        <p:txBody>
          <a:bodyPr>
            <a:noAutofit/>
          </a:bodyPr>
          <a:lstStyle/>
          <a:p>
            <a:r>
              <a:rPr lang="en-IE" sz="3600" dirty="0">
                <a:ea typeface="Tahoma" panose="020B0604030504040204" pitchFamily="34" charset="0"/>
              </a:rPr>
              <a:t>HMMS National Drug </a:t>
            </a:r>
            <a:r>
              <a:rPr lang="en-IE" sz="3600" dirty="0" smtClean="0">
                <a:ea typeface="Tahoma" panose="020B0604030504040204" pitchFamily="34" charset="0"/>
              </a:rPr>
              <a:t>File</a:t>
            </a:r>
            <a:endParaRPr lang="en-IE" sz="3600" dirty="0">
              <a:ea typeface="Tahoma" panose="020B0604030504040204" pitchFamily="34" charset="0"/>
            </a:endParaRPr>
          </a:p>
        </p:txBody>
      </p:sp>
      <p:pic>
        <p:nvPicPr>
          <p:cNvPr id="3" name="Picture 2"/>
          <p:cNvPicPr>
            <a:picLocks noChangeAspect="1"/>
          </p:cNvPicPr>
          <p:nvPr/>
        </p:nvPicPr>
        <p:blipFill>
          <a:blip r:embed="rId3"/>
          <a:stretch>
            <a:fillRect/>
          </a:stretch>
        </p:blipFill>
        <p:spPr>
          <a:xfrm>
            <a:off x="6972474" y="1301262"/>
            <a:ext cx="4119672" cy="2544958"/>
          </a:xfrm>
          <a:prstGeom prst="rect">
            <a:avLst/>
          </a:prstGeom>
        </p:spPr>
      </p:pic>
    </p:spTree>
    <p:extLst>
      <p:ext uri="{BB962C8B-B14F-4D97-AF65-F5344CB8AC3E}">
        <p14:creationId xmlns:p14="http://schemas.microsoft.com/office/powerpoint/2010/main" val="146433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58531" y="1526994"/>
            <a:ext cx="5038725" cy="4905375"/>
          </a:xfrm>
          <a:prstGeom prst="rect">
            <a:avLst/>
          </a:prstGeom>
        </p:spPr>
      </p:pic>
      <p:sp>
        <p:nvSpPr>
          <p:cNvPr id="3" name="Text Placeholder 2"/>
          <p:cNvSpPr>
            <a:spLocks noGrp="1"/>
          </p:cNvSpPr>
          <p:nvPr>
            <p:ph type="body" sz="quarter" idx="11"/>
          </p:nvPr>
        </p:nvSpPr>
        <p:spPr>
          <a:xfrm>
            <a:off x="1499198" y="531600"/>
            <a:ext cx="8158547" cy="780801"/>
          </a:xfrm>
        </p:spPr>
        <p:txBody>
          <a:bodyPr>
            <a:normAutofit/>
          </a:bodyPr>
          <a:lstStyle/>
          <a:p>
            <a:r>
              <a:rPr lang="en-IE" sz="3600" dirty="0">
                <a:ea typeface="Tahoma" panose="020B0604030504040204" pitchFamily="34" charset="0"/>
              </a:rPr>
              <a:t>HMMS National Drug </a:t>
            </a:r>
            <a:r>
              <a:rPr lang="en-IE" sz="3600" dirty="0" smtClean="0">
                <a:ea typeface="Tahoma" panose="020B0604030504040204" pitchFamily="34" charset="0"/>
              </a:rPr>
              <a:t>File</a:t>
            </a:r>
            <a:endParaRPr lang="en-IE" sz="3600" dirty="0">
              <a:ea typeface="Tahoma" panose="020B0604030504040204" pitchFamily="34" charset="0"/>
            </a:endParaRPr>
          </a:p>
        </p:txBody>
      </p:sp>
      <p:sp>
        <p:nvSpPr>
          <p:cNvPr id="4" name="Text Placeholder 2"/>
          <p:cNvSpPr txBox="1">
            <a:spLocks/>
          </p:cNvSpPr>
          <p:nvPr/>
        </p:nvSpPr>
        <p:spPr>
          <a:xfrm>
            <a:off x="1008654" y="1585192"/>
            <a:ext cx="6436902" cy="484717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IE"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Development of DMAINTW = HMMS National (Common / national level) drug file</a:t>
            </a:r>
          </a:p>
          <a:p>
            <a:pPr marL="285750" indent="-285750">
              <a:buFont typeface="Arial" panose="020B0604020202020204" pitchFamily="34" charset="0"/>
              <a:buChar char="•"/>
            </a:pPr>
            <a:r>
              <a:rPr lang="en-IE" sz="2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DMAINTW Data Structure</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Drug name</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Strength</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Form</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Dose description</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VAT code</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ATC code</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Controlled drug</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Unlicensed medicine</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Fridge item</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Supplementary labels</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Expense code</a:t>
            </a:r>
          </a:p>
          <a:p>
            <a:pPr marL="742939" lvl="1" indent="-285750">
              <a:buFont typeface="Wingdings" panose="05000000000000000000" pitchFamily="2" charset="2"/>
              <a:buChar char="ü"/>
            </a:pPr>
            <a:r>
              <a:rPr lang="en-IE" sz="1600" dirty="0" smtClean="0">
                <a:latin typeface="Tahoma" panose="020B0604030504040204" pitchFamily="34" charset="0"/>
                <a:ea typeface="Tahoma" panose="020B0604030504040204" pitchFamily="34" charset="0"/>
                <a:cs typeface="Tahoma" panose="020B0604030504040204" pitchFamily="34" charset="0"/>
              </a:rPr>
              <a:t>Pack size</a:t>
            </a:r>
          </a:p>
          <a:p>
            <a:pPr lvl="1"/>
            <a:endParaRPr lang="en-IE" dirty="0" smtClean="0"/>
          </a:p>
          <a:p>
            <a:pPr marL="742939" lvl="1" indent="-285750"/>
            <a:endParaRPr lang="en-IE" dirty="0"/>
          </a:p>
        </p:txBody>
      </p:sp>
      <p:sp>
        <p:nvSpPr>
          <p:cNvPr id="6" name="TextBox 5"/>
          <p:cNvSpPr txBox="1"/>
          <p:nvPr/>
        </p:nvSpPr>
        <p:spPr>
          <a:xfrm>
            <a:off x="5206772" y="2595124"/>
            <a:ext cx="1685109" cy="400110"/>
          </a:xfrm>
          <a:prstGeom prst="rect">
            <a:avLst/>
          </a:prstGeom>
          <a:noFill/>
        </p:spPr>
        <p:txBody>
          <a:bodyPr wrap="square" rtlCol="0">
            <a:spAutoFit/>
          </a:bodyPr>
          <a:lstStyle/>
          <a:p>
            <a:r>
              <a:rPr lang="en-IE"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DMAINTW</a:t>
            </a:r>
            <a:endParaRPr lang="en-IE"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p:cNvCxnSpPr/>
          <p:nvPr/>
        </p:nvCxnSpPr>
        <p:spPr>
          <a:xfrm flipH="1">
            <a:off x="6758531" y="2795179"/>
            <a:ext cx="6165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180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836" y="1288145"/>
            <a:ext cx="11970327" cy="3921164"/>
          </a:xfrm>
        </p:spPr>
        <p:txBody>
          <a:bodyPr>
            <a:normAutofit/>
          </a:bodyPr>
          <a:lstStyle/>
          <a:p>
            <a:pPr marL="0" indent="0" algn="ctr">
              <a:buNone/>
            </a:pPr>
            <a:r>
              <a:rPr lang="en-IE" sz="2000" b="1" dirty="0" smtClean="0"/>
              <a:t>Example: Piperacillin / </a:t>
            </a:r>
            <a:r>
              <a:rPr lang="en-IE" sz="2000" b="1" dirty="0" err="1" smtClean="0"/>
              <a:t>Tazobactam</a:t>
            </a:r>
            <a:endParaRPr lang="en-IE" sz="2000" b="1" dirty="0"/>
          </a:p>
        </p:txBody>
      </p:sp>
      <p:sp>
        <p:nvSpPr>
          <p:cNvPr id="4" name="Text Placeholder 2"/>
          <p:cNvSpPr>
            <a:spLocks noGrp="1"/>
          </p:cNvSpPr>
          <p:nvPr>
            <p:ph type="body" sz="quarter" idx="11"/>
          </p:nvPr>
        </p:nvSpPr>
        <p:spPr>
          <a:xfrm>
            <a:off x="1438036" y="534654"/>
            <a:ext cx="8158547" cy="780801"/>
          </a:xfrm>
        </p:spPr>
        <p:txBody>
          <a:bodyPr>
            <a:normAutofit/>
          </a:bodyPr>
          <a:lstStyle/>
          <a:p>
            <a:r>
              <a:rPr lang="en-IE" sz="3600" dirty="0" smtClean="0"/>
              <a:t>Standardisation of Drug Name</a:t>
            </a:r>
            <a:endParaRPr lang="en-IE" sz="3600" dirty="0"/>
          </a:p>
        </p:txBody>
      </p:sp>
      <p:pic>
        <p:nvPicPr>
          <p:cNvPr id="5" name="Picture 4"/>
          <p:cNvPicPr>
            <a:picLocks noChangeAspect="1"/>
          </p:cNvPicPr>
          <p:nvPr/>
        </p:nvPicPr>
        <p:blipFill>
          <a:blip r:embed="rId2"/>
          <a:stretch>
            <a:fillRect/>
          </a:stretch>
        </p:blipFill>
        <p:spPr>
          <a:xfrm>
            <a:off x="6353440" y="2221923"/>
            <a:ext cx="5410200" cy="367665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247800435"/>
              </p:ext>
            </p:extLst>
          </p:nvPr>
        </p:nvGraphicFramePr>
        <p:xfrm>
          <a:off x="527539" y="1646973"/>
          <a:ext cx="4196861" cy="5003208"/>
        </p:xfrm>
        <a:graphic>
          <a:graphicData uri="http://schemas.openxmlformats.org/drawingml/2006/table">
            <a:tbl>
              <a:tblPr>
                <a:tableStyleId>{5C22544A-7EE6-4342-B048-85BDC9FD1C3A}</a:tableStyleId>
              </a:tblPr>
              <a:tblGrid>
                <a:gridCol w="4196861">
                  <a:extLst>
                    <a:ext uri="{9D8B030D-6E8A-4147-A177-3AD203B41FA5}">
                      <a16:colId xmlns:a16="http://schemas.microsoft.com/office/drawing/2014/main" val="470947058"/>
                    </a:ext>
                  </a:extLst>
                </a:gridCol>
              </a:tblGrid>
              <a:tr h="119124">
                <a:tc>
                  <a:txBody>
                    <a:bodyPr/>
                    <a:lstStyle/>
                    <a:p>
                      <a:pPr algn="l" fontAlgn="t"/>
                      <a:r>
                        <a:rPr lang="en-IE" sz="600" u="none" strike="noStrike" dirty="0">
                          <a:effectLst/>
                        </a:rPr>
                        <a:t>PIPERACILLIN 4G + TAZOBACTAM 0.5G</a:t>
                      </a:r>
                      <a:endParaRPr lang="en-IE" sz="600" b="0" i="0" u="none" strike="noStrike" dirty="0">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78256135"/>
                  </a:ext>
                </a:extLst>
              </a:tr>
              <a:tr h="119124">
                <a:tc>
                  <a:txBody>
                    <a:bodyPr/>
                    <a:lstStyle/>
                    <a:p>
                      <a:pPr algn="l" fontAlgn="t"/>
                      <a:r>
                        <a:rPr lang="es-ES" sz="600" u="none" strike="noStrike">
                          <a:effectLst/>
                        </a:rPr>
                        <a:t>PIPERACILLIN 4g TAZOBACTAM 0.5g!INJECTION (Fresenius)</a:t>
                      </a:r>
                      <a:endParaRPr lang="es-ES"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119785163"/>
                  </a:ext>
                </a:extLst>
              </a:tr>
              <a:tr h="119124">
                <a:tc>
                  <a:txBody>
                    <a:bodyPr/>
                    <a:lstStyle/>
                    <a:p>
                      <a:pPr algn="l" fontAlgn="t"/>
                      <a:r>
                        <a:rPr lang="en-IE" sz="600" u="none" strike="noStrike">
                          <a:effectLst/>
                        </a:rPr>
                        <a:t>PIPERACILLIN 4g TAZOBACTAM 0.5g!INJECTION (Mylan)</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135387159"/>
                  </a:ext>
                </a:extLst>
              </a:tr>
              <a:tr h="119124">
                <a:tc>
                  <a:txBody>
                    <a:bodyPr/>
                    <a:lstStyle/>
                    <a:p>
                      <a:pPr algn="l" fontAlgn="t"/>
                      <a:r>
                        <a:rPr lang="en-IE" sz="600" u="none" strike="noStrike">
                          <a:effectLst/>
                        </a:rPr>
                        <a:t>PIPERACILLIN 4G/TAZOBACTAM 500MG INJ</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884841081"/>
                  </a:ext>
                </a:extLst>
              </a:tr>
              <a:tr h="119124">
                <a:tc>
                  <a:txBody>
                    <a:bodyPr/>
                    <a:lstStyle/>
                    <a:p>
                      <a:pPr algn="l" fontAlgn="t"/>
                      <a:r>
                        <a:rPr lang="en-IE" sz="600" u="none" strike="noStrike">
                          <a:effectLst/>
                        </a:rPr>
                        <a:t>PIPERACILLIN SODIUM 4G/TAZOBACTAM SODIUM</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104806352"/>
                  </a:ext>
                </a:extLst>
              </a:tr>
              <a:tr h="119124">
                <a:tc>
                  <a:txBody>
                    <a:bodyPr/>
                    <a:lstStyle/>
                    <a:p>
                      <a:pPr algn="l" fontAlgn="t"/>
                      <a:r>
                        <a:rPr lang="en-IE" sz="600" u="none" strike="noStrike">
                          <a:effectLst/>
                        </a:rPr>
                        <a:t>PIPERACILLIN TAZO 4.5G INJECTION (MYLAN)</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38424110"/>
                  </a:ext>
                </a:extLst>
              </a:tr>
              <a:tr h="119124">
                <a:tc>
                  <a:txBody>
                    <a:bodyPr/>
                    <a:lstStyle/>
                    <a:p>
                      <a:pPr algn="l" fontAlgn="t"/>
                      <a:r>
                        <a:rPr lang="en-IE" sz="600" u="none" strike="noStrike">
                          <a:effectLst/>
                        </a:rPr>
                        <a:t>PIPERACILLIN TAZOBACTAM 4.5G (728830)</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78215768"/>
                  </a:ext>
                </a:extLst>
              </a:tr>
              <a:tr h="119124">
                <a:tc>
                  <a:txBody>
                    <a:bodyPr/>
                    <a:lstStyle/>
                    <a:p>
                      <a:pPr algn="l" fontAlgn="t"/>
                      <a:r>
                        <a:rPr lang="en-IE" sz="600" u="none" strike="noStrike">
                          <a:effectLst/>
                        </a:rPr>
                        <a:t>PIPERACILLIN/TAZOBACTAM</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749046732"/>
                  </a:ext>
                </a:extLst>
              </a:tr>
              <a:tr h="119124">
                <a:tc>
                  <a:txBody>
                    <a:bodyPr/>
                    <a:lstStyle/>
                    <a:p>
                      <a:pPr algn="l" fontAlgn="t"/>
                      <a:r>
                        <a:rPr lang="en-IE" sz="600" u="none" strike="noStrike">
                          <a:effectLst/>
                        </a:rPr>
                        <a:t>PIPERACILLIN/TAZOBACTAM 4.5 g Injection 1 x 4.5g Vial Pack</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905985147"/>
                  </a:ext>
                </a:extLst>
              </a:tr>
              <a:tr h="119124">
                <a:tc>
                  <a:txBody>
                    <a:bodyPr/>
                    <a:lstStyle/>
                    <a:p>
                      <a:pPr algn="l" fontAlgn="t"/>
                      <a:r>
                        <a:rPr lang="en-IE" sz="600" u="none" strike="noStrike">
                          <a:effectLst/>
                        </a:rPr>
                        <a:t>PIPERACILLIN/TAZOBACTAM 4.5 g Injection 10 x 4.5g Vial Pack</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4272022161"/>
                  </a:ext>
                </a:extLst>
              </a:tr>
              <a:tr h="119124">
                <a:tc>
                  <a:txBody>
                    <a:bodyPr/>
                    <a:lstStyle/>
                    <a:p>
                      <a:pPr algn="l" fontAlgn="t"/>
                      <a:r>
                        <a:rPr lang="en-IE" sz="600" u="none" strike="noStrike">
                          <a:effectLst/>
                        </a:rPr>
                        <a:t>PIPERACILLIN/TAZOBACTAM 4.5 g Injection 100 x 4.5g Vial Pack</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345214956"/>
                  </a:ext>
                </a:extLst>
              </a:tr>
              <a:tr h="119124">
                <a:tc>
                  <a:txBody>
                    <a:bodyPr/>
                    <a:lstStyle/>
                    <a:p>
                      <a:pPr algn="l" fontAlgn="t"/>
                      <a:r>
                        <a:rPr lang="en-IE" sz="600" u="none" strike="noStrike">
                          <a:effectLst/>
                        </a:rPr>
                        <a:t>Piperacillin/Tazobactam 4.5g Inj</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548077364"/>
                  </a:ext>
                </a:extLst>
              </a:tr>
              <a:tr h="119124">
                <a:tc>
                  <a:txBody>
                    <a:bodyPr/>
                    <a:lstStyle/>
                    <a:p>
                      <a:pPr algn="l" fontAlgn="t"/>
                      <a:r>
                        <a:rPr lang="en-IE" sz="600" u="none" strike="noStrike">
                          <a:effectLst/>
                        </a:rPr>
                        <a:t>PIPERACILLIN/TAZOBACTAM 4.5G INJECTION</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1955561827"/>
                  </a:ext>
                </a:extLst>
              </a:tr>
              <a:tr h="119124">
                <a:tc>
                  <a:txBody>
                    <a:bodyPr/>
                    <a:lstStyle/>
                    <a:p>
                      <a:pPr algn="l" fontAlgn="t"/>
                      <a:r>
                        <a:rPr lang="en-IE" sz="600" u="none" strike="noStrike">
                          <a:effectLst/>
                        </a:rPr>
                        <a:t>PIPERACILLIN/TAZOBACTAM 4.5G PWDR INJ</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687387148"/>
                  </a:ext>
                </a:extLst>
              </a:tr>
              <a:tr h="119124">
                <a:tc>
                  <a:txBody>
                    <a:bodyPr/>
                    <a:lstStyle/>
                    <a:p>
                      <a:pPr algn="l" fontAlgn="t"/>
                      <a:r>
                        <a:rPr lang="en-IE" sz="600" u="none" strike="noStrike">
                          <a:effectLst/>
                        </a:rPr>
                        <a:t>Piperacillin/Tazobactam 4.5g Pwdr Inj</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4069039639"/>
                  </a:ext>
                </a:extLst>
              </a:tr>
              <a:tr h="119124">
                <a:tc>
                  <a:txBody>
                    <a:bodyPr/>
                    <a:lstStyle/>
                    <a:p>
                      <a:pPr algn="l" fontAlgn="t"/>
                      <a:r>
                        <a:rPr lang="en-IE" sz="600" u="none" strike="noStrike">
                          <a:effectLst/>
                        </a:rPr>
                        <a:t>PIPERACILLIN/TAZOBACTAM 4G/ 0.5G PDR INJ</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355064353"/>
                  </a:ext>
                </a:extLst>
              </a:tr>
              <a:tr h="119124">
                <a:tc>
                  <a:txBody>
                    <a:bodyPr/>
                    <a:lstStyle/>
                    <a:p>
                      <a:pPr algn="l" fontAlgn="t"/>
                      <a:r>
                        <a:rPr lang="en-IE" sz="600" u="none" strike="noStrike">
                          <a:effectLst/>
                        </a:rPr>
                        <a:t>Piperacillin/Tazobactam 4g/ 0.5g Pdr Inj</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237012481"/>
                  </a:ext>
                </a:extLst>
              </a:tr>
              <a:tr h="119124">
                <a:tc>
                  <a:txBody>
                    <a:bodyPr/>
                    <a:lstStyle/>
                    <a:p>
                      <a:pPr algn="l" fontAlgn="t"/>
                      <a:r>
                        <a:rPr lang="en-IE" sz="600" u="none" strike="noStrike" dirty="0">
                          <a:effectLst/>
                        </a:rPr>
                        <a:t>PIPERACILLIN/TAZOBACTAM 4G/0.5G INJ PW</a:t>
                      </a:r>
                      <a:endParaRPr lang="en-IE" sz="600" b="0" i="0" u="none" strike="noStrike" dirty="0">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952165425"/>
                  </a:ext>
                </a:extLst>
              </a:tr>
              <a:tr h="119124">
                <a:tc>
                  <a:txBody>
                    <a:bodyPr/>
                    <a:lstStyle/>
                    <a:p>
                      <a:pPr algn="l" fontAlgn="t"/>
                      <a:r>
                        <a:rPr lang="en-IE" sz="600" u="none" strike="noStrike">
                          <a:effectLst/>
                        </a:rPr>
                        <a:t>Piperacillin/Tazobactam 4g/0.5g Inj PW</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1927978885"/>
                  </a:ext>
                </a:extLst>
              </a:tr>
              <a:tr h="119124">
                <a:tc>
                  <a:txBody>
                    <a:bodyPr/>
                    <a:lstStyle/>
                    <a:p>
                      <a:pPr algn="l" fontAlgn="t"/>
                      <a:r>
                        <a:rPr lang="en-IE" sz="600" u="none" strike="noStrike">
                          <a:effectLst/>
                        </a:rPr>
                        <a:t>Piperacillin/Tazobactam 4g/0.5g Mylan</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6013948"/>
                  </a:ext>
                </a:extLst>
              </a:tr>
              <a:tr h="119124">
                <a:tc>
                  <a:txBody>
                    <a:bodyPr/>
                    <a:lstStyle/>
                    <a:p>
                      <a:pPr algn="l" fontAlgn="t"/>
                      <a:r>
                        <a:rPr lang="en-IE" sz="600" u="none" strike="noStrike">
                          <a:effectLst/>
                        </a:rPr>
                        <a:t>PIPERACILLIN/TAZOBACTAM 4G/0.5G MYLAN</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4075497034"/>
                  </a:ext>
                </a:extLst>
              </a:tr>
              <a:tr h="119124">
                <a:tc>
                  <a:txBody>
                    <a:bodyPr/>
                    <a:lstStyle/>
                    <a:p>
                      <a:pPr algn="l" fontAlgn="t"/>
                      <a:r>
                        <a:rPr lang="en-IE" sz="600" u="none" strike="noStrike">
                          <a:effectLst/>
                        </a:rPr>
                        <a:t>PIPERACILLIN/TAZOBACTAM 4G/0.5G PDR INJ</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740683691"/>
                  </a:ext>
                </a:extLst>
              </a:tr>
              <a:tr h="119124">
                <a:tc>
                  <a:txBody>
                    <a:bodyPr/>
                    <a:lstStyle/>
                    <a:p>
                      <a:pPr algn="l" fontAlgn="t"/>
                      <a:r>
                        <a:rPr lang="en-IE" sz="600" u="none" strike="noStrike">
                          <a:effectLst/>
                        </a:rPr>
                        <a:t>Piperacillin/Tazobactam 4g/0.5g Pdr Inj</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514282254"/>
                  </a:ext>
                </a:extLst>
              </a:tr>
              <a:tr h="119124">
                <a:tc>
                  <a:txBody>
                    <a:bodyPr/>
                    <a:lstStyle/>
                    <a:p>
                      <a:pPr algn="l" fontAlgn="t"/>
                      <a:r>
                        <a:rPr lang="en-IE" sz="600" u="none" strike="noStrike">
                          <a:effectLst/>
                        </a:rPr>
                        <a:t>PIPERACILLIN/TAZOBACTAM 4G/0.5G PDR TEVA</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163464933"/>
                  </a:ext>
                </a:extLst>
              </a:tr>
              <a:tr h="119124">
                <a:tc>
                  <a:txBody>
                    <a:bodyPr/>
                    <a:lstStyle/>
                    <a:p>
                      <a:pPr algn="l" fontAlgn="t"/>
                      <a:r>
                        <a:rPr lang="en-IE" sz="600" u="none" strike="noStrike">
                          <a:effectLst/>
                        </a:rPr>
                        <a:t>Piperacillin/Tazobactam 4g/0.5g Sandoz</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009118125"/>
                  </a:ext>
                </a:extLst>
              </a:tr>
              <a:tr h="119124">
                <a:tc>
                  <a:txBody>
                    <a:bodyPr/>
                    <a:lstStyle/>
                    <a:p>
                      <a:pPr algn="l" fontAlgn="t"/>
                      <a:r>
                        <a:rPr lang="en-IE" sz="600" u="none" strike="noStrike">
                          <a:effectLst/>
                        </a:rPr>
                        <a:t>PIPERACILLIN/TAZOBACTAM 4G/0.5G SANDOZ</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1149930786"/>
                  </a:ext>
                </a:extLst>
              </a:tr>
              <a:tr h="119124">
                <a:tc>
                  <a:txBody>
                    <a:bodyPr/>
                    <a:lstStyle/>
                    <a:p>
                      <a:pPr algn="l" fontAlgn="t"/>
                      <a:r>
                        <a:rPr lang="en-IE" sz="600" u="none" strike="noStrike">
                          <a:effectLst/>
                        </a:rPr>
                        <a:t>PIPERACILLIN/TAZOBACTAM 4G/0.5G VIAL</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788412304"/>
                  </a:ext>
                </a:extLst>
              </a:tr>
              <a:tr h="119124">
                <a:tc>
                  <a:txBody>
                    <a:bodyPr/>
                    <a:lstStyle/>
                    <a:p>
                      <a:pPr algn="l" fontAlgn="t"/>
                      <a:r>
                        <a:rPr lang="en-IE" sz="600" u="none" strike="noStrike">
                          <a:effectLst/>
                        </a:rPr>
                        <a:t>Piperacillin/Tazobactam 4g/0.5g Vial</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021543460"/>
                  </a:ext>
                </a:extLst>
              </a:tr>
              <a:tr h="119124">
                <a:tc>
                  <a:txBody>
                    <a:bodyPr/>
                    <a:lstStyle/>
                    <a:p>
                      <a:pPr algn="l" fontAlgn="t"/>
                      <a:r>
                        <a:rPr lang="en-IE" sz="600" u="none" strike="noStrike">
                          <a:effectLst/>
                        </a:rPr>
                        <a:t>PIPERACILLIN:TAZOBACTAM(MYLAN) VIAL 4G:0.5G 10 VIAL (10)</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614356231"/>
                  </a:ext>
                </a:extLst>
              </a:tr>
              <a:tr h="119124">
                <a:tc>
                  <a:txBody>
                    <a:bodyPr/>
                    <a:lstStyle/>
                    <a:p>
                      <a:pPr algn="l" fontAlgn="t"/>
                      <a:r>
                        <a:rPr lang="en-IE" sz="600" u="none" strike="noStrike">
                          <a:effectLst/>
                        </a:rPr>
                        <a:t>Piperacilline/Tazobactam Pwdr Sol Inf</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736512380"/>
                  </a:ext>
                </a:extLst>
              </a:tr>
              <a:tr h="119124">
                <a:tc>
                  <a:txBody>
                    <a:bodyPr/>
                    <a:lstStyle/>
                    <a:p>
                      <a:pPr algn="l" fontAlgn="t"/>
                      <a:r>
                        <a:rPr lang="en-IE" sz="600" u="none" strike="noStrike">
                          <a:effectLst/>
                        </a:rPr>
                        <a:t>PIPERCILLIN:TAZOBACTAM(SANDOZ) VIAL 4G:0.5G 10 VIAL (10)</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1113947535"/>
                  </a:ext>
                </a:extLst>
              </a:tr>
              <a:tr h="119124">
                <a:tc>
                  <a:txBody>
                    <a:bodyPr/>
                    <a:lstStyle/>
                    <a:p>
                      <a:pPr algn="l" fontAlgn="t"/>
                      <a:r>
                        <a:rPr lang="en-IE" sz="600" u="none" strike="noStrike">
                          <a:effectLst/>
                        </a:rPr>
                        <a:t>Pipercin 4g/0.5g Vial</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498147621"/>
                  </a:ext>
                </a:extLst>
              </a:tr>
              <a:tr h="119124">
                <a:tc>
                  <a:txBody>
                    <a:bodyPr/>
                    <a:lstStyle/>
                    <a:p>
                      <a:pPr algn="l" fontAlgn="t"/>
                      <a:r>
                        <a:rPr lang="en-IE" sz="600" u="none" strike="noStrike">
                          <a:effectLst/>
                        </a:rPr>
                        <a:t>PIPERCIN 4G/0.5G VIAL</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291031224"/>
                  </a:ext>
                </a:extLst>
              </a:tr>
              <a:tr h="119124">
                <a:tc>
                  <a:txBody>
                    <a:bodyPr/>
                    <a:lstStyle/>
                    <a:p>
                      <a:pPr algn="l" fontAlgn="t"/>
                      <a:r>
                        <a:rPr lang="da-DK" sz="600" u="none" strike="noStrike">
                          <a:effectLst/>
                        </a:rPr>
                        <a:t>PIPERIN 4G/0.5G POWDER FOR INFUSION</a:t>
                      </a:r>
                      <a:endParaRPr lang="da-DK"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980807061"/>
                  </a:ext>
                </a:extLst>
              </a:tr>
              <a:tr h="119124">
                <a:tc>
                  <a:txBody>
                    <a:bodyPr/>
                    <a:lstStyle/>
                    <a:p>
                      <a:pPr algn="l" fontAlgn="t"/>
                      <a:r>
                        <a:rPr lang="da-DK" sz="600" u="none" strike="noStrike">
                          <a:effectLst/>
                        </a:rPr>
                        <a:t>Piperin 4g/0.5g Powder for Infusion</a:t>
                      </a:r>
                      <a:endParaRPr lang="da-DK"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1726757454"/>
                  </a:ext>
                </a:extLst>
              </a:tr>
              <a:tr h="119124">
                <a:tc>
                  <a:txBody>
                    <a:bodyPr/>
                    <a:lstStyle/>
                    <a:p>
                      <a:pPr algn="l" fontAlgn="t"/>
                      <a:r>
                        <a:rPr lang="en-IE" sz="600" u="none" strike="noStrike">
                          <a:effectLst/>
                        </a:rPr>
                        <a:t>PIPERIN INJECTION 4g/0.5g</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035995410"/>
                  </a:ext>
                </a:extLst>
              </a:tr>
              <a:tr h="119124">
                <a:tc>
                  <a:txBody>
                    <a:bodyPr/>
                    <a:lstStyle/>
                    <a:p>
                      <a:pPr algn="l" fontAlgn="t"/>
                      <a:r>
                        <a:rPr lang="en-IE" sz="600" u="none" strike="noStrike">
                          <a:effectLst/>
                        </a:rPr>
                        <a:t>PIPERIN VIAL 4G:0.5G 10 VIAL (10)</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18963111"/>
                  </a:ext>
                </a:extLst>
              </a:tr>
              <a:tr h="119124">
                <a:tc>
                  <a:txBody>
                    <a:bodyPr/>
                    <a:lstStyle/>
                    <a:p>
                      <a:pPr algn="l" fontAlgn="t"/>
                      <a:r>
                        <a:rPr lang="en-IE" sz="600" u="none" strike="noStrike">
                          <a:effectLst/>
                        </a:rPr>
                        <a:t>TAZOCIN 4.5G INJECTION</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699680208"/>
                  </a:ext>
                </a:extLst>
              </a:tr>
              <a:tr h="119124">
                <a:tc>
                  <a:txBody>
                    <a:bodyPr/>
                    <a:lstStyle/>
                    <a:p>
                      <a:pPr algn="l" fontAlgn="t"/>
                      <a:r>
                        <a:rPr lang="en-IE" sz="600" u="none" strike="noStrike">
                          <a:effectLst/>
                        </a:rPr>
                        <a:t>Tazocin 4.5g Injection</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3424101231"/>
                  </a:ext>
                </a:extLst>
              </a:tr>
              <a:tr h="119124">
                <a:tc>
                  <a:txBody>
                    <a:bodyPr/>
                    <a:lstStyle/>
                    <a:p>
                      <a:pPr algn="l" fontAlgn="t"/>
                      <a:r>
                        <a:rPr lang="en-IE" sz="600" u="none" strike="noStrike">
                          <a:effectLst/>
                        </a:rPr>
                        <a:t>Tazocin 4.5g Injection Infusion Pack</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681252498"/>
                  </a:ext>
                </a:extLst>
              </a:tr>
              <a:tr h="119124">
                <a:tc>
                  <a:txBody>
                    <a:bodyPr/>
                    <a:lstStyle/>
                    <a:p>
                      <a:pPr algn="l" fontAlgn="t"/>
                      <a:r>
                        <a:rPr lang="en-IE" sz="600" u="none" strike="noStrike">
                          <a:effectLst/>
                        </a:rPr>
                        <a:t>TAZOCIN 4G/0.5G INJECTION</a:t>
                      </a:r>
                      <a:endParaRPr lang="en-IE" sz="600" b="0" i="0" u="none" strike="noStrike">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89897673"/>
                  </a:ext>
                </a:extLst>
              </a:tr>
              <a:tr h="119124">
                <a:tc>
                  <a:txBody>
                    <a:bodyPr/>
                    <a:lstStyle/>
                    <a:p>
                      <a:pPr algn="l" fontAlgn="t"/>
                      <a:r>
                        <a:rPr lang="en-IE" sz="600" u="none" strike="noStrike" dirty="0">
                          <a:effectLst/>
                        </a:rPr>
                        <a:t>TAZOCIN!4.5g!INJECTION</a:t>
                      </a:r>
                      <a:endParaRPr lang="en-IE" sz="600" b="0" i="0" u="none" strike="noStrike" dirty="0">
                        <a:solidFill>
                          <a:srgbClr val="000000"/>
                        </a:solidFill>
                        <a:effectLst/>
                        <a:latin typeface="Calibri" panose="020F0502020204030204" pitchFamily="34" charset="0"/>
                      </a:endParaRPr>
                    </a:p>
                  </a:txBody>
                  <a:tcPr marL="3700" marR="3700" marT="3700" marB="0"/>
                </a:tc>
                <a:extLst>
                  <a:ext uri="{0D108BD9-81ED-4DB2-BD59-A6C34878D82A}">
                    <a16:rowId xmlns:a16="http://schemas.microsoft.com/office/drawing/2014/main" val="2836476847"/>
                  </a:ext>
                </a:extLst>
              </a:tr>
            </a:tbl>
          </a:graphicData>
        </a:graphic>
      </p:graphicFrame>
      <p:sp>
        <p:nvSpPr>
          <p:cNvPr id="3" name="Right Brace 2"/>
          <p:cNvSpPr/>
          <p:nvPr/>
        </p:nvSpPr>
        <p:spPr>
          <a:xfrm>
            <a:off x="4907573" y="1709318"/>
            <a:ext cx="1128345" cy="487851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300681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746" y="1503485"/>
            <a:ext cx="11313036" cy="4925024"/>
          </a:xfrm>
        </p:spPr>
        <p:txBody>
          <a:bodyPr>
            <a:normAutofit/>
          </a:bodyPr>
          <a:lstStyle/>
          <a:p>
            <a:pPr marL="285750" indent="-285750"/>
            <a:r>
              <a:rPr lang="en-IE" sz="2000" dirty="0"/>
              <a:t>The HMMS National Drug file applies the FDA list of Tallman lettering to in the drug </a:t>
            </a:r>
            <a:r>
              <a:rPr lang="en-IE" sz="2000" dirty="0" smtClean="0"/>
              <a:t>file</a:t>
            </a:r>
          </a:p>
          <a:p>
            <a:pPr marL="0" indent="0">
              <a:buNone/>
            </a:pPr>
            <a:endParaRPr lang="en-IE" sz="2000" dirty="0" smtClean="0"/>
          </a:p>
          <a:p>
            <a:pPr marL="285750" indent="-285750"/>
            <a:r>
              <a:rPr lang="en-IE" sz="2000" dirty="0">
                <a:latin typeface="AkzidenzGroteskBE-Cn"/>
                <a:ea typeface="Calibri" panose="020F0502020204030204" pitchFamily="34" charset="0"/>
                <a:cs typeface="AkzidenzGroteskBE-Cn"/>
              </a:rPr>
              <a:t>An additional pair </a:t>
            </a:r>
            <a:r>
              <a:rPr lang="en-IE" sz="2000" dirty="0" err="1">
                <a:latin typeface="AkzidenzGroteskBE-Cn"/>
                <a:ea typeface="Calibri" panose="020F0502020204030204" pitchFamily="34" charset="0"/>
                <a:cs typeface="AkzidenzGroteskBE-Cn"/>
              </a:rPr>
              <a:t>cycloGEST</a:t>
            </a:r>
            <a:r>
              <a:rPr lang="en-IE" sz="2000" dirty="0">
                <a:latin typeface="AkzidenzGroteskBE-Cn"/>
                <a:ea typeface="Calibri" panose="020F0502020204030204" pitchFamily="34" charset="0"/>
                <a:cs typeface="AkzidenzGroteskBE-Cn"/>
              </a:rPr>
              <a:t> </a:t>
            </a:r>
            <a:r>
              <a:rPr lang="en-IE" sz="2000" dirty="0" smtClean="0">
                <a:latin typeface="AkzidenzGroteskBE-Cn"/>
                <a:ea typeface="Calibri" panose="020F0502020204030204" pitchFamily="34" charset="0"/>
                <a:cs typeface="AkzidenzGroteskBE-Cn"/>
              </a:rPr>
              <a:t>/ </a:t>
            </a:r>
            <a:r>
              <a:rPr lang="en-IE" sz="2000" dirty="0" err="1" smtClean="0">
                <a:latin typeface="AkzidenzGroteskBE-Cn"/>
                <a:ea typeface="Calibri" panose="020F0502020204030204" pitchFamily="34" charset="0"/>
                <a:cs typeface="AkzidenzGroteskBE-Cn"/>
              </a:rPr>
              <a:t>cytoTEC</a:t>
            </a:r>
            <a:r>
              <a:rPr lang="en-IE" sz="2000" dirty="0" smtClean="0">
                <a:latin typeface="AkzidenzGroteskBE-Cn"/>
                <a:ea typeface="Calibri" panose="020F0502020204030204" pitchFamily="34" charset="0"/>
                <a:cs typeface="AkzidenzGroteskBE-Cn"/>
              </a:rPr>
              <a:t> </a:t>
            </a:r>
            <a:r>
              <a:rPr lang="en-IE" sz="2000" dirty="0">
                <a:latin typeface="AkzidenzGroteskBE-Cn"/>
                <a:ea typeface="Calibri" panose="020F0502020204030204" pitchFamily="34" charset="0"/>
                <a:cs typeface="AkzidenzGroteskBE-Cn"/>
              </a:rPr>
              <a:t>are included In the HMMS drug file.  This is a pair that has been associated with medication safety event reports in Ireland.  </a:t>
            </a:r>
            <a:endParaRPr lang="en-IE" sz="2000" dirty="0" smtClean="0">
              <a:latin typeface="AkzidenzGroteskBE-Cn"/>
              <a:ea typeface="Calibri" panose="020F0502020204030204" pitchFamily="34" charset="0"/>
              <a:cs typeface="AkzidenzGroteskBE-Cn"/>
            </a:endParaRPr>
          </a:p>
          <a:p>
            <a:pPr marL="0" indent="0">
              <a:buNone/>
            </a:pPr>
            <a:endParaRPr lang="en-IE" sz="2000" dirty="0"/>
          </a:p>
          <a:p>
            <a:pPr marL="285750" indent="-285750"/>
            <a:r>
              <a:rPr lang="en-IE" sz="2000" dirty="0"/>
              <a:t>Tall Man lettering is a method of applying uppercase lettering to sections of look-alike, sound-alike drug names to bring attention to the points of dissimilarity</a:t>
            </a:r>
          </a:p>
          <a:p>
            <a:pPr marL="0" indent="0">
              <a:buNone/>
            </a:pPr>
            <a:r>
              <a:rPr lang="en-IE" sz="2000" dirty="0"/>
              <a:t>	e.g. 		</a:t>
            </a:r>
            <a:r>
              <a:rPr lang="en-IE" sz="2000" dirty="0" err="1"/>
              <a:t>tra</a:t>
            </a:r>
            <a:r>
              <a:rPr lang="en-IE" sz="2000" b="1" dirty="0" err="1">
                <a:solidFill>
                  <a:srgbClr val="FF0000"/>
                </a:solidFill>
              </a:rPr>
              <a:t>ZOD</a:t>
            </a:r>
            <a:r>
              <a:rPr lang="en-IE" sz="2000" dirty="0" err="1"/>
              <a:t>one</a:t>
            </a:r>
            <a:r>
              <a:rPr lang="en-IE" sz="2000" dirty="0"/>
              <a:t> 		</a:t>
            </a:r>
            <a:r>
              <a:rPr lang="en-IE" sz="2000" dirty="0" smtClean="0"/>
              <a:t>tra</a:t>
            </a:r>
            <a:r>
              <a:rPr lang="en-IE" sz="2000" b="1" dirty="0" smtClean="0">
                <a:solidFill>
                  <a:srgbClr val="FF0000"/>
                </a:solidFill>
              </a:rPr>
              <a:t>mad</a:t>
            </a:r>
            <a:r>
              <a:rPr lang="en-IE" sz="2000" dirty="0" smtClean="0"/>
              <a:t>ol</a:t>
            </a:r>
          </a:p>
          <a:p>
            <a:pPr marL="0" indent="0">
              <a:buNone/>
            </a:pPr>
            <a:endParaRPr lang="en-IE" sz="2000" dirty="0"/>
          </a:p>
          <a:p>
            <a:pPr marL="285750" indent="-285750"/>
            <a:r>
              <a:rPr lang="en-IE" sz="2000" dirty="0"/>
              <a:t>It has been shown to improve the accuracy of drug name perception and reduce errors due to drug name similarity</a:t>
            </a:r>
          </a:p>
          <a:p>
            <a:pPr marL="0" indent="0">
              <a:buNone/>
            </a:pPr>
            <a:endParaRPr lang="en-IE" dirty="0"/>
          </a:p>
        </p:txBody>
      </p:sp>
      <p:sp>
        <p:nvSpPr>
          <p:cNvPr id="5" name="Text Placeholder 1"/>
          <p:cNvSpPr>
            <a:spLocks noGrp="1"/>
          </p:cNvSpPr>
          <p:nvPr>
            <p:ph type="body" sz="quarter" idx="11"/>
          </p:nvPr>
        </p:nvSpPr>
        <p:spPr>
          <a:xfrm>
            <a:off x="1618145" y="526145"/>
            <a:ext cx="9326945" cy="780801"/>
          </a:xfrm>
        </p:spPr>
        <p:txBody>
          <a:bodyPr>
            <a:noAutofit/>
          </a:bodyPr>
          <a:lstStyle/>
          <a:p>
            <a:r>
              <a:rPr lang="en-IE" sz="3600" dirty="0" smtClean="0"/>
              <a:t>Utilisation of Tallman Lettering in HMMS</a:t>
            </a:r>
            <a:endParaRPr lang="en-IE" sz="3600" dirty="0"/>
          </a:p>
        </p:txBody>
      </p:sp>
    </p:spTree>
    <p:extLst>
      <p:ext uri="{BB962C8B-B14F-4D97-AF65-F5344CB8AC3E}">
        <p14:creationId xmlns:p14="http://schemas.microsoft.com/office/powerpoint/2010/main" val="290328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799" y="1502928"/>
            <a:ext cx="7151992" cy="4799397"/>
          </a:xfrm>
        </p:spPr>
        <p:txBody>
          <a:bodyPr>
            <a:noAutofit/>
          </a:bodyPr>
          <a:lstStyle/>
          <a:p>
            <a:pPr algn="just">
              <a:buClr>
                <a:srgbClr val="046456"/>
              </a:buClr>
            </a:pPr>
            <a:r>
              <a:rPr lang="en-IE" dirty="0" smtClean="0">
                <a:ea typeface="Calibri" panose="020F0502020204030204" pitchFamily="34" charset="0"/>
              </a:rPr>
              <a:t>HMMS is the national project to </a:t>
            </a:r>
            <a:r>
              <a:rPr lang="en-IE" b="1" dirty="0" smtClean="0">
                <a:ea typeface="Calibri" panose="020F0502020204030204" pitchFamily="34" charset="0"/>
              </a:rPr>
              <a:t>replace Hospital Pharmacy Departments current legacy software  </a:t>
            </a:r>
          </a:p>
          <a:p>
            <a:pPr lvl="1" algn="just">
              <a:buClr>
                <a:srgbClr val="046456"/>
              </a:buClr>
            </a:pPr>
            <a:r>
              <a:rPr lang="en-IE" dirty="0" smtClean="0">
                <a:ea typeface="Calibri" panose="020F0502020204030204" pitchFamily="34" charset="0"/>
              </a:rPr>
              <a:t>HMMS will </a:t>
            </a:r>
            <a:r>
              <a:rPr lang="en-IE" b="1" dirty="0" smtClean="0">
                <a:ea typeface="Calibri" panose="020F0502020204030204" pitchFamily="34" charset="0"/>
              </a:rPr>
              <a:t>deliver Pharmacy and </a:t>
            </a:r>
            <a:r>
              <a:rPr lang="en-IE" b="1" dirty="0" err="1" smtClean="0">
                <a:ea typeface="Calibri" panose="020F0502020204030204" pitchFamily="34" charset="0"/>
              </a:rPr>
              <a:t>eDischarge</a:t>
            </a:r>
            <a:r>
              <a:rPr lang="en-IE" b="1" dirty="0" smtClean="0">
                <a:ea typeface="Calibri" panose="020F0502020204030204" pitchFamily="34" charset="0"/>
              </a:rPr>
              <a:t> software to acute and non-acute hospitals </a:t>
            </a:r>
          </a:p>
          <a:p>
            <a:pPr lvl="1" algn="just">
              <a:buClr>
                <a:srgbClr val="046456"/>
              </a:buClr>
            </a:pPr>
            <a:r>
              <a:rPr lang="en-IE" dirty="0" smtClean="0"/>
              <a:t>HMMS will also become the </a:t>
            </a:r>
            <a:r>
              <a:rPr lang="en-IE" b="1" dirty="0" smtClean="0"/>
              <a:t>platform</a:t>
            </a:r>
            <a:r>
              <a:rPr lang="en-IE" dirty="0" smtClean="0"/>
              <a:t> to support </a:t>
            </a:r>
            <a:r>
              <a:rPr lang="en-IE" b="1" dirty="0" smtClean="0"/>
              <a:t>electronic prescribing </a:t>
            </a:r>
            <a:r>
              <a:rPr lang="en-IE" dirty="0" smtClean="0"/>
              <a:t>and </a:t>
            </a:r>
            <a:r>
              <a:rPr lang="en-IE" b="1" dirty="0" smtClean="0"/>
              <a:t>electronic medicines administration</a:t>
            </a:r>
            <a:r>
              <a:rPr lang="en-IE" dirty="0" smtClean="0"/>
              <a:t> for hospitals </a:t>
            </a:r>
            <a:r>
              <a:rPr lang="en-IE" b="1" dirty="0" smtClean="0"/>
              <a:t>which wish to avail </a:t>
            </a:r>
            <a:r>
              <a:rPr lang="en-IE" dirty="0" smtClean="0"/>
              <a:t>of it.</a:t>
            </a:r>
            <a:endParaRPr lang="en-US" dirty="0" smtClean="0"/>
          </a:p>
          <a:p>
            <a:pPr algn="just">
              <a:buClr>
                <a:srgbClr val="046456"/>
              </a:buClr>
            </a:pPr>
            <a:r>
              <a:rPr lang="en-IE" dirty="0" smtClean="0">
                <a:ea typeface="Calibri" panose="020F0502020204030204" pitchFamily="34" charset="0"/>
              </a:rPr>
              <a:t>The software will be configured based on the requirements of Irish hospitals</a:t>
            </a:r>
          </a:p>
          <a:p>
            <a:pPr algn="just">
              <a:buClr>
                <a:srgbClr val="046456"/>
              </a:buClr>
            </a:pPr>
            <a:r>
              <a:rPr lang="en-IE" dirty="0" smtClean="0">
                <a:ea typeface="Calibri" panose="020F0502020204030204" pitchFamily="34" charset="0"/>
              </a:rPr>
              <a:t>The database will utilise standardised master data and reference sets</a:t>
            </a:r>
          </a:p>
          <a:p>
            <a:pPr algn="just">
              <a:buClr>
                <a:srgbClr val="046456"/>
              </a:buClr>
            </a:pPr>
            <a:r>
              <a:rPr lang="en-IE" dirty="0" smtClean="0">
                <a:ea typeface="Calibri" panose="020F0502020204030204" pitchFamily="34" charset="0"/>
              </a:rPr>
              <a:t>Patient demographic information enriched with the Individual Health Identifier (IHI)</a:t>
            </a:r>
          </a:p>
          <a:p>
            <a:pPr algn="just">
              <a:buClr>
                <a:srgbClr val="046456"/>
              </a:buClr>
            </a:pPr>
            <a:r>
              <a:rPr lang="en-IE" dirty="0" smtClean="0">
                <a:ea typeface="Calibri" panose="020F0502020204030204" pitchFamily="34" charset="0"/>
              </a:rPr>
              <a:t>The HMMS National Office will </a:t>
            </a:r>
            <a:r>
              <a:rPr lang="en-IE" b="1" dirty="0" smtClean="0">
                <a:ea typeface="Calibri" panose="020F0502020204030204" pitchFamily="34" charset="0"/>
              </a:rPr>
              <a:t>support ongoing service contracts, business support, patches, updates, system enhancements and user licenses</a:t>
            </a:r>
            <a:endParaRPr lang="en-IE" b="1" dirty="0">
              <a:ea typeface="Calibri" panose="020F0502020204030204" pitchFamily="34" charset="0"/>
            </a:endParaRPr>
          </a:p>
        </p:txBody>
      </p:sp>
      <p:sp>
        <p:nvSpPr>
          <p:cNvPr id="4" name="TextBox 3"/>
          <p:cNvSpPr txBox="1"/>
          <p:nvPr/>
        </p:nvSpPr>
        <p:spPr>
          <a:xfrm>
            <a:off x="8329444" y="2310300"/>
            <a:ext cx="2865764" cy="3754874"/>
          </a:xfrm>
          <a:prstGeom prst="rect">
            <a:avLst/>
          </a:prstGeom>
          <a:noFill/>
        </p:spPr>
        <p:txBody>
          <a:bodyPr wrap="square" rtlCol="0">
            <a:spAutoFit/>
          </a:bodyPr>
          <a:lstStyle/>
          <a:p>
            <a:pPr algn="ctr"/>
            <a:r>
              <a:rPr lang="en-IE" sz="1400" b="1" dirty="0">
                <a:solidFill>
                  <a:srgbClr val="D76213"/>
                </a:solidFill>
                <a:latin typeface="Arial" panose="020B0604020202020204" pitchFamily="34" charset="0"/>
                <a:cs typeface="Arial" panose="020B0604020202020204" pitchFamily="34" charset="0"/>
              </a:rPr>
              <a:t>NSP 2023: Key Objective </a:t>
            </a:r>
          </a:p>
          <a:p>
            <a:pPr algn="just"/>
            <a:endParaRPr lang="en-IE" sz="1400" dirty="0">
              <a:solidFill>
                <a:prstClr val="black"/>
              </a:solidFill>
              <a:latin typeface="Arial" panose="020B0604020202020204" pitchFamily="34" charset="0"/>
              <a:cs typeface="Arial" panose="020B0604020202020204" pitchFamily="34" charset="0"/>
            </a:endParaRPr>
          </a:p>
          <a:p>
            <a:pPr algn="just"/>
            <a:r>
              <a:rPr lang="en-IE" sz="1400" i="1" dirty="0">
                <a:latin typeface="Arial" panose="020B0604020202020204" pitchFamily="34" charset="0"/>
                <a:cs typeface="Arial" panose="020B0604020202020204" pitchFamily="34" charset="0"/>
              </a:rPr>
              <a:t>“Support the safe and cost-effective use of medicines through health technology and management processes for new medicines and the ongoing clinical management and monitoring, ensuring equity in the provision of existing and emerging medicines / therapies”</a:t>
            </a:r>
          </a:p>
          <a:p>
            <a:pPr algn="just"/>
            <a:endParaRPr lang="en-IE" sz="1400" i="1" dirty="0">
              <a:latin typeface="Arial" panose="020B0604020202020204" pitchFamily="34" charset="0"/>
              <a:cs typeface="Arial" panose="020B0604020202020204" pitchFamily="34" charset="0"/>
            </a:endParaRPr>
          </a:p>
          <a:p>
            <a:pPr marL="171446" indent="-171446" algn="just">
              <a:buClr>
                <a:srgbClr val="046456"/>
              </a:buClr>
              <a:buFont typeface="Arial" panose="020B0604020202020204" pitchFamily="34" charset="0"/>
              <a:buChar char="•"/>
            </a:pPr>
            <a:r>
              <a:rPr lang="en-IE" sz="1400" dirty="0">
                <a:latin typeface="Arial" panose="020B0604020202020204" pitchFamily="34" charset="0"/>
                <a:ea typeface="Calibri" panose="020F0502020204030204" pitchFamily="34" charset="0"/>
                <a:cs typeface="Arial" panose="020B0604020202020204" pitchFamily="34" charset="0"/>
              </a:rPr>
              <a:t>HMMS will be offered to all publically funded acute and non-acute hospital sites in Ireland that are currently paying Pharmacy software license fees</a:t>
            </a:r>
            <a:endParaRPr lang="en-IE" sz="1400" i="1" dirty="0">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p:nvPr>
        </p:nvSpPr>
        <p:spPr>
          <a:xfrm>
            <a:off x="1603779" y="497411"/>
            <a:ext cx="8158547" cy="496013"/>
          </a:xfrm>
        </p:spPr>
        <p:txBody>
          <a:bodyPr/>
          <a:lstStyle/>
          <a:p>
            <a:r>
              <a:rPr lang="en-IE" dirty="0" smtClean="0"/>
              <a:t>What is HMMS?</a:t>
            </a:r>
            <a:endParaRPr lang="en-IE" dirty="0"/>
          </a:p>
        </p:txBody>
      </p:sp>
      <p:sp>
        <p:nvSpPr>
          <p:cNvPr id="7" name="Rounded Rectangle 6"/>
          <p:cNvSpPr/>
          <p:nvPr/>
        </p:nvSpPr>
        <p:spPr>
          <a:xfrm>
            <a:off x="8128001" y="1676400"/>
            <a:ext cx="3357417" cy="4514681"/>
          </a:xfrm>
          <a:prstGeom prst="roundRect">
            <a:avLst/>
          </a:prstGeom>
          <a:noFill/>
          <a:ln>
            <a:solidFill>
              <a:srgbClr val="046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93085" y="1779727"/>
            <a:ext cx="427247" cy="427247"/>
          </a:xfrm>
          <a:prstGeom prst="rect">
            <a:avLst/>
          </a:prstGeom>
        </p:spPr>
      </p:pic>
    </p:spTree>
    <p:extLst>
      <p:ext uri="{BB962C8B-B14F-4D97-AF65-F5344CB8AC3E}">
        <p14:creationId xmlns:p14="http://schemas.microsoft.com/office/powerpoint/2010/main" val="67901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4053" y="1740282"/>
            <a:ext cx="7374602" cy="3921164"/>
          </a:xfrm>
        </p:spPr>
        <p:txBody>
          <a:bodyPr>
            <a:noAutofit/>
          </a:bodyPr>
          <a:lstStyle/>
          <a:p>
            <a:pPr marL="285750" indent="-285750"/>
            <a:r>
              <a:rPr lang="en-IE" sz="2000" dirty="0"/>
              <a:t>Tallman lettering visible on the dispensing label</a:t>
            </a:r>
          </a:p>
          <a:p>
            <a:endParaRPr lang="en-IE" sz="2000" dirty="0"/>
          </a:p>
          <a:p>
            <a:endParaRPr lang="en-IE" sz="2000" dirty="0"/>
          </a:p>
          <a:p>
            <a:pPr marL="285750" indent="-285750"/>
            <a:endParaRPr lang="en-IE" sz="2000" dirty="0" smtClean="0"/>
          </a:p>
          <a:p>
            <a:pPr marL="285750" indent="-285750"/>
            <a:r>
              <a:rPr lang="en-IE" sz="2000" dirty="0" smtClean="0"/>
              <a:t>Tallman </a:t>
            </a:r>
            <a:r>
              <a:rPr lang="en-IE" sz="2000" dirty="0"/>
              <a:t>lettering visible on ward stock lists and picking </a:t>
            </a:r>
            <a:r>
              <a:rPr lang="en-IE" sz="2000" dirty="0" smtClean="0"/>
              <a:t>lists</a:t>
            </a:r>
          </a:p>
          <a:p>
            <a:pPr marL="0" indent="0">
              <a:buNone/>
            </a:pPr>
            <a:endParaRPr lang="en-IE" sz="2000" dirty="0"/>
          </a:p>
          <a:p>
            <a:pPr marL="285750" indent="-285750"/>
            <a:r>
              <a:rPr lang="en-IE" sz="2000" dirty="0"/>
              <a:t>Tallman Lettering impacts alphabetical order of drugs in ward stock lists and picking lists</a:t>
            </a:r>
          </a:p>
          <a:p>
            <a:pPr marL="742939" lvl="1" indent="-285750"/>
            <a:r>
              <a:rPr lang="en-IE" dirty="0"/>
              <a:t>A-Z of drugs with uppercase first letter initially followed by A-Z of lowercase first letter drugs</a:t>
            </a:r>
          </a:p>
        </p:txBody>
      </p:sp>
      <p:pic>
        <p:nvPicPr>
          <p:cNvPr id="4" name="Picture 3"/>
          <p:cNvPicPr>
            <a:picLocks noChangeAspect="1"/>
          </p:cNvPicPr>
          <p:nvPr/>
        </p:nvPicPr>
        <p:blipFill>
          <a:blip r:embed="rId2"/>
          <a:stretch>
            <a:fillRect/>
          </a:stretch>
        </p:blipFill>
        <p:spPr>
          <a:xfrm>
            <a:off x="2251273" y="2101129"/>
            <a:ext cx="3695700" cy="1076325"/>
          </a:xfrm>
          <a:prstGeom prst="rect">
            <a:avLst/>
          </a:prstGeom>
        </p:spPr>
      </p:pic>
      <p:pic>
        <p:nvPicPr>
          <p:cNvPr id="5" name="Picture 4"/>
          <p:cNvPicPr>
            <a:picLocks noChangeAspect="1"/>
          </p:cNvPicPr>
          <p:nvPr/>
        </p:nvPicPr>
        <p:blipFill>
          <a:blip r:embed="rId3"/>
          <a:stretch>
            <a:fillRect/>
          </a:stretch>
        </p:blipFill>
        <p:spPr>
          <a:xfrm>
            <a:off x="8094529" y="1870634"/>
            <a:ext cx="3885037" cy="3790812"/>
          </a:xfrm>
          <a:prstGeom prst="rect">
            <a:avLst/>
          </a:prstGeom>
        </p:spPr>
      </p:pic>
      <p:sp>
        <p:nvSpPr>
          <p:cNvPr id="6" name="Text Placeholder 1"/>
          <p:cNvSpPr>
            <a:spLocks noGrp="1"/>
          </p:cNvSpPr>
          <p:nvPr>
            <p:ph type="body" sz="quarter" idx="11"/>
          </p:nvPr>
        </p:nvSpPr>
        <p:spPr>
          <a:xfrm>
            <a:off x="1401264" y="519009"/>
            <a:ext cx="9091418" cy="780801"/>
          </a:xfrm>
        </p:spPr>
        <p:txBody>
          <a:bodyPr>
            <a:noAutofit/>
          </a:bodyPr>
          <a:lstStyle/>
          <a:p>
            <a:r>
              <a:rPr lang="en-IE" sz="3600" dirty="0" smtClean="0"/>
              <a:t>Application of Tallman Lettering in HMMS</a:t>
            </a:r>
            <a:endParaRPr lang="en-IE" sz="3600" dirty="0"/>
          </a:p>
        </p:txBody>
      </p:sp>
    </p:spTree>
    <p:extLst>
      <p:ext uri="{BB962C8B-B14F-4D97-AF65-F5344CB8AC3E}">
        <p14:creationId xmlns:p14="http://schemas.microsoft.com/office/powerpoint/2010/main" val="286084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7262" y="1773853"/>
            <a:ext cx="7055865" cy="3921164"/>
          </a:xfrm>
        </p:spPr>
        <p:txBody>
          <a:bodyPr>
            <a:noAutofit/>
          </a:bodyPr>
          <a:lstStyle/>
          <a:p>
            <a:pPr marL="571500" indent="-571500"/>
            <a:r>
              <a:rPr lang="en-IE" sz="2000" dirty="0"/>
              <a:t>Engaged with Clinical Lead of the National Medication Safety </a:t>
            </a:r>
            <a:r>
              <a:rPr lang="en-IE" sz="2000" dirty="0" smtClean="0"/>
              <a:t>Programme</a:t>
            </a:r>
          </a:p>
          <a:p>
            <a:pPr marL="571500" indent="-571500"/>
            <a:r>
              <a:rPr lang="en-IE" sz="2000" dirty="0" smtClean="0"/>
              <a:t>Use </a:t>
            </a:r>
            <a:r>
              <a:rPr lang="en-IE" sz="2000" dirty="0"/>
              <a:t>uppercase for the first letter of all drug names in the HMMS National Drug </a:t>
            </a:r>
            <a:r>
              <a:rPr lang="en-IE" sz="2000" dirty="0" smtClean="0"/>
              <a:t>File</a:t>
            </a:r>
          </a:p>
          <a:p>
            <a:pPr marL="571500" indent="-571500"/>
            <a:r>
              <a:rPr lang="en-IE" sz="2000" dirty="0" smtClean="0"/>
              <a:t>Apply </a:t>
            </a:r>
            <a:r>
              <a:rPr lang="en-IE" sz="2000" dirty="0"/>
              <a:t>Tallman lettering format as per FDA, ISMP and IMSN recommendations to all other letters in a drug name where </a:t>
            </a:r>
            <a:r>
              <a:rPr lang="en-IE" sz="2000" dirty="0" smtClean="0"/>
              <a:t>Tallman </a:t>
            </a:r>
            <a:r>
              <a:rPr lang="en-IE" sz="2000" dirty="0"/>
              <a:t>lettering should be </a:t>
            </a:r>
            <a:r>
              <a:rPr lang="en-IE" sz="2000" dirty="0" smtClean="0"/>
              <a:t>utilised</a:t>
            </a:r>
            <a:endParaRPr lang="en-IE" sz="2000" dirty="0"/>
          </a:p>
          <a:p>
            <a:pPr marL="0" indent="0">
              <a:buNone/>
            </a:pPr>
            <a:r>
              <a:rPr lang="en-IE" sz="2000" dirty="0"/>
              <a:t>	e.g. </a:t>
            </a:r>
            <a:r>
              <a:rPr lang="en-IE" sz="2000" dirty="0" err="1"/>
              <a:t>metro</a:t>
            </a:r>
            <a:r>
              <a:rPr lang="en-IE" sz="2000" b="1" dirty="0" err="1">
                <a:solidFill>
                  <a:srgbClr val="FF0000"/>
                </a:solidFill>
              </a:rPr>
              <a:t>NIDAZOLE</a:t>
            </a:r>
            <a:r>
              <a:rPr lang="en-IE" sz="2000" dirty="0"/>
              <a:t> change to </a:t>
            </a:r>
            <a:r>
              <a:rPr lang="en-IE" sz="2000" dirty="0" err="1" smtClean="0"/>
              <a:t>Metro</a:t>
            </a:r>
            <a:r>
              <a:rPr lang="en-IE" sz="2000" b="1" dirty="0" err="1" smtClean="0">
                <a:solidFill>
                  <a:srgbClr val="FF0000"/>
                </a:solidFill>
              </a:rPr>
              <a:t>NIDAZOLE</a:t>
            </a:r>
            <a:endParaRPr lang="en-IE" sz="2000" dirty="0"/>
          </a:p>
          <a:p>
            <a:pPr marL="571500" indent="-571500"/>
            <a:r>
              <a:rPr lang="en-IE" sz="2000" dirty="0"/>
              <a:t>Drugs will list A-Z in ward stock and picking lists</a:t>
            </a:r>
          </a:p>
        </p:txBody>
      </p:sp>
      <p:pic>
        <p:nvPicPr>
          <p:cNvPr id="4" name="Picture 3"/>
          <p:cNvPicPr>
            <a:picLocks noChangeAspect="1"/>
          </p:cNvPicPr>
          <p:nvPr/>
        </p:nvPicPr>
        <p:blipFill>
          <a:blip r:embed="rId2"/>
          <a:stretch>
            <a:fillRect/>
          </a:stretch>
        </p:blipFill>
        <p:spPr>
          <a:xfrm>
            <a:off x="8343900" y="2230178"/>
            <a:ext cx="3619499" cy="3352937"/>
          </a:xfrm>
          <a:prstGeom prst="rect">
            <a:avLst/>
          </a:prstGeom>
        </p:spPr>
      </p:pic>
      <p:sp>
        <p:nvSpPr>
          <p:cNvPr id="5" name="Text Placeholder 1"/>
          <p:cNvSpPr>
            <a:spLocks noGrp="1"/>
          </p:cNvSpPr>
          <p:nvPr>
            <p:ph type="body" sz="quarter" idx="11"/>
          </p:nvPr>
        </p:nvSpPr>
        <p:spPr>
          <a:xfrm>
            <a:off x="1493455" y="553854"/>
            <a:ext cx="8158547" cy="780801"/>
          </a:xfrm>
        </p:spPr>
        <p:txBody>
          <a:bodyPr>
            <a:normAutofit/>
          </a:bodyPr>
          <a:lstStyle/>
          <a:p>
            <a:r>
              <a:rPr lang="en-IE" sz="3600" dirty="0" smtClean="0"/>
              <a:t>Adapted Tallman Workflow in HMMS</a:t>
            </a:r>
            <a:endParaRPr lang="en-IE" sz="3600" dirty="0"/>
          </a:p>
        </p:txBody>
      </p:sp>
    </p:spTree>
    <p:extLst>
      <p:ext uri="{BB962C8B-B14F-4D97-AF65-F5344CB8AC3E}">
        <p14:creationId xmlns:p14="http://schemas.microsoft.com/office/powerpoint/2010/main" val="354807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5190" y="1160876"/>
            <a:ext cx="5162664" cy="2268124"/>
          </a:xfrm>
        </p:spPr>
        <p:txBody>
          <a:bodyPr>
            <a:noAutofit/>
          </a:bodyPr>
          <a:lstStyle/>
          <a:p>
            <a:pPr marL="0" indent="0">
              <a:buNone/>
            </a:pPr>
            <a:endParaRPr lang="en-IE" dirty="0" smtClean="0"/>
          </a:p>
          <a:p>
            <a:r>
              <a:rPr lang="en-IE" sz="2000" dirty="0" smtClean="0"/>
              <a:t>Be relevant </a:t>
            </a:r>
            <a:r>
              <a:rPr lang="en-IE" sz="2000" dirty="0"/>
              <a:t>to the information needed by a patient to understand the medicines product dispensed to them</a:t>
            </a:r>
            <a:r>
              <a:rPr lang="en-IE" sz="2000" dirty="0" smtClean="0"/>
              <a:t>.</a:t>
            </a:r>
          </a:p>
          <a:p>
            <a:pPr marL="0" indent="0">
              <a:buNone/>
            </a:pPr>
            <a:endParaRPr lang="en-IE" sz="2000" dirty="0"/>
          </a:p>
          <a:p>
            <a:r>
              <a:rPr lang="en-IE" sz="2000" dirty="0" smtClean="0"/>
              <a:t>Be compatible </a:t>
            </a:r>
            <a:r>
              <a:rPr lang="en-IE" sz="2000" dirty="0"/>
              <a:t>with configuration limitations of the software e.g. 30 character limit for pharmaceutical dose </a:t>
            </a:r>
            <a:r>
              <a:rPr lang="en-IE" sz="2000" dirty="0" smtClean="0"/>
              <a:t>forms</a:t>
            </a:r>
          </a:p>
          <a:p>
            <a:pPr marL="0" indent="0">
              <a:buNone/>
            </a:pPr>
            <a:endParaRPr lang="en-IE" sz="2000" dirty="0"/>
          </a:p>
          <a:p>
            <a:r>
              <a:rPr lang="en-IE" sz="2000" dirty="0" smtClean="0"/>
              <a:t>Convey </a:t>
            </a:r>
            <a:r>
              <a:rPr lang="en-IE" sz="2000" dirty="0"/>
              <a:t>the information needed to prevent selection errors by users, distinguishing between different medicinal products that share the same or similar tradenames</a:t>
            </a:r>
            <a:r>
              <a:rPr lang="en-IE" dirty="0"/>
              <a:t>.</a:t>
            </a:r>
          </a:p>
          <a:p>
            <a:pPr marL="0" indent="0">
              <a:buNone/>
            </a:pPr>
            <a:endParaRPr lang="en-IE" sz="2000" b="1" dirty="0"/>
          </a:p>
        </p:txBody>
      </p:sp>
      <p:sp>
        <p:nvSpPr>
          <p:cNvPr id="3" name="Text Placeholder 2"/>
          <p:cNvSpPr>
            <a:spLocks noGrp="1"/>
          </p:cNvSpPr>
          <p:nvPr>
            <p:ph type="body" sz="quarter" idx="11"/>
          </p:nvPr>
        </p:nvSpPr>
        <p:spPr>
          <a:xfrm>
            <a:off x="1537978" y="512422"/>
            <a:ext cx="8158547" cy="780801"/>
          </a:xfrm>
        </p:spPr>
        <p:txBody>
          <a:bodyPr>
            <a:normAutofit/>
          </a:bodyPr>
          <a:lstStyle/>
          <a:p>
            <a:r>
              <a:rPr lang="en-IE" sz="3600" dirty="0" smtClean="0"/>
              <a:t>Standardisation - Drug Form</a:t>
            </a:r>
            <a:endParaRPr lang="en-IE" sz="3600" dirty="0"/>
          </a:p>
        </p:txBody>
      </p:sp>
      <p:sp>
        <p:nvSpPr>
          <p:cNvPr id="6" name="Rectangle 5"/>
          <p:cNvSpPr/>
          <p:nvPr/>
        </p:nvSpPr>
        <p:spPr>
          <a:xfrm>
            <a:off x="5886648" y="3244334"/>
            <a:ext cx="184731" cy="369332"/>
          </a:xfrm>
          <a:prstGeom prst="rect">
            <a:avLst/>
          </a:prstGeom>
        </p:spPr>
        <p:txBody>
          <a:bodyPr wrap="none">
            <a:spAutoFit/>
          </a:bodyPr>
          <a:lstStyle/>
          <a:p>
            <a:endParaRPr lang="en-IE" dirty="0"/>
          </a:p>
        </p:txBody>
      </p:sp>
      <p:graphicFrame>
        <p:nvGraphicFramePr>
          <p:cNvPr id="13" name="Table 12"/>
          <p:cNvGraphicFramePr>
            <a:graphicFrameLocks noGrp="1"/>
          </p:cNvGraphicFramePr>
          <p:nvPr/>
        </p:nvGraphicFramePr>
        <p:xfrm>
          <a:off x="5347854" y="1627908"/>
          <a:ext cx="6634001" cy="4565074"/>
        </p:xfrm>
        <a:graphic>
          <a:graphicData uri="http://schemas.openxmlformats.org/drawingml/2006/table">
            <a:tbl>
              <a:tblPr>
                <a:tableStyleId>{8A107856-5554-42FB-B03E-39F5DBC370BA}</a:tableStyleId>
              </a:tblPr>
              <a:tblGrid>
                <a:gridCol w="2222496">
                  <a:extLst>
                    <a:ext uri="{9D8B030D-6E8A-4147-A177-3AD203B41FA5}">
                      <a16:colId xmlns:a16="http://schemas.microsoft.com/office/drawing/2014/main" val="2884368456"/>
                    </a:ext>
                  </a:extLst>
                </a:gridCol>
                <a:gridCol w="2305333">
                  <a:extLst>
                    <a:ext uri="{9D8B030D-6E8A-4147-A177-3AD203B41FA5}">
                      <a16:colId xmlns:a16="http://schemas.microsoft.com/office/drawing/2014/main" val="3377697118"/>
                    </a:ext>
                  </a:extLst>
                </a:gridCol>
                <a:gridCol w="2106172">
                  <a:extLst>
                    <a:ext uri="{9D8B030D-6E8A-4147-A177-3AD203B41FA5}">
                      <a16:colId xmlns:a16="http://schemas.microsoft.com/office/drawing/2014/main" val="3260497536"/>
                    </a:ext>
                  </a:extLst>
                </a:gridCol>
              </a:tblGrid>
              <a:tr h="389613">
                <a:tc gridSpan="3">
                  <a:txBody>
                    <a:bodyPr/>
                    <a:lstStyle/>
                    <a:p>
                      <a:pPr algn="ctr">
                        <a:lnSpc>
                          <a:spcPct val="107000"/>
                        </a:lnSpc>
                        <a:spcAft>
                          <a:spcPts val="0"/>
                        </a:spcAft>
                      </a:pPr>
                      <a:r>
                        <a:rPr lang="en-IE" sz="1500" b="1" dirty="0" smtClean="0">
                          <a:effectLst/>
                          <a:latin typeface="Calibri" panose="020F0502020204030204" pitchFamily="34" charset="0"/>
                          <a:ea typeface="Times New Roman" panose="02020603050405020304" pitchFamily="18" charset="0"/>
                          <a:cs typeface="Times New Roman" panose="02020603050405020304" pitchFamily="18" charset="0"/>
                        </a:rPr>
                        <a:t>Injection</a:t>
                      </a:r>
                      <a:endParaRPr lang="en-IE"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I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I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3466395"/>
                  </a:ext>
                </a:extLst>
              </a:tr>
              <a:tr h="741415">
                <a:tc>
                  <a:txBody>
                    <a:bodyPr/>
                    <a:lstStyle/>
                    <a:p>
                      <a:pPr>
                        <a:lnSpc>
                          <a:spcPct val="107000"/>
                        </a:lnSpc>
                        <a:spcAft>
                          <a:spcPts val="0"/>
                        </a:spcAft>
                      </a:pPr>
                      <a:r>
                        <a:rPr lang="en-IE" sz="1400" dirty="0">
                          <a:effectLst/>
                        </a:rPr>
                        <a:t>concentrate &amp;solvent for dispersion for injection</a:t>
                      </a:r>
                      <a:endParaRPr lang="en-I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dirty="0">
                          <a:effectLst/>
                        </a:rPr>
                        <a:t>concentrate &amp; solvent for solution for injection</a:t>
                      </a:r>
                      <a:endParaRPr lang="en-I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dirty="0">
                          <a:effectLst/>
                        </a:rPr>
                        <a:t>concentrate &amp; solvent for suspension for injection</a:t>
                      </a:r>
                      <a:endParaRPr lang="en-I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6633282"/>
                  </a:ext>
                </a:extLst>
              </a:tr>
              <a:tr h="490578">
                <a:tc>
                  <a:txBody>
                    <a:bodyPr/>
                    <a:lstStyle/>
                    <a:p>
                      <a:pPr>
                        <a:lnSpc>
                          <a:spcPct val="107000"/>
                        </a:lnSpc>
                        <a:spcAft>
                          <a:spcPts val="0"/>
                        </a:spcAft>
                      </a:pPr>
                      <a:r>
                        <a:rPr lang="en-IE" sz="1400">
                          <a:effectLst/>
                        </a:rPr>
                        <a:t>emulsion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emulsion for suspension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gel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1719337"/>
                  </a:ext>
                </a:extLst>
              </a:tr>
              <a:tr h="490578">
                <a:tc>
                  <a:txBody>
                    <a:bodyPr/>
                    <a:lstStyle/>
                    <a:p>
                      <a:pPr>
                        <a:lnSpc>
                          <a:spcPct val="107000"/>
                        </a:lnSpc>
                        <a:spcAft>
                          <a:spcPts val="0"/>
                        </a:spcAft>
                      </a:pPr>
                      <a:r>
                        <a:rPr lang="en-IE" sz="1400">
                          <a:effectLst/>
                        </a:rPr>
                        <a:t>powder &amp; solvent for suspension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powder for dispersion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powder for solution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9195530"/>
                  </a:ext>
                </a:extLst>
              </a:tr>
              <a:tr h="490578">
                <a:tc>
                  <a:txBody>
                    <a:bodyPr/>
                    <a:lstStyle/>
                    <a:p>
                      <a:pPr>
                        <a:lnSpc>
                          <a:spcPct val="107000"/>
                        </a:lnSpc>
                        <a:spcAft>
                          <a:spcPts val="0"/>
                        </a:spcAft>
                      </a:pPr>
                      <a:r>
                        <a:rPr lang="en-IE" sz="1400">
                          <a:effectLst/>
                        </a:rPr>
                        <a:t>concentrate for suspension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dispersion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emulsion for emulsion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9685006"/>
                  </a:ext>
                </a:extLst>
              </a:tr>
              <a:tr h="490578">
                <a:tc>
                  <a:txBody>
                    <a:bodyPr/>
                    <a:lstStyle/>
                    <a:p>
                      <a:pPr>
                        <a:lnSpc>
                          <a:spcPct val="107000"/>
                        </a:lnSpc>
                        <a:spcAft>
                          <a:spcPts val="0"/>
                        </a:spcAft>
                      </a:pPr>
                      <a:r>
                        <a:rPr lang="en-IE" sz="1400">
                          <a:effectLst/>
                        </a:rPr>
                        <a:t>powder &amp; solution for suspension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powder &amp; solvent for dispersion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powder &amp; solvent for solution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3505972"/>
                  </a:ext>
                </a:extLst>
              </a:tr>
              <a:tr h="490578">
                <a:tc>
                  <a:txBody>
                    <a:bodyPr/>
                    <a:lstStyle/>
                    <a:p>
                      <a:pPr>
                        <a:lnSpc>
                          <a:spcPct val="107000"/>
                        </a:lnSpc>
                        <a:spcAft>
                          <a:spcPts val="0"/>
                        </a:spcAft>
                      </a:pPr>
                      <a:r>
                        <a:rPr lang="en-IE" sz="1400">
                          <a:effectLst/>
                        </a:rPr>
                        <a:t>powder for suspension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solution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dirty="0">
                          <a:effectLst/>
                        </a:rPr>
                        <a:t>solution for injection in cartridge</a:t>
                      </a:r>
                      <a:endParaRPr lang="en-I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71677910"/>
                  </a:ext>
                </a:extLst>
              </a:tr>
              <a:tr h="490578">
                <a:tc>
                  <a:txBody>
                    <a:bodyPr/>
                    <a:lstStyle/>
                    <a:p>
                      <a:pPr>
                        <a:lnSpc>
                          <a:spcPct val="107000"/>
                        </a:lnSpc>
                        <a:spcAft>
                          <a:spcPts val="0"/>
                        </a:spcAft>
                      </a:pPr>
                      <a:r>
                        <a:rPr lang="en-IE" sz="1400">
                          <a:effectLst/>
                        </a:rPr>
                        <a:t>granules for suspension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a:effectLst/>
                        </a:rPr>
                        <a:t>powder &amp; solution for solution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IE" sz="1400">
                          <a:effectLst/>
                        </a:rPr>
                        <a:t> </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2058824"/>
                  </a:ext>
                </a:extLst>
              </a:tr>
              <a:tr h="490578">
                <a:tc>
                  <a:txBody>
                    <a:bodyPr/>
                    <a:lstStyle/>
                    <a:p>
                      <a:pPr>
                        <a:lnSpc>
                          <a:spcPct val="107000"/>
                        </a:lnSpc>
                        <a:spcAft>
                          <a:spcPts val="0"/>
                        </a:spcAft>
                      </a:pPr>
                      <a:r>
                        <a:rPr lang="en-IE" sz="1400">
                          <a:effectLst/>
                        </a:rPr>
                        <a:t>concentrate for dispersion for injection</a:t>
                      </a:r>
                      <a:endParaRPr lang="en-I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IE" sz="1400" dirty="0">
                          <a:effectLst/>
                        </a:rPr>
                        <a:t>concentrate for solution for injection</a:t>
                      </a:r>
                      <a:endParaRPr lang="en-I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spcAft>
                          <a:spcPts val="0"/>
                        </a:spcAft>
                      </a:pPr>
                      <a:r>
                        <a:rPr lang="en-IE" sz="1400" dirty="0">
                          <a:effectLst/>
                        </a:rPr>
                        <a:t> </a:t>
                      </a:r>
                      <a:endParaRPr lang="en-I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0009267"/>
                  </a:ext>
                </a:extLst>
              </a:tr>
            </a:tbl>
          </a:graphicData>
        </a:graphic>
      </p:graphicFrame>
    </p:spTree>
    <p:extLst>
      <p:ext uri="{BB962C8B-B14F-4D97-AF65-F5344CB8AC3E}">
        <p14:creationId xmlns:p14="http://schemas.microsoft.com/office/powerpoint/2010/main" val="306273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
          <p:cNvSpPr>
            <a:spLocks noGrp="1"/>
          </p:cNvSpPr>
          <p:nvPr>
            <p:ph type="body" sz="quarter" idx="11"/>
          </p:nvPr>
        </p:nvSpPr>
        <p:spPr>
          <a:xfrm>
            <a:off x="1632000" y="541027"/>
            <a:ext cx="8158547" cy="484724"/>
          </a:xfrm>
        </p:spPr>
        <p:txBody>
          <a:bodyPr>
            <a:noAutofit/>
          </a:bodyPr>
          <a:lstStyle/>
          <a:p>
            <a:r>
              <a:rPr lang="en-IE" sz="3600" dirty="0" smtClean="0"/>
              <a:t>HMMS and NMPC</a:t>
            </a:r>
            <a:endParaRPr lang="en-IE" sz="3600" dirty="0"/>
          </a:p>
        </p:txBody>
      </p:sp>
      <p:sp>
        <p:nvSpPr>
          <p:cNvPr id="26" name="TextBox 25"/>
          <p:cNvSpPr txBox="1"/>
          <p:nvPr/>
        </p:nvSpPr>
        <p:spPr>
          <a:xfrm>
            <a:off x="1366248" y="1755408"/>
            <a:ext cx="9439610" cy="1228740"/>
          </a:xfrm>
          <a:prstGeom prst="rect">
            <a:avLst/>
          </a:prstGeom>
        </p:spPr>
        <p:txBody>
          <a:bodyPr wrap="square" lIns="0" tIns="0" rIns="0" bIns="0" rtlCol="0" anchor="ctr" anchorCtr="0">
            <a:noAutofit/>
          </a:bodyPr>
          <a:lstStyle/>
          <a:p>
            <a:pPr marL="171450" indent="-171450">
              <a:lnSpc>
                <a:spcPct val="150000"/>
              </a:lnSpc>
              <a:buClr>
                <a:srgbClr val="046456"/>
              </a:buClr>
              <a:buFont typeface="Arial" panose="020B0604020202020204" pitchFamily="34" charset="0"/>
              <a:buChar char="•"/>
            </a:pPr>
            <a:r>
              <a:rPr lang="en-IE" sz="1600" dirty="0">
                <a:latin typeface="Arial" panose="020B0604020202020204" pitchFamily="34" charset="0"/>
                <a:cs typeface="Arial" panose="020B0604020202020204" pitchFamily="34" charset="0"/>
              </a:rPr>
              <a:t>The National Medicinal Product Catalogue (NMPC) will deliver a national electronic dictionary of medicinal </a:t>
            </a:r>
            <a:r>
              <a:rPr lang="en-IE" sz="1600" dirty="0" smtClean="0">
                <a:latin typeface="Arial" panose="020B0604020202020204" pitchFamily="34" charset="0"/>
                <a:cs typeface="Arial" panose="020B0604020202020204" pitchFamily="34" charset="0"/>
              </a:rPr>
              <a:t>products</a:t>
            </a:r>
          </a:p>
          <a:p>
            <a:pPr marL="171450" indent="-171450">
              <a:lnSpc>
                <a:spcPct val="150000"/>
              </a:lnSpc>
              <a:buClr>
                <a:srgbClr val="046456"/>
              </a:buClr>
              <a:buFont typeface="Arial" panose="020B0604020202020204" pitchFamily="34" charset="0"/>
              <a:buChar char="•"/>
            </a:pPr>
            <a:r>
              <a:rPr lang="en-IE" sz="1600" dirty="0" smtClean="0">
                <a:latin typeface="Arial" panose="020B0604020202020204" pitchFamily="34" charset="0"/>
                <a:cs typeface="Arial" panose="020B0604020202020204" pitchFamily="34" charset="0"/>
              </a:rPr>
              <a:t>It </a:t>
            </a:r>
            <a:r>
              <a:rPr lang="en-IE" sz="1600" dirty="0">
                <a:latin typeface="Arial" panose="020B0604020202020204" pitchFamily="34" charset="0"/>
                <a:cs typeface="Arial" panose="020B0604020202020204" pitchFamily="34" charset="0"/>
              </a:rPr>
              <a:t>will support patient safety by providing </a:t>
            </a:r>
            <a:r>
              <a:rPr lang="en-IE" sz="1600" dirty="0" smtClean="0">
                <a:latin typeface="Arial" panose="020B0604020202020204" pitchFamily="34" charset="0"/>
                <a:cs typeface="Arial" panose="020B0604020202020204" pitchFamily="34" charset="0"/>
              </a:rPr>
              <a:t>an accurate and consistent </a:t>
            </a:r>
            <a:r>
              <a:rPr lang="en-IE" sz="1600" dirty="0">
                <a:latin typeface="Arial" panose="020B0604020202020204" pitchFamily="34" charset="0"/>
                <a:cs typeface="Arial" panose="020B0604020202020204" pitchFamily="34" charset="0"/>
              </a:rPr>
              <a:t>approach to the naming and identification of medicinal products in clinical </a:t>
            </a:r>
            <a:r>
              <a:rPr lang="en-IE" sz="1600" dirty="0" smtClean="0">
                <a:latin typeface="Arial" panose="020B0604020202020204" pitchFamily="34" charset="0"/>
                <a:cs typeface="Arial" panose="020B0604020202020204" pitchFamily="34" charset="0"/>
              </a:rPr>
              <a:t>activity.</a:t>
            </a:r>
          </a:p>
          <a:p>
            <a:pPr marL="171450" indent="-171450">
              <a:lnSpc>
                <a:spcPct val="150000"/>
              </a:lnSpc>
              <a:buClr>
                <a:srgbClr val="046456"/>
              </a:buClr>
              <a:buFont typeface="Arial" panose="020B0604020202020204" pitchFamily="34" charset="0"/>
              <a:buChar char="•"/>
            </a:pPr>
            <a:r>
              <a:rPr lang="en-IE" sz="1600" dirty="0" smtClean="0">
                <a:latin typeface="Arial" panose="020B0604020202020204" pitchFamily="34" charset="0"/>
                <a:cs typeface="Arial" panose="020B0604020202020204" pitchFamily="34" charset="0"/>
              </a:rPr>
              <a:t>This is particularly important where exchange or aggregation of information is needed between multiple care settings</a:t>
            </a:r>
            <a:endParaRPr lang="en-IE" sz="3200" dirty="0" smtClean="0"/>
          </a:p>
        </p:txBody>
      </p:sp>
      <p:pic>
        <p:nvPicPr>
          <p:cNvPr id="2" name="Picture 1"/>
          <p:cNvPicPr>
            <a:picLocks noChangeAspect="1"/>
          </p:cNvPicPr>
          <p:nvPr/>
        </p:nvPicPr>
        <p:blipFill>
          <a:blip r:embed="rId2"/>
          <a:stretch>
            <a:fillRect/>
          </a:stretch>
        </p:blipFill>
        <p:spPr>
          <a:xfrm>
            <a:off x="1366248" y="3436717"/>
            <a:ext cx="9156123" cy="3074920"/>
          </a:xfrm>
          <a:prstGeom prst="rect">
            <a:avLst/>
          </a:prstGeom>
        </p:spPr>
      </p:pic>
    </p:spTree>
    <p:extLst>
      <p:ext uri="{BB962C8B-B14F-4D97-AF65-F5344CB8AC3E}">
        <p14:creationId xmlns:p14="http://schemas.microsoft.com/office/powerpoint/2010/main" val="50338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1076" y="1624383"/>
            <a:ext cx="8158547" cy="3921164"/>
          </a:xfrm>
        </p:spPr>
        <p:txBody>
          <a:bodyPr>
            <a:noAutofit/>
          </a:bodyPr>
          <a:lstStyle/>
          <a:p>
            <a:pPr marL="342900" lvl="0" indent="-342900">
              <a:lnSpc>
                <a:spcPct val="100000"/>
              </a:lnSpc>
              <a:spcBef>
                <a:spcPts val="0"/>
              </a:spcBef>
            </a:pPr>
            <a:r>
              <a:rPr lang="en-IE" sz="2400" dirty="0"/>
              <a:t>HMMS supports the use of short codes to insert directions for use on a dispensing label</a:t>
            </a:r>
          </a:p>
          <a:p>
            <a:pPr lvl="0">
              <a:lnSpc>
                <a:spcPct val="100000"/>
              </a:lnSpc>
              <a:spcBef>
                <a:spcPts val="0"/>
              </a:spcBef>
            </a:pPr>
            <a:endParaRPr lang="en-IE" sz="2400" b="1" u="sng" dirty="0"/>
          </a:p>
          <a:p>
            <a:pPr marL="342900" lvl="0" indent="-342900">
              <a:lnSpc>
                <a:spcPct val="100000"/>
              </a:lnSpc>
              <a:spcBef>
                <a:spcPts val="0"/>
              </a:spcBef>
            </a:pPr>
            <a:r>
              <a:rPr lang="en-IE" sz="2400" dirty="0" smtClean="0"/>
              <a:t>HMMS provide </a:t>
            </a:r>
            <a:r>
              <a:rPr lang="en-IE" sz="2400" dirty="0"/>
              <a:t>a number of short codes within software</a:t>
            </a:r>
          </a:p>
          <a:p>
            <a:pPr marL="800089" lvl="1" indent="-342900">
              <a:lnSpc>
                <a:spcPct val="100000"/>
              </a:lnSpc>
              <a:spcBef>
                <a:spcPts val="0"/>
              </a:spcBef>
            </a:pPr>
            <a:r>
              <a:rPr lang="en-IE" sz="2000" dirty="0"/>
              <a:t>System Reserved</a:t>
            </a:r>
          </a:p>
          <a:p>
            <a:pPr marL="800089" lvl="1" indent="-342900">
              <a:lnSpc>
                <a:spcPct val="100000"/>
              </a:lnSpc>
              <a:spcBef>
                <a:spcPts val="0"/>
              </a:spcBef>
            </a:pPr>
            <a:r>
              <a:rPr lang="en-IE" sz="2000" dirty="0"/>
              <a:t>Prepopulated codes</a:t>
            </a:r>
          </a:p>
          <a:p>
            <a:pPr lvl="0">
              <a:lnSpc>
                <a:spcPct val="100000"/>
              </a:lnSpc>
              <a:spcBef>
                <a:spcPts val="0"/>
              </a:spcBef>
            </a:pPr>
            <a:endParaRPr lang="en-IE" sz="2400" dirty="0"/>
          </a:p>
          <a:p>
            <a:pPr marL="342900" indent="-342900">
              <a:lnSpc>
                <a:spcPct val="100000"/>
              </a:lnSpc>
              <a:spcBef>
                <a:spcPts val="0"/>
              </a:spcBef>
            </a:pPr>
            <a:r>
              <a:rPr lang="en-IE" sz="2400" dirty="0"/>
              <a:t>No short codes provided for:</a:t>
            </a:r>
          </a:p>
          <a:p>
            <a:pPr marL="800089" lvl="1" indent="-342900">
              <a:lnSpc>
                <a:spcPct val="100000"/>
              </a:lnSpc>
              <a:spcBef>
                <a:spcPts val="0"/>
              </a:spcBef>
            </a:pPr>
            <a:r>
              <a:rPr lang="en-IE" sz="2000" dirty="0"/>
              <a:t>When (time)</a:t>
            </a:r>
          </a:p>
          <a:p>
            <a:pPr marL="800089" lvl="1" indent="-342900">
              <a:lnSpc>
                <a:spcPct val="100000"/>
              </a:lnSpc>
              <a:spcBef>
                <a:spcPts val="0"/>
              </a:spcBef>
            </a:pPr>
            <a:r>
              <a:rPr lang="en-IE" sz="2000" dirty="0"/>
              <a:t>When (relative to food)</a:t>
            </a:r>
          </a:p>
          <a:p>
            <a:pPr marL="800089" lvl="1" indent="-342900">
              <a:lnSpc>
                <a:spcPct val="100000"/>
              </a:lnSpc>
              <a:spcBef>
                <a:spcPts val="0"/>
              </a:spcBef>
            </a:pPr>
            <a:r>
              <a:rPr lang="en-IE" sz="2000" dirty="0"/>
              <a:t>Caution (for two descriptions only)</a:t>
            </a:r>
          </a:p>
          <a:p>
            <a:pPr lvl="0">
              <a:lnSpc>
                <a:spcPct val="100000"/>
              </a:lnSpc>
              <a:spcBef>
                <a:spcPts val="0"/>
              </a:spcBef>
            </a:pPr>
            <a:endParaRPr lang="en-IE" sz="2400" b="1" dirty="0"/>
          </a:p>
          <a:p>
            <a:pPr marL="285750" indent="-285750">
              <a:lnSpc>
                <a:spcPct val="100000"/>
              </a:lnSpc>
              <a:spcBef>
                <a:spcPts val="0"/>
              </a:spcBef>
            </a:pPr>
            <a:r>
              <a:rPr lang="en-IE" sz="2400" dirty="0" smtClean="0"/>
              <a:t>HMMS employs </a:t>
            </a:r>
            <a:r>
              <a:rPr lang="en-IE" sz="2400" dirty="0"/>
              <a:t>a two character short code format for these categories</a:t>
            </a:r>
          </a:p>
        </p:txBody>
      </p:sp>
      <p:sp>
        <p:nvSpPr>
          <p:cNvPr id="4" name="Text Placeholder 1"/>
          <p:cNvSpPr>
            <a:spLocks noGrp="1"/>
          </p:cNvSpPr>
          <p:nvPr>
            <p:ph type="body" sz="quarter" idx="11"/>
          </p:nvPr>
        </p:nvSpPr>
        <p:spPr>
          <a:xfrm>
            <a:off x="1535018" y="498436"/>
            <a:ext cx="8158547" cy="780801"/>
          </a:xfrm>
        </p:spPr>
        <p:txBody>
          <a:bodyPr/>
          <a:lstStyle/>
          <a:p>
            <a:r>
              <a:rPr lang="en-IE" sz="3600" dirty="0" smtClean="0"/>
              <a:t>Dispensing Label Short Codes</a:t>
            </a:r>
            <a:endParaRPr lang="en-IE" sz="3600" dirty="0"/>
          </a:p>
        </p:txBody>
      </p:sp>
      <p:pic>
        <p:nvPicPr>
          <p:cNvPr id="5" name="Picture 4"/>
          <p:cNvPicPr>
            <a:picLocks noChangeAspect="1"/>
          </p:cNvPicPr>
          <p:nvPr/>
        </p:nvPicPr>
        <p:blipFill>
          <a:blip r:embed="rId2"/>
          <a:stretch>
            <a:fillRect/>
          </a:stretch>
        </p:blipFill>
        <p:spPr>
          <a:xfrm>
            <a:off x="8097482" y="3161621"/>
            <a:ext cx="3855145" cy="2729072"/>
          </a:xfrm>
          <a:prstGeom prst="rect">
            <a:avLst/>
          </a:prstGeom>
        </p:spPr>
      </p:pic>
    </p:spTree>
    <p:extLst>
      <p:ext uri="{BB962C8B-B14F-4D97-AF65-F5344CB8AC3E}">
        <p14:creationId xmlns:p14="http://schemas.microsoft.com/office/powerpoint/2010/main" val="4095713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2138" y="1272691"/>
            <a:ext cx="5234793" cy="520940"/>
          </a:xfrm>
        </p:spPr>
        <p:txBody>
          <a:bodyPr>
            <a:normAutofit/>
          </a:bodyPr>
          <a:lstStyle/>
          <a:p>
            <a:pPr marL="285750" indent="-285750"/>
            <a:r>
              <a:rPr lang="en-IE" sz="1200" b="1" dirty="0"/>
              <a:t>When (relative to food) label direction short </a:t>
            </a:r>
            <a:r>
              <a:rPr lang="en-IE" sz="1200" b="1" dirty="0" smtClean="0"/>
              <a:t>codes</a:t>
            </a:r>
          </a:p>
          <a:p>
            <a:pPr marL="285750" indent="-285750"/>
            <a:endParaRPr lang="en-IE" b="1" dirty="0"/>
          </a:p>
          <a:p>
            <a:pPr marL="0" lvl="0" indent="0">
              <a:lnSpc>
                <a:spcPct val="100000"/>
              </a:lnSpc>
              <a:spcBef>
                <a:spcPts val="0"/>
              </a:spcBef>
              <a:buNone/>
            </a:pPr>
            <a:endParaRPr lang="en-IE" sz="2000" dirty="0"/>
          </a:p>
        </p:txBody>
      </p:sp>
      <p:sp>
        <p:nvSpPr>
          <p:cNvPr id="4" name="Text Placeholder 1"/>
          <p:cNvSpPr>
            <a:spLocks noGrp="1"/>
          </p:cNvSpPr>
          <p:nvPr>
            <p:ph type="body" sz="quarter" idx="11"/>
          </p:nvPr>
        </p:nvSpPr>
        <p:spPr/>
        <p:txBody>
          <a:bodyPr/>
          <a:lstStyle/>
          <a:p>
            <a:r>
              <a:rPr lang="en-IE" sz="3600" dirty="0" smtClean="0"/>
              <a:t>Dispensing Label Short Codes</a:t>
            </a:r>
            <a:endParaRPr lang="en-IE" sz="3600" dirty="0"/>
          </a:p>
        </p:txBody>
      </p:sp>
      <p:graphicFrame>
        <p:nvGraphicFramePr>
          <p:cNvPr id="6" name="Table 5"/>
          <p:cNvGraphicFramePr>
            <a:graphicFrameLocks noGrp="1"/>
          </p:cNvGraphicFramePr>
          <p:nvPr>
            <p:extLst>
              <p:ext uri="{D42A27DB-BD31-4B8C-83A1-F6EECF244321}">
                <p14:modId xmlns:p14="http://schemas.microsoft.com/office/powerpoint/2010/main" val="2301366957"/>
              </p:ext>
            </p:extLst>
          </p:nvPr>
        </p:nvGraphicFramePr>
        <p:xfrm>
          <a:off x="381359" y="1528972"/>
          <a:ext cx="3735571" cy="4512193"/>
        </p:xfrm>
        <a:graphic>
          <a:graphicData uri="http://schemas.openxmlformats.org/drawingml/2006/table">
            <a:tbl>
              <a:tblPr firstRow="1" firstCol="1" bandRow="1">
                <a:tableStyleId>{3B4B98B0-60AC-42C2-AFA5-B58CD77FA1E5}</a:tableStyleId>
              </a:tblPr>
              <a:tblGrid>
                <a:gridCol w="2240101">
                  <a:extLst>
                    <a:ext uri="{9D8B030D-6E8A-4147-A177-3AD203B41FA5}">
                      <a16:colId xmlns:a16="http://schemas.microsoft.com/office/drawing/2014/main" val="4222318244"/>
                    </a:ext>
                  </a:extLst>
                </a:gridCol>
                <a:gridCol w="1495470">
                  <a:extLst>
                    <a:ext uri="{9D8B030D-6E8A-4147-A177-3AD203B41FA5}">
                      <a16:colId xmlns:a16="http://schemas.microsoft.com/office/drawing/2014/main" val="3395797930"/>
                    </a:ext>
                  </a:extLst>
                </a:gridCol>
              </a:tblGrid>
              <a:tr h="256475">
                <a:tc>
                  <a:txBody>
                    <a:bodyPr/>
                    <a:lstStyle/>
                    <a:p>
                      <a:pPr algn="ctr">
                        <a:lnSpc>
                          <a:spcPct val="107000"/>
                        </a:lnSpc>
                        <a:spcAft>
                          <a:spcPts val="600"/>
                        </a:spcAft>
                      </a:pPr>
                      <a:r>
                        <a:rPr lang="en-IE" sz="1200" b="1" dirty="0">
                          <a:effectLst/>
                          <a:latin typeface="Arial" panose="020B0604020202020204" pitchFamily="34" charset="0"/>
                          <a:cs typeface="Arial" panose="020B0604020202020204" pitchFamily="34" charset="0"/>
                        </a:rPr>
                        <a:t>Description </a:t>
                      </a:r>
                      <a:r>
                        <a:rPr lang="en-IE" sz="1200" b="1" dirty="0" smtClean="0">
                          <a:effectLst/>
                          <a:latin typeface="Arial" panose="020B0604020202020204" pitchFamily="34" charset="0"/>
                          <a:cs typeface="Arial" panose="020B0604020202020204" pitchFamily="34" charset="0"/>
                        </a:rPr>
                        <a:t>Code</a:t>
                      </a:r>
                    </a:p>
                  </a:txBody>
                  <a:tcPr marL="51192" marR="51192" marT="0" marB="0" anchor="ctr"/>
                </a:tc>
                <a:tc>
                  <a:txBody>
                    <a:bodyPr/>
                    <a:lstStyle/>
                    <a:p>
                      <a:pPr algn="ctr">
                        <a:lnSpc>
                          <a:spcPct val="107000"/>
                        </a:lnSpc>
                        <a:spcAft>
                          <a:spcPts val="600"/>
                        </a:spcAft>
                      </a:pPr>
                      <a:r>
                        <a:rPr lang="en-IE" sz="1200" b="1" dirty="0">
                          <a:effectLst/>
                          <a:latin typeface="Arial" panose="020B0604020202020204" pitchFamily="34" charset="0"/>
                          <a:cs typeface="Arial" panose="020B0604020202020204" pitchFamily="34" charset="0"/>
                        </a:rPr>
                        <a:t>HMMS code</a:t>
                      </a:r>
                      <a:endParaRPr lang="en-IE" sz="1200" b="1"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nchor="ctr"/>
                </a:tc>
                <a:extLst>
                  <a:ext uri="{0D108BD9-81ED-4DB2-BD59-A6C34878D82A}">
                    <a16:rowId xmlns:a16="http://schemas.microsoft.com/office/drawing/2014/main" val="2340564321"/>
                  </a:ext>
                </a:extLst>
              </a:tr>
              <a:tr h="139313">
                <a:tc>
                  <a:txBody>
                    <a:bodyPr/>
                    <a:lstStyle/>
                    <a:p>
                      <a:pPr>
                        <a:lnSpc>
                          <a:spcPct val="107000"/>
                        </a:lnSpc>
                        <a:spcAft>
                          <a:spcPts val="600"/>
                        </a:spcAft>
                      </a:pPr>
                      <a:r>
                        <a:rPr lang="en-IE" sz="900" dirty="0">
                          <a:effectLst/>
                          <a:latin typeface="Arial" panose="020B0604020202020204" pitchFamily="34" charset="0"/>
                          <a:cs typeface="Arial" panose="020B0604020202020204" pitchFamily="34" charset="0"/>
                        </a:rPr>
                        <a:t>before BREAKFAST</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BR</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148714281"/>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after BREAKFAST</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AB</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886882239"/>
                  </a:ext>
                </a:extLst>
              </a:tr>
              <a:tr h="139313">
                <a:tc>
                  <a:txBody>
                    <a:bodyPr/>
                    <a:lstStyle/>
                    <a:p>
                      <a:pPr>
                        <a:lnSpc>
                          <a:spcPct val="107000"/>
                        </a:lnSpc>
                        <a:spcAft>
                          <a:spcPts val="600"/>
                        </a:spcAft>
                      </a:pPr>
                      <a:r>
                        <a:rPr lang="en-IE" sz="900" dirty="0">
                          <a:effectLst/>
                          <a:latin typeface="Arial" panose="020B0604020202020204" pitchFamily="34" charset="0"/>
                          <a:cs typeface="Arial" panose="020B0604020202020204" pitchFamily="34" charset="0"/>
                        </a:rPr>
                        <a:t>at BREAKFAST time</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BT</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756225994"/>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at BREAKFAST and LUNCH 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BL</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2768887674"/>
                  </a:ext>
                </a:extLst>
              </a:tr>
              <a:tr h="289546">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at BREAKFAST, LUNCH and SUPPER 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LX</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363423771"/>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at BREAKFAST and SUPPER 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BS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4016757649"/>
                  </a:ext>
                </a:extLst>
              </a:tr>
              <a:tr h="289546">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at BREAKFAST, SUPPER and BED 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SX</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84501100"/>
                  </a:ext>
                </a:extLst>
              </a:tr>
              <a:tr h="139313">
                <a:tc>
                  <a:txBody>
                    <a:bodyPr/>
                    <a:lstStyle/>
                    <a:p>
                      <a:pPr>
                        <a:lnSpc>
                          <a:spcPct val="107000"/>
                        </a:lnSpc>
                        <a:spcAft>
                          <a:spcPts val="600"/>
                        </a:spcAft>
                      </a:pPr>
                      <a:r>
                        <a:rPr lang="en-IE" sz="900" dirty="0">
                          <a:effectLst/>
                          <a:latin typeface="Arial" panose="020B0604020202020204" pitchFamily="34" charset="0"/>
                          <a:cs typeface="Arial" panose="020B0604020202020204" pitchFamily="34" charset="0"/>
                        </a:rPr>
                        <a:t>at BREAKFAST and BED TIME</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BB</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1442895116"/>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at LUNCH 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LT</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1052710587"/>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at LUNCH TIME and SUPPER 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LU</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1820374948"/>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at SUPPER 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SU</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4043565627"/>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before feeds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BF</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644743828"/>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after feeds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FD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4200409806"/>
                  </a:ext>
                </a:extLst>
              </a:tr>
              <a:tr h="139313">
                <a:tc>
                  <a:txBody>
                    <a:bodyPr/>
                    <a:lstStyle/>
                    <a:p>
                      <a:pPr>
                        <a:lnSpc>
                          <a:spcPct val="107000"/>
                        </a:lnSpc>
                        <a:spcAft>
                          <a:spcPts val="600"/>
                        </a:spcAft>
                      </a:pPr>
                      <a:r>
                        <a:rPr lang="en-IE" sz="900" dirty="0">
                          <a:effectLst/>
                          <a:latin typeface="Arial" panose="020B0604020202020204" pitchFamily="34" charset="0"/>
                          <a:cs typeface="Arial" panose="020B0604020202020204" pitchFamily="34" charset="0"/>
                        </a:rPr>
                        <a:t>before meals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BM</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102520570"/>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after meals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PC</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2129334992"/>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HALF to ONE hour before food</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1F</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224739220"/>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before food</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AC</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466504745"/>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with or after food</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WF</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2692329334"/>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with BREAKFAST</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WB</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2598790427"/>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with feeds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FE</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1734780117"/>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with food or milk</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WM</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189811651"/>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with LUNCH</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WL</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1249568160"/>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with meals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ME</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3453212660"/>
                  </a:ext>
                </a:extLst>
              </a:tr>
              <a:tr h="289546">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an hour before food or on an empty stomach</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ES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458850318"/>
                  </a:ext>
                </a:extLst>
              </a:tr>
              <a:tr h="139313">
                <a:tc>
                  <a:txBody>
                    <a:bodyPr/>
                    <a:lstStyle/>
                    <a:p>
                      <a:pPr>
                        <a:lnSpc>
                          <a:spcPct val="107000"/>
                        </a:lnSpc>
                        <a:spcAft>
                          <a:spcPts val="600"/>
                        </a:spcAft>
                      </a:pPr>
                      <a:r>
                        <a:rPr lang="en-IE" sz="900" dirty="0">
                          <a:effectLst/>
                          <a:latin typeface="Arial" panose="020B0604020202020204" pitchFamily="34" charset="0"/>
                          <a:cs typeface="Arial" panose="020B0604020202020204" pitchFamily="34" charset="0"/>
                        </a:rPr>
                        <a:t>before exercise</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EX</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4079765618"/>
                  </a:ext>
                </a:extLst>
              </a:tr>
              <a:tr h="13931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when required</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PRN *</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51192" marR="51192" marT="0" marB="0"/>
                </a:tc>
                <a:extLst>
                  <a:ext uri="{0D108BD9-81ED-4DB2-BD59-A6C34878D82A}">
                    <a16:rowId xmlns:a16="http://schemas.microsoft.com/office/drawing/2014/main" val="42465686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19610118"/>
              </p:ext>
            </p:extLst>
          </p:nvPr>
        </p:nvGraphicFramePr>
        <p:xfrm>
          <a:off x="4510030" y="6044040"/>
          <a:ext cx="3628070" cy="510555"/>
        </p:xfrm>
        <a:graphic>
          <a:graphicData uri="http://schemas.openxmlformats.org/drawingml/2006/table">
            <a:tbl>
              <a:tblPr firstRow="1" firstCol="1" bandRow="1">
                <a:tableStyleId>{3B4B98B0-60AC-42C2-AFA5-B58CD77FA1E5}</a:tableStyleId>
              </a:tblPr>
              <a:tblGrid>
                <a:gridCol w="2199743">
                  <a:extLst>
                    <a:ext uri="{9D8B030D-6E8A-4147-A177-3AD203B41FA5}">
                      <a16:colId xmlns:a16="http://schemas.microsoft.com/office/drawing/2014/main" val="3589262116"/>
                    </a:ext>
                  </a:extLst>
                </a:gridCol>
                <a:gridCol w="1428327">
                  <a:extLst>
                    <a:ext uri="{9D8B030D-6E8A-4147-A177-3AD203B41FA5}">
                      <a16:colId xmlns:a16="http://schemas.microsoft.com/office/drawing/2014/main" val="846894474"/>
                    </a:ext>
                  </a:extLst>
                </a:gridCol>
              </a:tblGrid>
              <a:tr h="217057">
                <a:tc>
                  <a:txBody>
                    <a:bodyPr/>
                    <a:lstStyle/>
                    <a:p>
                      <a:pPr algn="ctr">
                        <a:lnSpc>
                          <a:spcPct val="107000"/>
                        </a:lnSpc>
                        <a:spcAft>
                          <a:spcPts val="0"/>
                        </a:spcAft>
                      </a:pPr>
                      <a:r>
                        <a:rPr lang="en-IE" sz="1200" dirty="0">
                          <a:effectLst/>
                          <a:latin typeface="Arial" panose="020B0604020202020204" pitchFamily="34" charset="0"/>
                          <a:cs typeface="Arial" panose="020B0604020202020204" pitchFamily="34" charset="0"/>
                        </a:rPr>
                        <a:t>Description Code</a:t>
                      </a:r>
                      <a:endParaRPr lang="en-I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IE" sz="1200" dirty="0">
                          <a:effectLst/>
                          <a:latin typeface="Arial" panose="020B0604020202020204" pitchFamily="34" charset="0"/>
                          <a:cs typeface="Arial" panose="020B0604020202020204" pitchFamily="34" charset="0"/>
                        </a:rPr>
                        <a:t>HMMS code</a:t>
                      </a:r>
                      <a:endParaRPr lang="en-I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27941051"/>
                  </a:ext>
                </a:extLst>
              </a:tr>
              <a:tr h="118873">
                <a:tc>
                  <a:txBody>
                    <a:bodyPr/>
                    <a:lstStyle/>
                    <a:p>
                      <a:pPr>
                        <a:lnSpc>
                          <a:spcPct val="107000"/>
                        </a:lnSpc>
                        <a:spcAft>
                          <a:spcPts val="600"/>
                        </a:spcAft>
                      </a:pPr>
                      <a:r>
                        <a:rPr lang="en-IE" sz="900" dirty="0">
                          <a:effectLst/>
                          <a:latin typeface="Arial" panose="020B0604020202020204" pitchFamily="34" charset="0"/>
                          <a:cs typeface="Arial" panose="020B0604020202020204" pitchFamily="34" charset="0"/>
                        </a:rPr>
                        <a:t>NOT TO BE TAKEN ORALLY</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NP</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900534"/>
                  </a:ext>
                </a:extLst>
              </a:tr>
              <a:tr h="118873">
                <a:tc>
                  <a:txBody>
                    <a:bodyPr/>
                    <a:lstStyle/>
                    <a:p>
                      <a:pPr>
                        <a:lnSpc>
                          <a:spcPct val="107000"/>
                        </a:lnSpc>
                        <a:spcAft>
                          <a:spcPts val="600"/>
                        </a:spcAft>
                      </a:pPr>
                      <a:r>
                        <a:rPr lang="en-IE" sz="900">
                          <a:effectLst/>
                          <a:latin typeface="Arial" panose="020B0604020202020204" pitchFamily="34" charset="0"/>
                          <a:cs typeface="Arial" panose="020B0604020202020204" pitchFamily="34" charset="0"/>
                        </a:rPr>
                        <a:t>FOR INHALATION ONLY</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600"/>
                        </a:spcAft>
                      </a:pPr>
                      <a:r>
                        <a:rPr lang="en-IE" sz="900" dirty="0">
                          <a:effectLst/>
                          <a:latin typeface="Arial" panose="020B0604020202020204" pitchFamily="34" charset="0"/>
                          <a:cs typeface="Arial" panose="020B0604020202020204" pitchFamily="34" charset="0"/>
                        </a:rPr>
                        <a:t>IO</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19968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38244591"/>
              </p:ext>
            </p:extLst>
          </p:nvPr>
        </p:nvGraphicFramePr>
        <p:xfrm>
          <a:off x="4658456" y="1528972"/>
          <a:ext cx="3331219" cy="4329302"/>
        </p:xfrm>
        <a:graphic>
          <a:graphicData uri="http://schemas.openxmlformats.org/drawingml/2006/table">
            <a:tbl>
              <a:tblPr firstRow="1" firstCol="1" bandRow="1">
                <a:tableStyleId>{3B4B98B0-60AC-42C2-AFA5-B58CD77FA1E5}</a:tableStyleId>
              </a:tblPr>
              <a:tblGrid>
                <a:gridCol w="1763814">
                  <a:extLst>
                    <a:ext uri="{9D8B030D-6E8A-4147-A177-3AD203B41FA5}">
                      <a16:colId xmlns:a16="http://schemas.microsoft.com/office/drawing/2014/main" val="928630372"/>
                    </a:ext>
                  </a:extLst>
                </a:gridCol>
                <a:gridCol w="1567405">
                  <a:extLst>
                    <a:ext uri="{9D8B030D-6E8A-4147-A177-3AD203B41FA5}">
                      <a16:colId xmlns:a16="http://schemas.microsoft.com/office/drawing/2014/main" val="3474735631"/>
                    </a:ext>
                  </a:extLst>
                </a:gridCol>
              </a:tblGrid>
              <a:tr h="415241">
                <a:tc>
                  <a:txBody>
                    <a:bodyPr/>
                    <a:lstStyle/>
                    <a:p>
                      <a:pPr algn="ctr">
                        <a:lnSpc>
                          <a:spcPct val="107000"/>
                        </a:lnSpc>
                        <a:spcAft>
                          <a:spcPts val="0"/>
                        </a:spcAft>
                      </a:pPr>
                      <a:r>
                        <a:rPr lang="en-IE" sz="1200" dirty="0">
                          <a:effectLst/>
                          <a:latin typeface="Arial" panose="020B0604020202020204" pitchFamily="34" charset="0"/>
                          <a:cs typeface="Arial" panose="020B0604020202020204" pitchFamily="34" charset="0"/>
                        </a:rPr>
                        <a:t>Description Code</a:t>
                      </a:r>
                      <a:endParaRPr lang="en-I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IE" sz="1200" dirty="0">
                          <a:effectLst/>
                          <a:latin typeface="Arial" panose="020B0604020202020204" pitchFamily="34" charset="0"/>
                          <a:cs typeface="Arial" panose="020B0604020202020204" pitchFamily="34" charset="0"/>
                        </a:rPr>
                        <a:t>HMMS code</a:t>
                      </a:r>
                      <a:endParaRPr lang="en-I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47295754"/>
                  </a:ext>
                </a:extLst>
              </a:tr>
              <a:tr h="236764">
                <a:tc>
                  <a:txBody>
                    <a:bodyPr/>
                    <a:lstStyle/>
                    <a:p>
                      <a:pPr>
                        <a:lnSpc>
                          <a:spcPct val="107000"/>
                        </a:lnSpc>
                        <a:spcAft>
                          <a:spcPts val="0"/>
                        </a:spcAft>
                      </a:pPr>
                      <a:r>
                        <a:rPr lang="en-IE" sz="900" dirty="0">
                          <a:effectLst/>
                          <a:latin typeface="Arial" panose="020B0604020202020204" pitchFamily="34" charset="0"/>
                          <a:cs typeface="Arial" panose="020B0604020202020204" pitchFamily="34" charset="0"/>
                        </a:rPr>
                        <a:t>every hour</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a:effectLst/>
                          <a:latin typeface="Arial" panose="020B0604020202020204" pitchFamily="34" charset="0"/>
                          <a:cs typeface="Arial" panose="020B0604020202020204" pitchFamily="34" charset="0"/>
                        </a:rPr>
                        <a:t>Q1</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60790884"/>
                  </a:ext>
                </a:extLst>
              </a:tr>
              <a:tr h="236764">
                <a:tc>
                  <a:txBody>
                    <a:bodyPr/>
                    <a:lstStyle/>
                    <a:p>
                      <a:pPr>
                        <a:lnSpc>
                          <a:spcPct val="107000"/>
                        </a:lnSpc>
                        <a:spcAft>
                          <a:spcPts val="0"/>
                        </a:spcAft>
                      </a:pPr>
                      <a:r>
                        <a:rPr lang="en-IE" sz="900" dirty="0">
                          <a:effectLst/>
                          <a:latin typeface="Arial" panose="020B0604020202020204" pitchFamily="34" charset="0"/>
                          <a:cs typeface="Arial" panose="020B0604020202020204" pitchFamily="34" charset="0"/>
                        </a:rPr>
                        <a:t>every TWO hours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a:effectLst/>
                          <a:latin typeface="Arial" panose="020B0604020202020204" pitchFamily="34" charset="0"/>
                          <a:cs typeface="Arial" panose="020B0604020202020204" pitchFamily="34" charset="0"/>
                        </a:rPr>
                        <a:t>Q2</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951476"/>
                  </a:ext>
                </a:extLst>
              </a:tr>
              <a:tr h="236764">
                <a:tc>
                  <a:txBody>
                    <a:bodyPr/>
                    <a:lstStyle/>
                    <a:p>
                      <a:pPr>
                        <a:lnSpc>
                          <a:spcPct val="107000"/>
                        </a:lnSpc>
                        <a:spcAft>
                          <a:spcPts val="0"/>
                        </a:spcAft>
                      </a:pPr>
                      <a:r>
                        <a:rPr lang="en-IE" sz="900" dirty="0">
                          <a:effectLst/>
                          <a:latin typeface="Arial" panose="020B0604020202020204" pitchFamily="34" charset="0"/>
                          <a:cs typeface="Arial" panose="020B0604020202020204" pitchFamily="34" charset="0"/>
                        </a:rPr>
                        <a:t>every THREE hours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Q3</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06276010"/>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FOUR hours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Q4</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5419764"/>
                  </a:ext>
                </a:extLst>
              </a:tr>
              <a:tr h="293445">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FIVE hours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Q5</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10256745"/>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SIX hours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Q6</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8686407"/>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four to six hours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46</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220389"/>
                  </a:ext>
                </a:extLst>
              </a:tr>
              <a:tr h="236764">
                <a:tc>
                  <a:txBody>
                    <a:bodyPr/>
                    <a:lstStyle/>
                    <a:p>
                      <a:pPr>
                        <a:lnSpc>
                          <a:spcPct val="107000"/>
                        </a:lnSpc>
                        <a:spcAft>
                          <a:spcPts val="0"/>
                        </a:spcAft>
                      </a:pPr>
                      <a:r>
                        <a:rPr lang="en-IE" sz="900" dirty="0">
                          <a:effectLst/>
                          <a:latin typeface="Arial" panose="020B0604020202020204" pitchFamily="34" charset="0"/>
                          <a:cs typeface="Arial" panose="020B0604020202020204" pitchFamily="34" charset="0"/>
                        </a:rPr>
                        <a:t>every EIGHT hours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Q8</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6789148"/>
                  </a:ext>
                </a:extLst>
              </a:tr>
              <a:tr h="236764">
                <a:tc>
                  <a:txBody>
                    <a:bodyPr/>
                    <a:lstStyle/>
                    <a:p>
                      <a:pPr>
                        <a:lnSpc>
                          <a:spcPct val="107000"/>
                        </a:lnSpc>
                        <a:spcAft>
                          <a:spcPts val="0"/>
                        </a:spcAft>
                      </a:pPr>
                      <a:r>
                        <a:rPr lang="en-IE" sz="900" dirty="0">
                          <a:effectLst/>
                          <a:latin typeface="Arial" panose="020B0604020202020204" pitchFamily="34" charset="0"/>
                          <a:cs typeface="Arial" panose="020B0604020202020204" pitchFamily="34" charset="0"/>
                        </a:rPr>
                        <a:t>every TWELVE hours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12</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85599797"/>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ONCE a day</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OD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01030217"/>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TWICE a day</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BD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4994317"/>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THREE times a day</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TD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13876406"/>
                  </a:ext>
                </a:extLst>
              </a:tr>
              <a:tr h="305920">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THREE times a day and at BEDTIME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TT</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9505635"/>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FOUR times a day</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QD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9313241"/>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FIVE times a day</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VD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3108012"/>
                  </a:ext>
                </a:extLst>
              </a:tr>
              <a:tr h="23676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SIX times a day</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SD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299813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05627870"/>
              </p:ext>
            </p:extLst>
          </p:nvPr>
        </p:nvGraphicFramePr>
        <p:xfrm>
          <a:off x="8531201" y="1528972"/>
          <a:ext cx="3170027" cy="4329303"/>
        </p:xfrm>
        <a:graphic>
          <a:graphicData uri="http://schemas.openxmlformats.org/drawingml/2006/table">
            <a:tbl>
              <a:tblPr firstRow="1" firstCol="1" bandRow="1">
                <a:tableStyleId>{3B4B98B0-60AC-42C2-AFA5-B58CD77FA1E5}</a:tableStyleId>
              </a:tblPr>
              <a:tblGrid>
                <a:gridCol w="1858198">
                  <a:extLst>
                    <a:ext uri="{9D8B030D-6E8A-4147-A177-3AD203B41FA5}">
                      <a16:colId xmlns:a16="http://schemas.microsoft.com/office/drawing/2014/main" val="1059496467"/>
                    </a:ext>
                  </a:extLst>
                </a:gridCol>
                <a:gridCol w="1311829">
                  <a:extLst>
                    <a:ext uri="{9D8B030D-6E8A-4147-A177-3AD203B41FA5}">
                      <a16:colId xmlns:a16="http://schemas.microsoft.com/office/drawing/2014/main" val="349899697"/>
                    </a:ext>
                  </a:extLst>
                </a:gridCol>
              </a:tblGrid>
              <a:tr h="333969">
                <a:tc>
                  <a:txBody>
                    <a:bodyPr/>
                    <a:lstStyle/>
                    <a:p>
                      <a:pPr algn="ctr">
                        <a:lnSpc>
                          <a:spcPct val="107000"/>
                        </a:lnSpc>
                        <a:spcAft>
                          <a:spcPts val="0"/>
                        </a:spcAft>
                      </a:pPr>
                      <a:r>
                        <a:rPr lang="en-IE" sz="1200" dirty="0" smtClean="0">
                          <a:effectLst/>
                          <a:latin typeface="Arial" panose="020B0604020202020204" pitchFamily="34" charset="0"/>
                          <a:cs typeface="Arial" panose="020B0604020202020204" pitchFamily="34" charset="0"/>
                        </a:rPr>
                        <a:t>Description Code</a:t>
                      </a:r>
                      <a:endParaRPr lang="en-IE" sz="12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nchor="ctr"/>
                </a:tc>
                <a:tc>
                  <a:txBody>
                    <a:bodyPr/>
                    <a:lstStyle/>
                    <a:p>
                      <a:pPr algn="ctr">
                        <a:lnSpc>
                          <a:spcPct val="107000"/>
                        </a:lnSpc>
                        <a:spcAft>
                          <a:spcPts val="0"/>
                        </a:spcAft>
                      </a:pPr>
                      <a:r>
                        <a:rPr lang="en-IE" sz="1200" dirty="0" smtClean="0">
                          <a:effectLst/>
                          <a:latin typeface="Arial" panose="020B0604020202020204" pitchFamily="34" charset="0"/>
                          <a:cs typeface="Arial" panose="020B0604020202020204" pitchFamily="34" charset="0"/>
                        </a:rPr>
                        <a:t>HMMS code</a:t>
                      </a:r>
                      <a:endParaRPr lang="en-IE" sz="12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nchor="ctr"/>
                </a:tc>
                <a:extLst>
                  <a:ext uri="{0D108BD9-81ED-4DB2-BD59-A6C34878D82A}">
                    <a16:rowId xmlns:a16="http://schemas.microsoft.com/office/drawing/2014/main" val="3572660942"/>
                  </a:ext>
                </a:extLst>
              </a:tr>
              <a:tr h="19025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900" dirty="0" smtClean="0">
                          <a:effectLst/>
                          <a:latin typeface="Arial" panose="020B0604020202020204" pitchFamily="34" charset="0"/>
                          <a:cs typeface="Arial" panose="020B0604020202020204" pitchFamily="34" charset="0"/>
                        </a:rPr>
                        <a:t>on ALTERNATE days</a:t>
                      </a:r>
                      <a:endParaRPr lang="en-IE" sz="900" dirty="0" smtClean="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900" dirty="0" smtClean="0">
                          <a:effectLst/>
                          <a:latin typeface="Arial" panose="020B0604020202020204" pitchFamily="34" charset="0"/>
                          <a:cs typeface="Arial" panose="020B0604020202020204" pitchFamily="34" charset="0"/>
                        </a:rPr>
                        <a:t>AD</a:t>
                      </a:r>
                      <a:endParaRPr lang="en-IE" sz="900" dirty="0" smtClean="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1654600783"/>
                  </a:ext>
                </a:extLst>
              </a:tr>
              <a:tr h="190254">
                <a:tc>
                  <a:txBody>
                    <a:bodyPr/>
                    <a:lstStyle/>
                    <a:p>
                      <a:pPr>
                        <a:lnSpc>
                          <a:spcPct val="107000"/>
                        </a:lnSpc>
                        <a:spcAft>
                          <a:spcPts val="0"/>
                        </a:spcAft>
                      </a:pPr>
                      <a:r>
                        <a:rPr lang="en-IE" sz="900" dirty="0">
                          <a:effectLst/>
                          <a:latin typeface="Arial" panose="020B0604020202020204" pitchFamily="34" charset="0"/>
                          <a:cs typeface="Arial" panose="020B0604020202020204" pitchFamily="34" charset="0"/>
                        </a:rPr>
                        <a:t>every THREE days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3D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3994038876"/>
                  </a:ext>
                </a:extLst>
              </a:tr>
              <a:tr h="190254">
                <a:tc>
                  <a:txBody>
                    <a:bodyPr/>
                    <a:lstStyle/>
                    <a:p>
                      <a:pPr>
                        <a:lnSpc>
                          <a:spcPct val="107000"/>
                        </a:lnSpc>
                        <a:spcAft>
                          <a:spcPts val="0"/>
                        </a:spcAft>
                      </a:pPr>
                      <a:r>
                        <a:rPr lang="en-IE" sz="900" dirty="0">
                          <a:effectLst/>
                          <a:latin typeface="Arial" panose="020B0604020202020204" pitchFamily="34" charset="0"/>
                          <a:cs typeface="Arial" panose="020B0604020202020204" pitchFamily="34" charset="0"/>
                        </a:rPr>
                        <a:t>every FOUR days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4D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4274573915"/>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FIVE days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5D</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2165847056"/>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week</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QW</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2052547552"/>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ONCE a week</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OW</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3548440349"/>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TWICE a week</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BW</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3880319837"/>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THREE times a week</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TW</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3295888624"/>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TWO weeks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2W</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159018041"/>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THREE weeks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3W</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1005560331"/>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FOUR weeks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4W</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3291434857"/>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month</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QM</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2117607648"/>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ONCE a month</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OM</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1696696685"/>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TWICE a month</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2M</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893620129"/>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THREE times a month</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3M</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1603128286"/>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TWO months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M2</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3907838350"/>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every THREE months</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M3</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2236554259"/>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at NIGHT</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N</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3949726022"/>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at BEDTIME</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HS</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115182675"/>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in the MORNING</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MA</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2455686797"/>
                  </a:ext>
                </a:extLst>
              </a:tr>
              <a:tr h="190254">
                <a:tc>
                  <a:txBody>
                    <a:bodyPr/>
                    <a:lstStyle/>
                    <a:p>
                      <a:pPr>
                        <a:lnSpc>
                          <a:spcPct val="107000"/>
                        </a:lnSpc>
                        <a:spcAft>
                          <a:spcPts val="0"/>
                        </a:spcAft>
                      </a:pPr>
                      <a:r>
                        <a:rPr lang="en-IE" sz="900">
                          <a:effectLst/>
                          <a:latin typeface="Arial" panose="020B0604020202020204" pitchFamily="34" charset="0"/>
                          <a:cs typeface="Arial" panose="020B0604020202020204" pitchFamily="34" charset="0"/>
                        </a:rPr>
                        <a:t>in the EVENING</a:t>
                      </a:r>
                      <a:endParaRPr lang="en-IE" sz="90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tc>
                  <a:txBody>
                    <a:bodyPr/>
                    <a:lstStyle/>
                    <a:p>
                      <a:pPr algn="ctr">
                        <a:lnSpc>
                          <a:spcPct val="107000"/>
                        </a:lnSpc>
                        <a:spcAft>
                          <a:spcPts val="0"/>
                        </a:spcAft>
                      </a:pPr>
                      <a:r>
                        <a:rPr lang="en-IE" sz="900" dirty="0">
                          <a:effectLst/>
                          <a:latin typeface="Arial" panose="020B0604020202020204" pitchFamily="34" charset="0"/>
                          <a:cs typeface="Arial" panose="020B0604020202020204" pitchFamily="34" charset="0"/>
                        </a:rPr>
                        <a:t>TA</a:t>
                      </a:r>
                      <a:endParaRPr lang="en-IE" sz="900" dirty="0">
                        <a:effectLst/>
                        <a:latin typeface="Arial" panose="020B0604020202020204" pitchFamily="34" charset="0"/>
                        <a:ea typeface="Calibri" panose="020F0502020204030204" pitchFamily="34" charset="0"/>
                        <a:cs typeface="Arial" panose="020B0604020202020204" pitchFamily="34" charset="0"/>
                      </a:endParaRPr>
                    </a:p>
                  </a:txBody>
                  <a:tcPr marL="65819" marR="65819" marT="0" marB="0"/>
                </a:tc>
                <a:extLst>
                  <a:ext uri="{0D108BD9-81ED-4DB2-BD59-A6C34878D82A}">
                    <a16:rowId xmlns:a16="http://schemas.microsoft.com/office/drawing/2014/main" val="3397332876"/>
                  </a:ext>
                </a:extLst>
              </a:tr>
            </a:tbl>
          </a:graphicData>
        </a:graphic>
      </p:graphicFrame>
      <p:sp>
        <p:nvSpPr>
          <p:cNvPr id="3" name="Rectangle 2"/>
          <p:cNvSpPr/>
          <p:nvPr/>
        </p:nvSpPr>
        <p:spPr>
          <a:xfrm>
            <a:off x="6177265" y="1217114"/>
            <a:ext cx="3875613" cy="276999"/>
          </a:xfrm>
          <a:prstGeom prst="rect">
            <a:avLst/>
          </a:prstGeom>
        </p:spPr>
        <p:txBody>
          <a:bodyPr wrap="none">
            <a:spAutoFit/>
          </a:bodyPr>
          <a:lstStyle/>
          <a:p>
            <a:pPr marL="285750" indent="-285750">
              <a:buFont typeface="Arial" panose="020B0604020202020204" pitchFamily="34" charset="0"/>
              <a:buChar char="•"/>
            </a:pPr>
            <a:r>
              <a:rPr lang="en-IE" sz="1200" b="1" dirty="0"/>
              <a:t>When (relative frequency) label direction short codes</a:t>
            </a:r>
          </a:p>
        </p:txBody>
      </p:sp>
      <p:sp>
        <p:nvSpPr>
          <p:cNvPr id="10" name="Rectangle 9"/>
          <p:cNvSpPr/>
          <p:nvPr/>
        </p:nvSpPr>
        <p:spPr>
          <a:xfrm>
            <a:off x="1414844" y="6231332"/>
            <a:ext cx="2702086" cy="276999"/>
          </a:xfrm>
          <a:prstGeom prst="rect">
            <a:avLst/>
          </a:prstGeom>
        </p:spPr>
        <p:txBody>
          <a:bodyPr wrap="none">
            <a:spAutoFit/>
          </a:bodyPr>
          <a:lstStyle/>
          <a:p>
            <a:pPr marL="285750" indent="-285750">
              <a:buFont typeface="Arial" panose="020B0604020202020204" pitchFamily="34" charset="0"/>
              <a:buChar char="•"/>
            </a:pPr>
            <a:r>
              <a:rPr lang="en-IE" sz="1200" b="1" dirty="0"/>
              <a:t>Caution label direction short codes</a:t>
            </a:r>
          </a:p>
        </p:txBody>
      </p:sp>
    </p:spTree>
    <p:extLst>
      <p:ext uri="{BB962C8B-B14F-4D97-AF65-F5344CB8AC3E}">
        <p14:creationId xmlns:p14="http://schemas.microsoft.com/office/powerpoint/2010/main" val="510637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IE" dirty="0" smtClean="0"/>
              <a:t>Supplementary Labels</a:t>
            </a:r>
            <a:endParaRPr lang="en-IE" dirty="0"/>
          </a:p>
        </p:txBody>
      </p:sp>
      <p:sp>
        <p:nvSpPr>
          <p:cNvPr id="6" name="Rectangle 5"/>
          <p:cNvSpPr/>
          <p:nvPr/>
        </p:nvSpPr>
        <p:spPr>
          <a:xfrm>
            <a:off x="5886648" y="3244334"/>
            <a:ext cx="184731" cy="369332"/>
          </a:xfrm>
          <a:prstGeom prst="rect">
            <a:avLst/>
          </a:prstGeom>
        </p:spPr>
        <p:txBody>
          <a:bodyPr wrap="none">
            <a:spAutoFit/>
          </a:bodyPr>
          <a:lstStyle/>
          <a:p>
            <a:endParaRPr lang="en-IE" dirty="0"/>
          </a:p>
        </p:txBody>
      </p:sp>
      <p:sp>
        <p:nvSpPr>
          <p:cNvPr id="9" name="TextBox 8"/>
          <p:cNvSpPr txBox="1"/>
          <p:nvPr/>
        </p:nvSpPr>
        <p:spPr>
          <a:xfrm>
            <a:off x="346362" y="1182255"/>
            <a:ext cx="11513129" cy="2062103"/>
          </a:xfrm>
          <a:prstGeom prst="rect">
            <a:avLst/>
          </a:prstGeom>
          <a:noFill/>
        </p:spPr>
        <p:txBody>
          <a:bodyPr wrap="square" rtlCol="0">
            <a:spAutoFit/>
          </a:bodyPr>
          <a:lstStyle/>
          <a:p>
            <a:endParaRPr lang="en-IE" dirty="0" smtClean="0"/>
          </a:p>
          <a:p>
            <a:pPr marL="285750" indent="-285750">
              <a:buFont typeface="Arial" panose="020B0604020202020204" pitchFamily="34" charset="0"/>
              <a:buChar char="•"/>
            </a:pPr>
            <a:r>
              <a:rPr lang="en-IE" sz="2200" dirty="0" smtClean="0"/>
              <a:t>Supplementary </a:t>
            </a:r>
            <a:r>
              <a:rPr lang="en-IE" sz="2200" dirty="0"/>
              <a:t>labels are assigned </a:t>
            </a:r>
            <a:r>
              <a:rPr lang="en-IE" sz="2200" dirty="0" smtClean="0"/>
              <a:t>in the HMMS National Drug File in </a:t>
            </a:r>
            <a:r>
              <a:rPr lang="en-IE" sz="2200" dirty="0"/>
              <a:t>accordance with the British National </a:t>
            </a:r>
            <a:r>
              <a:rPr lang="en-IE" sz="2200" dirty="0" smtClean="0"/>
              <a:t>Formulary. </a:t>
            </a:r>
          </a:p>
          <a:p>
            <a:endParaRPr lang="en-IE" sz="2200" dirty="0"/>
          </a:p>
          <a:p>
            <a:pPr marL="285750" indent="-285750">
              <a:buFont typeface="Arial" panose="020B0604020202020204" pitchFamily="34" charset="0"/>
              <a:buChar char="•"/>
            </a:pPr>
            <a:r>
              <a:rPr lang="en-IE" sz="2200" dirty="0" smtClean="0"/>
              <a:t>Upon dispensing, the associated </a:t>
            </a:r>
            <a:r>
              <a:rPr lang="en-IE" sz="2200" dirty="0"/>
              <a:t>supplementary label will print on the label alongside the instructions.  </a:t>
            </a:r>
          </a:p>
        </p:txBody>
      </p:sp>
      <p:pic>
        <p:nvPicPr>
          <p:cNvPr id="4" name="Picture 3"/>
          <p:cNvPicPr>
            <a:picLocks noChangeAspect="1"/>
          </p:cNvPicPr>
          <p:nvPr/>
        </p:nvPicPr>
        <p:blipFill>
          <a:blip r:embed="rId2"/>
          <a:stretch>
            <a:fillRect/>
          </a:stretch>
        </p:blipFill>
        <p:spPr>
          <a:xfrm>
            <a:off x="1200348" y="3429000"/>
            <a:ext cx="4686300" cy="2352675"/>
          </a:xfrm>
          <a:prstGeom prst="rect">
            <a:avLst/>
          </a:prstGeom>
        </p:spPr>
      </p:pic>
      <p:pic>
        <p:nvPicPr>
          <p:cNvPr id="7" name="Picture 6"/>
          <p:cNvPicPr>
            <a:picLocks noChangeAspect="1"/>
          </p:cNvPicPr>
          <p:nvPr/>
        </p:nvPicPr>
        <p:blipFill>
          <a:blip r:embed="rId3"/>
          <a:stretch>
            <a:fillRect/>
          </a:stretch>
        </p:blipFill>
        <p:spPr>
          <a:xfrm>
            <a:off x="6102926" y="3429000"/>
            <a:ext cx="4714875" cy="2381250"/>
          </a:xfrm>
          <a:prstGeom prst="rect">
            <a:avLst/>
          </a:prstGeom>
        </p:spPr>
      </p:pic>
    </p:spTree>
    <p:extLst>
      <p:ext uri="{BB962C8B-B14F-4D97-AF65-F5344CB8AC3E}">
        <p14:creationId xmlns:p14="http://schemas.microsoft.com/office/powerpoint/2010/main" val="4016674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2891388" y="1742616"/>
            <a:ext cx="6210848" cy="947547"/>
          </a:xfrm>
          <a:prstGeom prst="roundRect">
            <a:avLst/>
          </a:prstGeom>
          <a:solidFill>
            <a:schemeClr val="bg1"/>
          </a:solidFill>
          <a:ln>
            <a:solidFill>
              <a:srgbClr val="096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 name="Straight Connector 3"/>
          <p:cNvCxnSpPr/>
          <p:nvPr/>
        </p:nvCxnSpPr>
        <p:spPr>
          <a:xfrm flipH="1" flipV="1">
            <a:off x="5921390" y="1738141"/>
            <a:ext cx="46545" cy="4334964"/>
          </a:xfrm>
          <a:prstGeom prst="line">
            <a:avLst/>
          </a:prstGeom>
          <a:ln>
            <a:solidFill>
              <a:srgbClr val="09695B"/>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70056" y="4777140"/>
            <a:ext cx="6255572" cy="1341117"/>
            <a:chOff x="1521033" y="3541510"/>
            <a:chExt cx="6255572" cy="1341117"/>
          </a:xfrm>
        </p:grpSpPr>
        <p:sp>
          <p:nvSpPr>
            <p:cNvPr id="29" name="Rectangle: Rounded Corners 6">
              <a:extLst>
                <a:ext uri="{FF2B5EF4-FFF2-40B4-BE49-F238E27FC236}">
                  <a16:creationId xmlns:a16="http://schemas.microsoft.com/office/drawing/2014/main" id="{F4B90ECB-B6C9-4931-B930-4103D42645F3}"/>
                </a:ext>
              </a:extLst>
            </p:cNvPr>
            <p:cNvSpPr/>
            <p:nvPr/>
          </p:nvSpPr>
          <p:spPr>
            <a:xfrm>
              <a:off x="1521033" y="4181587"/>
              <a:ext cx="2918460" cy="701040"/>
            </a:xfrm>
            <a:prstGeom prst="roundRect">
              <a:avLst>
                <a:gd name="adj" fmla="val 50000"/>
              </a:avLst>
            </a:prstGeom>
            <a:solidFill>
              <a:srgbClr val="FFC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Rounded Corners 7">
              <a:extLst>
                <a:ext uri="{FF2B5EF4-FFF2-40B4-BE49-F238E27FC236}">
                  <a16:creationId xmlns:a16="http://schemas.microsoft.com/office/drawing/2014/main" id="{39CB1249-F79C-4DD6-A69F-EA3CD716B8F7}"/>
                </a:ext>
              </a:extLst>
            </p:cNvPr>
            <p:cNvSpPr/>
            <p:nvPr/>
          </p:nvSpPr>
          <p:spPr>
            <a:xfrm>
              <a:off x="4858145" y="4177305"/>
              <a:ext cx="2918460" cy="701040"/>
            </a:xfrm>
            <a:prstGeom prst="roundRect">
              <a:avLst>
                <a:gd name="adj" fmla="val 50000"/>
              </a:avLst>
            </a:prstGeom>
            <a:solidFill>
              <a:srgbClr val="FFC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F60A4195-9B9E-47C2-8891-AB5494AA3F0E}"/>
                </a:ext>
              </a:extLst>
            </p:cNvPr>
            <p:cNvSpPr txBox="1"/>
            <p:nvPr/>
          </p:nvSpPr>
          <p:spPr>
            <a:xfrm>
              <a:off x="1752394" y="4389759"/>
              <a:ext cx="2477714" cy="276999"/>
            </a:xfrm>
            <a:prstGeom prst="rect">
              <a:avLst/>
            </a:prstGeom>
            <a:noFill/>
          </p:spPr>
          <p:txBody>
            <a:bodyPr wrap="square">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rPr>
                <a:t>No</a:t>
              </a:r>
              <a:r>
                <a:rPr kumimoji="0" lang="en-US" sz="1200" b="1" i="0" u="none" strike="noStrike" kern="0" cap="none" spc="0" normalizeH="0" noProof="1" smtClean="0">
                  <a:ln>
                    <a:noFill/>
                  </a:ln>
                  <a:solidFill>
                    <a:prstClr val="white"/>
                  </a:solidFill>
                  <a:effectLst/>
                  <a:uLnTx/>
                  <a:uFillTx/>
                  <a:latin typeface="Arial" panose="020B0604020202020204" pitchFamily="34" charset="0"/>
                  <a:cs typeface="Arial" panose="020B0604020202020204" pitchFamily="34" charset="0"/>
                </a:rPr>
                <a:t> data reference sets</a:t>
              </a:r>
              <a:endPar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B03755FF-F403-4E44-A8C0-DF082A6A9564}"/>
                </a:ext>
              </a:extLst>
            </p:cNvPr>
            <p:cNvSpPr/>
            <p:nvPr/>
          </p:nvSpPr>
          <p:spPr>
            <a:xfrm>
              <a:off x="4268392" y="4181587"/>
              <a:ext cx="701040" cy="701040"/>
            </a:xfrm>
            <a:prstGeom prst="ellipse">
              <a:avLst/>
            </a:prstGeom>
            <a:solidFill>
              <a:sysClr val="window" lastClr="FFFFFF"/>
            </a:soli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5068441" y="4264933"/>
              <a:ext cx="2644283" cy="153888"/>
            </a:xfrm>
            <a:prstGeom prst="rect">
              <a:avLst/>
            </a:prstGeom>
          </p:spPr>
          <p:txBody>
            <a:bodyPr wrap="square" lIns="0" tIns="0" rIns="0" bIns="0" rtlCol="0" anchor="t" anchorCtr="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F60A4195-9B9E-47C2-8891-AB5494AA3F0E}"/>
                </a:ext>
              </a:extLst>
            </p:cNvPr>
            <p:cNvSpPr txBox="1"/>
            <p:nvPr/>
          </p:nvSpPr>
          <p:spPr>
            <a:xfrm>
              <a:off x="5102306" y="4399949"/>
              <a:ext cx="2477714" cy="276999"/>
            </a:xfrm>
            <a:prstGeom prst="rect">
              <a:avLst/>
            </a:prstGeom>
            <a:noFill/>
          </p:spPr>
          <p:txBody>
            <a:bodyPr wrap="square">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rPr>
                <a:t>Structured data reference sets</a:t>
              </a:r>
            </a:p>
          </p:txBody>
        </p:sp>
        <p:sp>
          <p:nvSpPr>
            <p:cNvPr id="51" name="TextBox 50">
              <a:extLst>
                <a:ext uri="{FF2B5EF4-FFF2-40B4-BE49-F238E27FC236}">
                  <a16:creationId xmlns:a16="http://schemas.microsoft.com/office/drawing/2014/main" id="{F60A4195-9B9E-47C2-8891-AB5494AA3F0E}"/>
                </a:ext>
              </a:extLst>
            </p:cNvPr>
            <p:cNvSpPr txBox="1"/>
            <p:nvPr/>
          </p:nvSpPr>
          <p:spPr>
            <a:xfrm>
              <a:off x="4979164" y="3541510"/>
              <a:ext cx="2598494" cy="276999"/>
            </a:xfrm>
            <a:prstGeom prst="rect">
              <a:avLst/>
            </a:prstGeom>
            <a:noFill/>
          </p:spPr>
          <p:txBody>
            <a:bodyPr wrap="square">
              <a:spAutoFit/>
            </a:bodyPr>
            <a:lstStyle/>
            <a:p>
              <a:pPr lvl="0" algn="ctr">
                <a:spcBef>
                  <a:spcPts val="600"/>
                </a:spcBef>
                <a:defRPr/>
              </a:pPr>
              <a:r>
                <a:rPr lang="en-US" sz="1200" b="1" kern="0" noProof="1">
                  <a:solidFill>
                    <a:prstClr val="white"/>
                  </a:solidFill>
                  <a:latin typeface="Arial" panose="020B0604020202020204" pitchFamily="34" charset="0"/>
                  <a:cs typeface="Arial" panose="020B0604020202020204" pitchFamily="34" charset="0"/>
                </a:rPr>
                <a:t>Robust data </a:t>
              </a:r>
              <a:r>
                <a:rPr lang="en-US" sz="1200" b="1" kern="0" noProof="1" smtClean="0">
                  <a:solidFill>
                    <a:prstClr val="white"/>
                  </a:solidFill>
                  <a:latin typeface="Arial" panose="020B0604020202020204" pitchFamily="34" charset="0"/>
                  <a:cs typeface="Arial" panose="020B0604020202020204" pitchFamily="34" charset="0"/>
                </a:rPr>
                <a:t>flow across sectors</a:t>
              </a:r>
              <a:endParaRPr lang="en-US" sz="1200" b="1" kern="0" noProof="1">
                <a:solidFill>
                  <a:prstClr val="white"/>
                </a:solidFill>
                <a:latin typeface="Arial" panose="020B0604020202020204" pitchFamily="34" charset="0"/>
                <a:cs typeface="Arial" panose="020B0604020202020204" pitchFamily="34" charset="0"/>
              </a:endParaRPr>
            </a:p>
          </p:txBody>
        </p:sp>
      </p:grpSp>
      <p:sp>
        <p:nvSpPr>
          <p:cNvPr id="3" name="Text Placeholder 2"/>
          <p:cNvSpPr>
            <a:spLocks noGrp="1"/>
          </p:cNvSpPr>
          <p:nvPr>
            <p:ph type="body" sz="quarter" idx="11"/>
          </p:nvPr>
        </p:nvSpPr>
        <p:spPr>
          <a:xfrm>
            <a:off x="1684202" y="574003"/>
            <a:ext cx="8158547" cy="467790"/>
          </a:xfrm>
        </p:spPr>
        <p:txBody>
          <a:bodyPr>
            <a:noAutofit/>
          </a:bodyPr>
          <a:lstStyle/>
          <a:p>
            <a:r>
              <a:rPr lang="en-IE" sz="3600" dirty="0" smtClean="0"/>
              <a:t>Medicines Data</a:t>
            </a:r>
            <a:endParaRPr lang="en-IE" sz="3600" dirty="0"/>
          </a:p>
        </p:txBody>
      </p:sp>
      <p:sp>
        <p:nvSpPr>
          <p:cNvPr id="5" name="TextBox 4"/>
          <p:cNvSpPr txBox="1"/>
          <p:nvPr/>
        </p:nvSpPr>
        <p:spPr>
          <a:xfrm>
            <a:off x="5921389" y="2383882"/>
            <a:ext cx="3502635" cy="1046440"/>
          </a:xfrm>
          <a:prstGeom prst="rect">
            <a:avLst/>
          </a:prstGeom>
          <a:noFill/>
        </p:spPr>
        <p:txBody>
          <a:bodyPr wrap="square" rtlCol="0">
            <a:spAutoFit/>
          </a:bodyPr>
          <a:lstStyle/>
          <a:p>
            <a:pPr algn="ctr"/>
            <a:r>
              <a:rPr lang="en-IE" sz="1400" b="1" dirty="0" smtClean="0">
                <a:latin typeface="Arial" panose="020B0604020202020204" pitchFamily="34" charset="0"/>
                <a:cs typeface="Arial" panose="020B0604020202020204" pitchFamily="34" charset="0"/>
              </a:rPr>
              <a:t>Post HMMS Implementation</a:t>
            </a:r>
          </a:p>
          <a:p>
            <a:pPr algn="just"/>
            <a:endParaRPr lang="en-IE" sz="1200" dirty="0" smtClean="0">
              <a:solidFill>
                <a:prstClr val="black"/>
              </a:solidFill>
              <a:latin typeface="Arial" panose="020B0604020202020204" pitchFamily="34" charset="0"/>
              <a:cs typeface="Arial" panose="020B0604020202020204" pitchFamily="34" charset="0"/>
            </a:endParaRPr>
          </a:p>
          <a:p>
            <a:pPr marL="171450" indent="-171450" algn="just">
              <a:buClr>
                <a:srgbClr val="046456"/>
              </a:buClr>
              <a:buFont typeface="Arial" panose="020B0604020202020204" pitchFamily="34" charset="0"/>
              <a:buChar char="•"/>
            </a:pPr>
            <a:endParaRPr lang="en-IE" sz="1200" dirty="0" smtClean="0">
              <a:latin typeface="Arial" panose="020B0604020202020204" pitchFamily="34" charset="0"/>
              <a:cs typeface="Arial" panose="020B0604020202020204" pitchFamily="34" charset="0"/>
            </a:endParaRPr>
          </a:p>
          <a:p>
            <a:pPr marL="171450" indent="-171450" algn="just">
              <a:buClr>
                <a:srgbClr val="046456"/>
              </a:buClr>
              <a:buFont typeface="Arial" panose="020B0604020202020204" pitchFamily="34" charset="0"/>
              <a:buChar char="•"/>
            </a:pPr>
            <a:endParaRPr lang="en-IE" sz="1200" dirty="0" smtClean="0">
              <a:latin typeface="Arial" panose="020B0604020202020204" pitchFamily="34" charset="0"/>
              <a:cs typeface="Arial" panose="020B0604020202020204" pitchFamily="34" charset="0"/>
            </a:endParaRPr>
          </a:p>
          <a:p>
            <a:pPr marL="171450" indent="-171450" algn="just">
              <a:buClr>
                <a:srgbClr val="046456"/>
              </a:buClr>
              <a:buFont typeface="Arial" panose="020B0604020202020204" pitchFamily="34" charset="0"/>
              <a:buChar char="•"/>
            </a:pPr>
            <a:endParaRPr lang="en-IE"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240" y="1846735"/>
            <a:ext cx="497639" cy="497639"/>
          </a:xfrm>
          <a:prstGeom prst="rect">
            <a:avLst/>
          </a:prstGeom>
        </p:spPr>
      </p:pic>
      <p:sp>
        <p:nvSpPr>
          <p:cNvPr id="15" name="TextBox 14"/>
          <p:cNvSpPr txBox="1"/>
          <p:nvPr/>
        </p:nvSpPr>
        <p:spPr>
          <a:xfrm>
            <a:off x="2569051" y="2374123"/>
            <a:ext cx="3502635" cy="1046440"/>
          </a:xfrm>
          <a:prstGeom prst="rect">
            <a:avLst/>
          </a:prstGeom>
          <a:noFill/>
        </p:spPr>
        <p:txBody>
          <a:bodyPr wrap="square" rtlCol="0">
            <a:spAutoFit/>
          </a:bodyPr>
          <a:lstStyle/>
          <a:p>
            <a:pPr algn="ctr"/>
            <a:r>
              <a:rPr lang="en-IE" sz="1400" b="1" dirty="0" smtClean="0">
                <a:latin typeface="Arial" panose="020B0604020202020204" pitchFamily="34" charset="0"/>
                <a:cs typeface="Arial" panose="020B0604020202020204" pitchFamily="34" charset="0"/>
              </a:rPr>
              <a:t>Pre HMMS Implementation</a:t>
            </a:r>
          </a:p>
          <a:p>
            <a:pPr algn="just"/>
            <a:endParaRPr lang="en-IE" sz="1200" dirty="0" smtClean="0">
              <a:solidFill>
                <a:prstClr val="black"/>
              </a:solidFill>
              <a:latin typeface="Arial" panose="020B0604020202020204" pitchFamily="34" charset="0"/>
              <a:cs typeface="Arial" panose="020B0604020202020204" pitchFamily="34" charset="0"/>
            </a:endParaRPr>
          </a:p>
          <a:p>
            <a:pPr marL="171450" indent="-171450" algn="just">
              <a:buClr>
                <a:srgbClr val="046456"/>
              </a:buClr>
              <a:buFont typeface="Arial" panose="020B0604020202020204" pitchFamily="34" charset="0"/>
              <a:buChar char="•"/>
            </a:pPr>
            <a:endParaRPr lang="en-IE" sz="1200" dirty="0" smtClean="0">
              <a:latin typeface="Arial" panose="020B0604020202020204" pitchFamily="34" charset="0"/>
              <a:cs typeface="Arial" panose="020B0604020202020204" pitchFamily="34" charset="0"/>
            </a:endParaRPr>
          </a:p>
          <a:p>
            <a:pPr marL="171450" indent="-171450" algn="just">
              <a:buClr>
                <a:srgbClr val="046456"/>
              </a:buClr>
              <a:buFont typeface="Arial" panose="020B0604020202020204" pitchFamily="34" charset="0"/>
              <a:buChar char="•"/>
            </a:pPr>
            <a:endParaRPr lang="en-IE" sz="1200" dirty="0" smtClean="0">
              <a:latin typeface="Arial" panose="020B0604020202020204" pitchFamily="34" charset="0"/>
              <a:cs typeface="Arial" panose="020B0604020202020204" pitchFamily="34" charset="0"/>
            </a:endParaRPr>
          </a:p>
          <a:p>
            <a:pPr marL="171450" indent="-171450" algn="just">
              <a:buClr>
                <a:srgbClr val="046456"/>
              </a:buClr>
              <a:buFont typeface="Arial" panose="020B0604020202020204" pitchFamily="34" charset="0"/>
              <a:buChar char="•"/>
            </a:pPr>
            <a:endParaRPr lang="en-IE" sz="1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548" y="1846735"/>
            <a:ext cx="497639" cy="497639"/>
          </a:xfrm>
          <a:prstGeom prst="rect">
            <a:avLst/>
          </a:prstGeom>
        </p:spPr>
      </p:pic>
      <p:grpSp>
        <p:nvGrpSpPr>
          <p:cNvPr id="11" name="Group 10"/>
          <p:cNvGrpSpPr/>
          <p:nvPr/>
        </p:nvGrpSpPr>
        <p:grpSpPr>
          <a:xfrm>
            <a:off x="2865991" y="3669414"/>
            <a:ext cx="6255572" cy="1478196"/>
            <a:chOff x="1521033" y="2214936"/>
            <a:chExt cx="6255572" cy="1478196"/>
          </a:xfrm>
        </p:grpSpPr>
        <p:sp>
          <p:nvSpPr>
            <p:cNvPr id="12" name="Rectangle: Rounded Corners 6">
              <a:extLst>
                <a:ext uri="{FF2B5EF4-FFF2-40B4-BE49-F238E27FC236}">
                  <a16:creationId xmlns:a16="http://schemas.microsoft.com/office/drawing/2014/main" id="{F4B90ECB-B6C9-4931-B930-4103D42645F3}"/>
                </a:ext>
              </a:extLst>
            </p:cNvPr>
            <p:cNvSpPr/>
            <p:nvPr/>
          </p:nvSpPr>
          <p:spPr>
            <a:xfrm>
              <a:off x="1521033" y="2219218"/>
              <a:ext cx="2918460" cy="701040"/>
            </a:xfrm>
            <a:prstGeom prst="roundRect">
              <a:avLst>
                <a:gd name="adj" fmla="val 50000"/>
              </a:avLst>
            </a:prstGeom>
            <a:solidFill>
              <a:srgbClr val="ED7D31"/>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Rectangle: Rounded Corners 7">
              <a:extLst>
                <a:ext uri="{FF2B5EF4-FFF2-40B4-BE49-F238E27FC236}">
                  <a16:creationId xmlns:a16="http://schemas.microsoft.com/office/drawing/2014/main" id="{39CB1249-F79C-4DD6-A69F-EA3CD716B8F7}"/>
                </a:ext>
              </a:extLst>
            </p:cNvPr>
            <p:cNvSpPr/>
            <p:nvPr/>
          </p:nvSpPr>
          <p:spPr>
            <a:xfrm>
              <a:off x="4858145" y="2214936"/>
              <a:ext cx="2918460" cy="701040"/>
            </a:xfrm>
            <a:prstGeom prst="roundRect">
              <a:avLst>
                <a:gd name="adj" fmla="val 50000"/>
              </a:avLst>
            </a:prstGeom>
            <a:solidFill>
              <a:srgbClr val="ED7D31"/>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Oval 15">
              <a:extLst>
                <a:ext uri="{FF2B5EF4-FFF2-40B4-BE49-F238E27FC236}">
                  <a16:creationId xmlns:a16="http://schemas.microsoft.com/office/drawing/2014/main" id="{B03755FF-F403-4E44-A8C0-DF082A6A9564}"/>
                </a:ext>
              </a:extLst>
            </p:cNvPr>
            <p:cNvSpPr/>
            <p:nvPr/>
          </p:nvSpPr>
          <p:spPr>
            <a:xfrm>
              <a:off x="4268392" y="2216373"/>
              <a:ext cx="701040" cy="701040"/>
            </a:xfrm>
            <a:prstGeom prst="ellipse">
              <a:avLst/>
            </a:prstGeom>
            <a:solidFill>
              <a:sysClr val="window" lastClr="FFFFFF"/>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F60A4195-9B9E-47C2-8891-AB5494AA3F0E}"/>
                </a:ext>
              </a:extLst>
            </p:cNvPr>
            <p:cNvSpPr txBox="1"/>
            <p:nvPr/>
          </p:nvSpPr>
          <p:spPr>
            <a:xfrm>
              <a:off x="1968009" y="2426956"/>
              <a:ext cx="2142085" cy="276999"/>
            </a:xfrm>
            <a:prstGeom prst="rect">
              <a:avLst/>
            </a:prstGeom>
            <a:noFill/>
          </p:spPr>
          <p:txBody>
            <a:bodyPr wrap="square">
              <a:spAutoFit/>
            </a:bodyPr>
            <a:lstStyle/>
            <a:p>
              <a:pPr lvl="0" algn="ctr">
                <a:spcBef>
                  <a:spcPts val="600"/>
                </a:spcBef>
                <a:defRPr/>
              </a:pPr>
              <a:r>
                <a:rPr lang="en-US" sz="1200" b="1" kern="0" noProof="1">
                  <a:solidFill>
                    <a:prstClr val="white"/>
                  </a:solidFill>
                  <a:latin typeface="Arial" panose="020B0604020202020204" pitchFamily="34" charset="0"/>
                  <a:cs typeface="Arial" panose="020B0604020202020204" pitchFamily="34" charset="0"/>
                </a:rPr>
                <a:t>No </a:t>
              </a:r>
              <a:r>
                <a:rPr lang="en-US" sz="1200" b="1" kern="0" noProof="1" smtClean="0">
                  <a:solidFill>
                    <a:prstClr val="white"/>
                  </a:solidFill>
                  <a:latin typeface="Arial" panose="020B0604020202020204" pitchFamily="34" charset="0"/>
                  <a:cs typeface="Arial" panose="020B0604020202020204" pitchFamily="34" charset="0"/>
                </a:rPr>
                <a:t>standardisation</a:t>
              </a:r>
              <a:endParaRPr lang="en-US" sz="1200" b="1" kern="0" noProof="1">
                <a:solidFill>
                  <a:prstClr val="white"/>
                </a:solidFill>
                <a:latin typeface="Arial" panose="020B0604020202020204" pitchFamily="34" charset="0"/>
                <a:cs typeface="Arial" panose="020B0604020202020204" pitchFamily="34" charset="0"/>
              </a:endParaRPr>
            </a:p>
          </p:txBody>
        </p:sp>
        <p:sp>
          <p:nvSpPr>
            <p:cNvPr id="20" name="TextBox 19"/>
            <p:cNvSpPr txBox="1"/>
            <p:nvPr/>
          </p:nvSpPr>
          <p:spPr>
            <a:xfrm>
              <a:off x="5072506" y="2300423"/>
              <a:ext cx="2644283" cy="153888"/>
            </a:xfrm>
            <a:prstGeom prst="rect">
              <a:avLst/>
            </a:prstGeom>
          </p:spPr>
          <p:txBody>
            <a:bodyPr wrap="square" lIns="0" tIns="0" rIns="0" bIns="0" rtlCol="0" anchor="t" anchorCtr="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1"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F60A4195-9B9E-47C2-8891-AB5494AA3F0E}"/>
                </a:ext>
              </a:extLst>
            </p:cNvPr>
            <p:cNvSpPr txBox="1"/>
            <p:nvPr/>
          </p:nvSpPr>
          <p:spPr>
            <a:xfrm>
              <a:off x="5045012" y="2431238"/>
              <a:ext cx="2562383" cy="276999"/>
            </a:xfrm>
            <a:prstGeom prst="rect">
              <a:avLst/>
            </a:prstGeom>
            <a:noFill/>
          </p:spPr>
          <p:txBody>
            <a:bodyPr wrap="square">
              <a:spAutoFit/>
            </a:bodyPr>
            <a:lstStyle/>
            <a:p>
              <a:pPr lvl="0" algn="ctr">
                <a:spcBef>
                  <a:spcPts val="600"/>
                </a:spcBef>
                <a:defRPr/>
              </a:pPr>
              <a:r>
                <a:rPr lang="en-US" sz="1200" b="1" kern="0" noProof="1" smtClean="0">
                  <a:solidFill>
                    <a:prstClr val="white"/>
                  </a:solidFill>
                  <a:latin typeface="Arial" panose="020B0604020202020204" pitchFamily="34" charset="0"/>
                  <a:cs typeface="Arial" panose="020B0604020202020204" pitchFamily="34" charset="0"/>
                </a:rPr>
                <a:t>Standardisation</a:t>
              </a:r>
              <a:endParaRPr lang="en-US" sz="1200" b="1" kern="0" noProof="1">
                <a:solidFill>
                  <a:prstClr val="white"/>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F60A4195-9B9E-47C2-8891-AB5494AA3F0E}"/>
                </a:ext>
              </a:extLst>
            </p:cNvPr>
            <p:cNvSpPr txBox="1"/>
            <p:nvPr/>
          </p:nvSpPr>
          <p:spPr>
            <a:xfrm>
              <a:off x="5072623" y="3213325"/>
              <a:ext cx="2562383" cy="461665"/>
            </a:xfrm>
            <a:prstGeom prst="rect">
              <a:avLst/>
            </a:prstGeom>
            <a:noFill/>
          </p:spPr>
          <p:txBody>
            <a:bodyPr wrap="square">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rPr>
                <a:t>Robust data flow</a:t>
              </a:r>
              <a:r>
                <a:rPr kumimoji="0" lang="en-US" sz="1200" b="1" i="0" u="none" strike="noStrike" kern="0" cap="none" spc="0" normalizeH="0" noProof="1" smtClean="0">
                  <a:ln>
                    <a:noFill/>
                  </a:ln>
                  <a:solidFill>
                    <a:prstClr val="white"/>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rPr>
                <a:t> machine readable</a:t>
              </a:r>
            </a:p>
          </p:txBody>
        </p:sp>
        <p:sp>
          <p:nvSpPr>
            <p:cNvPr id="50" name="TextBox 49">
              <a:extLst>
                <a:ext uri="{FF2B5EF4-FFF2-40B4-BE49-F238E27FC236}">
                  <a16:creationId xmlns:a16="http://schemas.microsoft.com/office/drawing/2014/main" id="{F60A4195-9B9E-47C2-8891-AB5494AA3F0E}"/>
                </a:ext>
              </a:extLst>
            </p:cNvPr>
            <p:cNvSpPr txBox="1"/>
            <p:nvPr/>
          </p:nvSpPr>
          <p:spPr>
            <a:xfrm>
              <a:off x="5045012" y="3231467"/>
              <a:ext cx="2562383" cy="461665"/>
            </a:xfrm>
            <a:prstGeom prst="rect">
              <a:avLst/>
            </a:prstGeom>
            <a:noFill/>
          </p:spPr>
          <p:txBody>
            <a:bodyPr wrap="square">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rPr>
                <a:t>Robust data flow</a:t>
              </a:r>
              <a:r>
                <a:rPr kumimoji="0" lang="en-US" sz="1200" b="1" i="0" u="none" strike="noStrike" kern="0" cap="none" spc="0" normalizeH="0" noProof="1" smtClean="0">
                  <a:ln>
                    <a:noFill/>
                  </a:ln>
                  <a:solidFill>
                    <a:prstClr val="white"/>
                  </a:solidFill>
                  <a:effectLst/>
                  <a:uLnTx/>
                  <a:uFillTx/>
                  <a:latin typeface="Arial" panose="020B0604020202020204" pitchFamily="34" charset="0"/>
                  <a:cs typeface="Arial" panose="020B0604020202020204" pitchFamily="34" charset="0"/>
                </a:rPr>
                <a:t> -</a:t>
              </a:r>
              <a:r>
                <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rPr>
                <a:t> machine readable</a:t>
              </a:r>
            </a:p>
          </p:txBody>
        </p:sp>
      </p:grpSp>
      <p:grpSp>
        <p:nvGrpSpPr>
          <p:cNvPr id="21" name="Group 20"/>
          <p:cNvGrpSpPr/>
          <p:nvPr/>
        </p:nvGrpSpPr>
        <p:grpSpPr>
          <a:xfrm>
            <a:off x="2865991" y="4560839"/>
            <a:ext cx="6255572" cy="1387215"/>
            <a:chOff x="1521033" y="3196121"/>
            <a:chExt cx="6255572" cy="1387215"/>
          </a:xfrm>
        </p:grpSpPr>
        <p:sp>
          <p:nvSpPr>
            <p:cNvPr id="22" name="Rectangle: Rounded Corners 6">
              <a:extLst>
                <a:ext uri="{FF2B5EF4-FFF2-40B4-BE49-F238E27FC236}">
                  <a16:creationId xmlns:a16="http://schemas.microsoft.com/office/drawing/2014/main" id="{F4B90ECB-B6C9-4931-B930-4103D42645F3}"/>
                </a:ext>
              </a:extLst>
            </p:cNvPr>
            <p:cNvSpPr/>
            <p:nvPr/>
          </p:nvSpPr>
          <p:spPr>
            <a:xfrm>
              <a:off x="1521033" y="3200403"/>
              <a:ext cx="2918460" cy="701040"/>
            </a:xfrm>
            <a:prstGeom prst="roundRect">
              <a:avLst>
                <a:gd name="adj" fmla="val 50000"/>
              </a:avLst>
            </a:prstGeom>
            <a:solidFill>
              <a:srgbClr val="00599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Rounded Corners 7">
              <a:extLst>
                <a:ext uri="{FF2B5EF4-FFF2-40B4-BE49-F238E27FC236}">
                  <a16:creationId xmlns:a16="http://schemas.microsoft.com/office/drawing/2014/main" id="{39CB1249-F79C-4DD6-A69F-EA3CD716B8F7}"/>
                </a:ext>
              </a:extLst>
            </p:cNvPr>
            <p:cNvSpPr/>
            <p:nvPr/>
          </p:nvSpPr>
          <p:spPr>
            <a:xfrm>
              <a:off x="4858145" y="3196121"/>
              <a:ext cx="2918460" cy="701040"/>
            </a:xfrm>
            <a:prstGeom prst="roundRect">
              <a:avLst>
                <a:gd name="adj" fmla="val 50000"/>
              </a:avLst>
            </a:prstGeom>
            <a:solidFill>
              <a:srgbClr val="00599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Robust data across</a:t>
              </a:r>
              <a:r>
                <a:rPr kumimoji="0" lang="en-GB" sz="1200" b="1" i="0" u="none" strike="noStrike" kern="0" cap="none" spc="0" normalizeH="0" noProof="0" dirty="0" smtClean="0">
                  <a:ln>
                    <a:noFill/>
                  </a:ln>
                  <a:solidFill>
                    <a:schemeClr val="bg1"/>
                  </a:solidFill>
                  <a:effectLst/>
                  <a:uLnTx/>
                  <a:uFillTx/>
                  <a:latin typeface="Arial" panose="020B0604020202020204" pitchFamily="34" charset="0"/>
                  <a:ea typeface="+mn-ea"/>
                  <a:cs typeface="Arial" panose="020B0604020202020204" pitchFamily="34" charset="0"/>
                </a:rPr>
                <a:t> sectors</a:t>
              </a:r>
              <a:endParaRPr kumimoji="0" lang="en-GB" sz="1200" b="1" i="0" u="none" strike="noStrike" kern="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F60A4195-9B9E-47C2-8891-AB5494AA3F0E}"/>
                </a:ext>
              </a:extLst>
            </p:cNvPr>
            <p:cNvSpPr txBox="1"/>
            <p:nvPr/>
          </p:nvSpPr>
          <p:spPr>
            <a:xfrm>
              <a:off x="1546430" y="3395419"/>
              <a:ext cx="2708165" cy="276999"/>
            </a:xfrm>
            <a:prstGeom prst="rect">
              <a:avLst/>
            </a:prstGeom>
            <a:noFill/>
          </p:spPr>
          <p:txBody>
            <a:bodyPr wrap="square">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rPr>
                <a:t>Data silos across sectors</a:t>
              </a:r>
            </a:p>
          </p:txBody>
        </p:sp>
        <p:sp>
          <p:nvSpPr>
            <p:cNvPr id="25" name="Oval 24">
              <a:extLst>
                <a:ext uri="{FF2B5EF4-FFF2-40B4-BE49-F238E27FC236}">
                  <a16:creationId xmlns:a16="http://schemas.microsoft.com/office/drawing/2014/main" id="{B03755FF-F403-4E44-A8C0-DF082A6A9564}"/>
                </a:ext>
              </a:extLst>
            </p:cNvPr>
            <p:cNvSpPr/>
            <p:nvPr/>
          </p:nvSpPr>
          <p:spPr>
            <a:xfrm>
              <a:off x="4268392" y="3200402"/>
              <a:ext cx="701040" cy="701040"/>
            </a:xfrm>
            <a:prstGeom prst="ellipse">
              <a:avLst/>
            </a:prstGeom>
            <a:solidFill>
              <a:sysClr val="window" lastClr="FFFFFF"/>
            </a:solidFill>
            <a:ln w="6350" cap="flat" cmpd="sng" algn="ctr">
              <a:solidFill>
                <a:srgbClr val="0059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8601" y="4241554"/>
              <a:ext cx="341782" cy="341782"/>
            </a:xfrm>
            <a:prstGeom prst="rect">
              <a:avLst/>
            </a:prstGeom>
            <a:noFill/>
          </p:spPr>
        </p:pic>
        <p:sp>
          <p:nvSpPr>
            <p:cNvPr id="27" name="TextBox 26"/>
            <p:cNvSpPr txBox="1"/>
            <p:nvPr/>
          </p:nvSpPr>
          <p:spPr>
            <a:xfrm>
              <a:off x="5072506" y="3380031"/>
              <a:ext cx="2644283" cy="153888"/>
            </a:xfrm>
            <a:prstGeom prst="rect">
              <a:avLst/>
            </a:prstGeom>
          </p:spPr>
          <p:txBody>
            <a:bodyPr wrap="square" lIns="0" tIns="0" rIns="0" bIns="0" rtlCol="0" anchor="t" anchorCtr="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5" name="Group 34"/>
          <p:cNvGrpSpPr/>
          <p:nvPr/>
        </p:nvGrpSpPr>
        <p:grpSpPr>
          <a:xfrm>
            <a:off x="2846664" y="2820962"/>
            <a:ext cx="6255572" cy="705322"/>
            <a:chOff x="1516968" y="1332233"/>
            <a:chExt cx="6255572" cy="705322"/>
          </a:xfrm>
        </p:grpSpPr>
        <p:sp>
          <p:nvSpPr>
            <p:cNvPr id="36" name="Rectangle: Rounded Corners 6">
              <a:extLst>
                <a:ext uri="{FF2B5EF4-FFF2-40B4-BE49-F238E27FC236}">
                  <a16:creationId xmlns:a16="http://schemas.microsoft.com/office/drawing/2014/main" id="{F4B90ECB-B6C9-4931-B930-4103D42645F3}"/>
                </a:ext>
              </a:extLst>
            </p:cNvPr>
            <p:cNvSpPr/>
            <p:nvPr/>
          </p:nvSpPr>
          <p:spPr>
            <a:xfrm>
              <a:off x="1516968" y="1336515"/>
              <a:ext cx="2918460" cy="701040"/>
            </a:xfrm>
            <a:prstGeom prst="roundRect">
              <a:avLst>
                <a:gd name="adj" fmla="val 50000"/>
              </a:avLst>
            </a:prstGeom>
            <a:solidFill>
              <a:srgbClr val="09695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Rectangle: Rounded Corners 7">
              <a:extLst>
                <a:ext uri="{FF2B5EF4-FFF2-40B4-BE49-F238E27FC236}">
                  <a16:creationId xmlns:a16="http://schemas.microsoft.com/office/drawing/2014/main" id="{39CB1249-F79C-4DD6-A69F-EA3CD716B8F7}"/>
                </a:ext>
              </a:extLst>
            </p:cNvPr>
            <p:cNvSpPr/>
            <p:nvPr/>
          </p:nvSpPr>
          <p:spPr>
            <a:xfrm>
              <a:off x="4854080" y="1332233"/>
              <a:ext cx="2918460" cy="701040"/>
            </a:xfrm>
            <a:prstGeom prst="roundRect">
              <a:avLst>
                <a:gd name="adj" fmla="val 50000"/>
              </a:avLst>
            </a:prstGeom>
            <a:solidFill>
              <a:srgbClr val="09695B"/>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F60A4195-9B9E-47C2-8891-AB5494AA3F0E}"/>
                </a:ext>
              </a:extLst>
            </p:cNvPr>
            <p:cNvSpPr txBox="1"/>
            <p:nvPr/>
          </p:nvSpPr>
          <p:spPr>
            <a:xfrm>
              <a:off x="1898926" y="1556230"/>
              <a:ext cx="2149560" cy="276999"/>
            </a:xfrm>
            <a:prstGeom prst="rect">
              <a:avLst/>
            </a:prstGeom>
            <a:solidFill>
              <a:srgbClr val="09695B"/>
            </a:solidFill>
          </p:spPr>
          <p:txBody>
            <a:bodyPr wrap="square">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1" smtClean="0">
                  <a:ln>
                    <a:noFill/>
                  </a:ln>
                  <a:solidFill>
                    <a:prstClr val="white"/>
                  </a:solidFill>
                  <a:effectLst/>
                  <a:uLnTx/>
                  <a:uFillTx/>
                  <a:latin typeface="Arial" panose="020B0604020202020204" pitchFamily="34" charset="0"/>
                  <a:cs typeface="Arial" panose="020B0604020202020204" pitchFamily="34" charset="0"/>
                </a:rPr>
                <a:t>Poor / no interoperability</a:t>
              </a: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000" y="1509608"/>
              <a:ext cx="354853" cy="354853"/>
            </a:xfrm>
            <a:prstGeom prst="rect">
              <a:avLst/>
            </a:prstGeom>
            <a:noFill/>
          </p:spPr>
        </p:pic>
        <p:sp>
          <p:nvSpPr>
            <p:cNvPr id="40" name="TextBox 39"/>
            <p:cNvSpPr txBox="1"/>
            <p:nvPr/>
          </p:nvSpPr>
          <p:spPr>
            <a:xfrm>
              <a:off x="5060274" y="1609460"/>
              <a:ext cx="2555921" cy="184666"/>
            </a:xfrm>
            <a:prstGeom prst="rect">
              <a:avLst/>
            </a:prstGeom>
            <a:solidFill>
              <a:srgbClr val="09695B"/>
            </a:solidFill>
          </p:spPr>
          <p:txBody>
            <a:bodyPr wrap="square" lIns="0" tIns="0" rIns="0" bIns="0" rtlCol="0" anchor="t" anchorCtr="0">
              <a:spAutoFit/>
            </a:bodyPr>
            <a:lstStyle/>
            <a:p>
              <a:pPr lvl="0" algn="ctr">
                <a:spcBef>
                  <a:spcPts val="600"/>
                </a:spcBef>
                <a:defRPr/>
              </a:pPr>
              <a:r>
                <a:rPr lang="en-US" sz="1200" b="1" kern="0" noProof="1" smtClean="0">
                  <a:solidFill>
                    <a:prstClr val="white"/>
                  </a:solidFill>
                  <a:latin typeface="Arial" panose="020B0604020202020204" pitchFamily="34" charset="0"/>
                  <a:cs typeface="Arial" panose="020B0604020202020204" pitchFamily="34" charset="0"/>
                </a:rPr>
                <a:t>Semantic interoperability</a:t>
              </a:r>
              <a:endParaRPr lang="en-US" sz="1200" b="1" kern="0" noProof="1">
                <a:solidFill>
                  <a:prstClr val="white"/>
                </a:solidFill>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B03755FF-F403-4E44-A8C0-DF082A6A9564}"/>
                </a:ext>
              </a:extLst>
            </p:cNvPr>
            <p:cNvSpPr/>
            <p:nvPr/>
          </p:nvSpPr>
          <p:spPr>
            <a:xfrm>
              <a:off x="4264327" y="1336515"/>
              <a:ext cx="701040" cy="701040"/>
            </a:xfrm>
            <a:prstGeom prst="ellipse">
              <a:avLst/>
            </a:prstGeom>
            <a:solidFill>
              <a:sysClr val="window" lastClr="FFFFFF"/>
            </a:solidFill>
            <a:ln w="6350" cap="flat" cmpd="sng" algn="ctr">
              <a:solidFill>
                <a:srgbClr val="0969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3476" y="2996082"/>
            <a:ext cx="372228" cy="372228"/>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2833" y="4735106"/>
            <a:ext cx="356379" cy="356379"/>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1945" y="3880220"/>
            <a:ext cx="360939" cy="360939"/>
          </a:xfrm>
          <a:prstGeom prst="rect">
            <a:avLst/>
          </a:prstGeom>
        </p:spPr>
      </p:pic>
      <p:cxnSp>
        <p:nvCxnSpPr>
          <p:cNvPr id="70" name="Straight Connector 69"/>
          <p:cNvCxnSpPr/>
          <p:nvPr/>
        </p:nvCxnSpPr>
        <p:spPr>
          <a:xfrm>
            <a:off x="5925412" y="1750413"/>
            <a:ext cx="3046" cy="947547"/>
          </a:xfrm>
          <a:prstGeom prst="line">
            <a:avLst/>
          </a:prstGeom>
          <a:ln>
            <a:solidFill>
              <a:srgbClr val="096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648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50026" y="513317"/>
            <a:ext cx="8158547" cy="484724"/>
          </a:xfrm>
        </p:spPr>
        <p:txBody>
          <a:bodyPr>
            <a:noAutofit/>
          </a:bodyPr>
          <a:lstStyle/>
          <a:p>
            <a:r>
              <a:rPr lang="en-IE" sz="3600" dirty="0" smtClean="0"/>
              <a:t>HMMS Implementation Roadmap</a:t>
            </a:r>
            <a:endParaRPr lang="en-IE" sz="3600" dirty="0"/>
          </a:p>
        </p:txBody>
      </p:sp>
      <p:grpSp>
        <p:nvGrpSpPr>
          <p:cNvPr id="25" name="Group 4"/>
          <p:cNvGrpSpPr>
            <a:grpSpLocks noChangeAspect="1"/>
          </p:cNvGrpSpPr>
          <p:nvPr/>
        </p:nvGrpSpPr>
        <p:grpSpPr bwMode="auto">
          <a:xfrm>
            <a:off x="1968500" y="2061310"/>
            <a:ext cx="6113480" cy="4104212"/>
            <a:chOff x="3" y="-142"/>
            <a:chExt cx="6067" cy="4072"/>
          </a:xfrm>
        </p:grpSpPr>
        <p:sp>
          <p:nvSpPr>
            <p:cNvPr id="26" name="Freeform 25"/>
            <p:cNvSpPr>
              <a:spLocks/>
            </p:cNvSpPr>
            <p:nvPr/>
          </p:nvSpPr>
          <p:spPr bwMode="auto">
            <a:xfrm>
              <a:off x="3" y="1585"/>
              <a:ext cx="5539" cy="2345"/>
            </a:xfrm>
            <a:custGeom>
              <a:avLst/>
              <a:gdLst>
                <a:gd name="T0" fmla="*/ 0 w 5482"/>
                <a:gd name="T1" fmla="*/ 2195 h 2195"/>
                <a:gd name="T2" fmla="*/ 5000 w 5482"/>
                <a:gd name="T3" fmla="*/ 0 h 2195"/>
                <a:gd name="T4" fmla="*/ 5482 w 5482"/>
                <a:gd name="T5" fmla="*/ 0 h 2195"/>
                <a:gd name="T6" fmla="*/ 3130 w 5482"/>
                <a:gd name="T7" fmla="*/ 2195 h 2195"/>
                <a:gd name="T8" fmla="*/ 0 w 5482"/>
                <a:gd name="T9" fmla="*/ 2195 h 2195"/>
              </a:gdLst>
              <a:ahLst/>
              <a:cxnLst>
                <a:cxn ang="0">
                  <a:pos x="T0" y="T1"/>
                </a:cxn>
                <a:cxn ang="0">
                  <a:pos x="T2" y="T3"/>
                </a:cxn>
                <a:cxn ang="0">
                  <a:pos x="T4" y="T5"/>
                </a:cxn>
                <a:cxn ang="0">
                  <a:pos x="T6" y="T7"/>
                </a:cxn>
                <a:cxn ang="0">
                  <a:pos x="T8" y="T9"/>
                </a:cxn>
              </a:cxnLst>
              <a:rect l="0" t="0" r="r" b="b"/>
              <a:pathLst>
                <a:path w="5482" h="2195">
                  <a:moveTo>
                    <a:pt x="0" y="2195"/>
                  </a:moveTo>
                  <a:lnTo>
                    <a:pt x="5000" y="0"/>
                  </a:lnTo>
                  <a:lnTo>
                    <a:pt x="5482" y="0"/>
                  </a:lnTo>
                  <a:lnTo>
                    <a:pt x="3130" y="2195"/>
                  </a:lnTo>
                  <a:lnTo>
                    <a:pt x="0" y="2195"/>
                  </a:lnTo>
                  <a:close/>
                </a:path>
              </a:pathLst>
            </a:custGeom>
            <a:gradFill flip="none" rotWithShape="1">
              <a:gsLst>
                <a:gs pos="0">
                  <a:sysClr val="window" lastClr="FFFFFF">
                    <a:lumMod val="95000"/>
                  </a:sysClr>
                </a:gs>
                <a:gs pos="100000">
                  <a:srgbClr val="D3CBBF"/>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914400" eaLnBrk="1" fontAlgn="auto" hangingPunct="1">
                <a:spcBef>
                  <a:spcPts val="0"/>
                </a:spcBef>
                <a:spcAft>
                  <a:spcPts val="0"/>
                </a:spcAft>
                <a:defRPr/>
              </a:pPr>
              <a:endParaRPr lang="en-US" sz="1350" kern="0">
                <a:solidFill>
                  <a:prstClr val="black"/>
                </a:solidFill>
                <a:latin typeface="+mn-lt"/>
              </a:endParaRPr>
            </a:p>
          </p:txBody>
        </p:sp>
        <p:sp>
          <p:nvSpPr>
            <p:cNvPr id="27" name="Freeform 26"/>
            <p:cNvSpPr>
              <a:spLocks/>
            </p:cNvSpPr>
            <p:nvPr/>
          </p:nvSpPr>
          <p:spPr bwMode="auto">
            <a:xfrm>
              <a:off x="5054" y="-142"/>
              <a:ext cx="1016" cy="1733"/>
            </a:xfrm>
            <a:custGeom>
              <a:avLst/>
              <a:gdLst>
                <a:gd name="T0" fmla="*/ 1017 w 1017"/>
                <a:gd name="T1" fmla="*/ 245 h 1733"/>
                <a:gd name="T2" fmla="*/ 835 w 1017"/>
                <a:gd name="T3" fmla="*/ 0 h 1733"/>
                <a:gd name="T4" fmla="*/ 505 w 1017"/>
                <a:gd name="T5" fmla="*/ 245 h 1733"/>
                <a:gd name="T6" fmla="*/ 658 w 1017"/>
                <a:gd name="T7" fmla="*/ 245 h 1733"/>
                <a:gd name="T8" fmla="*/ 0 w 1017"/>
                <a:gd name="T9" fmla="*/ 1733 h 1733"/>
                <a:gd name="T10" fmla="*/ 482 w 1017"/>
                <a:gd name="T11" fmla="*/ 1733 h 1733"/>
                <a:gd name="T12" fmla="*/ 881 w 1017"/>
                <a:gd name="T13" fmla="*/ 245 h 1733"/>
                <a:gd name="T14" fmla="*/ 1017 w 1017"/>
                <a:gd name="T15" fmla="*/ 245 h 1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7" h="1733">
                  <a:moveTo>
                    <a:pt x="1017" y="245"/>
                  </a:moveTo>
                  <a:lnTo>
                    <a:pt x="835" y="0"/>
                  </a:lnTo>
                  <a:lnTo>
                    <a:pt x="505" y="245"/>
                  </a:lnTo>
                  <a:lnTo>
                    <a:pt x="658" y="245"/>
                  </a:lnTo>
                  <a:lnTo>
                    <a:pt x="0" y="1733"/>
                  </a:lnTo>
                  <a:lnTo>
                    <a:pt x="482" y="1733"/>
                  </a:lnTo>
                  <a:lnTo>
                    <a:pt x="881" y="245"/>
                  </a:lnTo>
                  <a:lnTo>
                    <a:pt x="1017" y="245"/>
                  </a:lnTo>
                  <a:close/>
                </a:path>
              </a:pathLst>
            </a:custGeom>
            <a:gradFill flip="none" rotWithShape="1">
              <a:gsLst>
                <a:gs pos="0">
                  <a:srgbClr val="046456">
                    <a:tint val="66000"/>
                    <a:satMod val="160000"/>
                  </a:srgbClr>
                </a:gs>
                <a:gs pos="50000">
                  <a:srgbClr val="046456">
                    <a:tint val="44500"/>
                    <a:satMod val="160000"/>
                  </a:srgbClr>
                </a:gs>
                <a:gs pos="100000">
                  <a:srgbClr val="046456">
                    <a:tint val="23500"/>
                    <a:satMod val="160000"/>
                  </a:srgb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defTabSz="914400" eaLnBrk="1" fontAlgn="auto" hangingPunct="1">
                <a:spcBef>
                  <a:spcPts val="0"/>
                </a:spcBef>
                <a:spcAft>
                  <a:spcPts val="0"/>
                </a:spcAft>
                <a:defRPr/>
              </a:pPr>
              <a:endParaRPr lang="en-US" sz="1350" kern="0">
                <a:solidFill>
                  <a:prstClr val="black"/>
                </a:solidFill>
                <a:latin typeface="+mn-lt"/>
              </a:endParaRPr>
            </a:p>
          </p:txBody>
        </p:sp>
      </p:grpSp>
      <p:sp>
        <p:nvSpPr>
          <p:cNvPr id="29" name="Oval 28"/>
          <p:cNvSpPr/>
          <p:nvPr/>
        </p:nvSpPr>
        <p:spPr>
          <a:xfrm>
            <a:off x="6956860" y="3933649"/>
            <a:ext cx="225425" cy="74612"/>
          </a:xfrm>
          <a:prstGeom prst="ellipse">
            <a:avLst/>
          </a:prstGeom>
          <a:solidFill>
            <a:sysClr val="window" lastClr="FFFFFF">
              <a:lumMod val="65000"/>
            </a:sysClr>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Arial"/>
            </a:endParaRPr>
          </a:p>
        </p:txBody>
      </p:sp>
      <p:sp>
        <p:nvSpPr>
          <p:cNvPr id="30" name="Oval 29"/>
          <p:cNvSpPr/>
          <p:nvPr/>
        </p:nvSpPr>
        <p:spPr>
          <a:xfrm>
            <a:off x="6323447" y="4317824"/>
            <a:ext cx="292100" cy="96837"/>
          </a:xfrm>
          <a:prstGeom prst="ellipse">
            <a:avLst/>
          </a:prstGeom>
          <a:solidFill>
            <a:sysClr val="window" lastClr="FFFFFF">
              <a:lumMod val="75000"/>
            </a:sysClr>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Arial"/>
            </a:endParaRPr>
          </a:p>
        </p:txBody>
      </p:sp>
      <p:sp>
        <p:nvSpPr>
          <p:cNvPr id="31" name="Oval 30"/>
          <p:cNvSpPr/>
          <p:nvPr/>
        </p:nvSpPr>
        <p:spPr>
          <a:xfrm>
            <a:off x="5507472" y="4838524"/>
            <a:ext cx="381000" cy="125412"/>
          </a:xfrm>
          <a:prstGeom prst="ellipse">
            <a:avLst/>
          </a:prstGeom>
          <a:solidFill>
            <a:sysClr val="window" lastClr="FFFFFF">
              <a:lumMod val="75000"/>
            </a:sysClr>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Arial"/>
            </a:endParaRPr>
          </a:p>
        </p:txBody>
      </p:sp>
      <p:cxnSp>
        <p:nvCxnSpPr>
          <p:cNvPr id="40" name="Straight Connector 69"/>
          <p:cNvCxnSpPr>
            <a:cxnSpLocks noChangeShapeType="1"/>
          </p:cNvCxnSpPr>
          <p:nvPr/>
        </p:nvCxnSpPr>
        <p:spPr bwMode="auto">
          <a:xfrm>
            <a:off x="4136445" y="2680695"/>
            <a:ext cx="1522726" cy="1622545"/>
          </a:xfrm>
          <a:prstGeom prst="line">
            <a:avLst/>
          </a:prstGeom>
          <a:noFill/>
          <a:ln w="9525" algn="ctr">
            <a:solidFill>
              <a:srgbClr val="D76213"/>
            </a:solidFill>
            <a:round/>
            <a:headEnd type="oval" w="med" len="med"/>
            <a:tailEnd/>
          </a:ln>
          <a:extLst>
            <a:ext uri="{909E8E84-426E-40DD-AFC4-6F175D3DCCD1}">
              <a14:hiddenFill xmlns:a14="http://schemas.microsoft.com/office/drawing/2010/main">
                <a:noFill/>
              </a14:hiddenFill>
            </a:ext>
          </a:extLst>
        </p:spPr>
      </p:cxnSp>
      <p:cxnSp>
        <p:nvCxnSpPr>
          <p:cNvPr id="42" name="Straight Connector 71"/>
          <p:cNvCxnSpPr>
            <a:cxnSpLocks noChangeShapeType="1"/>
          </p:cNvCxnSpPr>
          <p:nvPr/>
        </p:nvCxnSpPr>
        <p:spPr bwMode="auto">
          <a:xfrm>
            <a:off x="3207021" y="4548344"/>
            <a:ext cx="1305089" cy="333042"/>
          </a:xfrm>
          <a:prstGeom prst="line">
            <a:avLst/>
          </a:prstGeom>
          <a:noFill/>
          <a:ln w="9525" algn="ctr">
            <a:solidFill>
              <a:srgbClr val="046456"/>
            </a:solidFill>
            <a:round/>
            <a:headEnd type="oval" w="med" len="med"/>
            <a:tailEnd/>
          </a:ln>
          <a:extLst>
            <a:ext uri="{909E8E84-426E-40DD-AFC4-6F175D3DCCD1}">
              <a14:hiddenFill xmlns:a14="http://schemas.microsoft.com/office/drawing/2010/main">
                <a:noFill/>
              </a14:hiddenFill>
            </a:ext>
          </a:extLst>
        </p:spPr>
      </p:cxnSp>
      <p:cxnSp>
        <p:nvCxnSpPr>
          <p:cNvPr id="43" name="Straight Connector 72"/>
          <p:cNvCxnSpPr>
            <a:cxnSpLocks noChangeShapeType="1"/>
          </p:cNvCxnSpPr>
          <p:nvPr/>
        </p:nvCxnSpPr>
        <p:spPr bwMode="auto">
          <a:xfrm>
            <a:off x="6077684" y="3339172"/>
            <a:ext cx="295180" cy="559552"/>
          </a:xfrm>
          <a:prstGeom prst="line">
            <a:avLst/>
          </a:prstGeom>
          <a:noFill/>
          <a:ln w="9525" algn="ctr">
            <a:solidFill>
              <a:srgbClr val="005999"/>
            </a:solidFill>
            <a:round/>
            <a:headEnd type="oval" w="med" len="med"/>
            <a:tailEnd/>
          </a:ln>
          <a:extLst>
            <a:ext uri="{909E8E84-426E-40DD-AFC4-6F175D3DCCD1}">
              <a14:hiddenFill xmlns:a14="http://schemas.microsoft.com/office/drawing/2010/main">
                <a:noFill/>
              </a14:hiddenFill>
            </a:ext>
          </a:extLst>
        </p:spPr>
      </p:cxnSp>
      <p:cxnSp>
        <p:nvCxnSpPr>
          <p:cNvPr id="44" name="Straight Connector 73"/>
          <p:cNvCxnSpPr>
            <a:cxnSpLocks noChangeShapeType="1"/>
          </p:cNvCxnSpPr>
          <p:nvPr/>
        </p:nvCxnSpPr>
        <p:spPr bwMode="auto">
          <a:xfrm flipH="1">
            <a:off x="7210860" y="3400249"/>
            <a:ext cx="1367990" cy="360362"/>
          </a:xfrm>
          <a:prstGeom prst="line">
            <a:avLst/>
          </a:prstGeom>
          <a:noFill/>
          <a:ln w="9525" algn="ctr">
            <a:solidFill>
              <a:srgbClr val="FFC000"/>
            </a:solidFill>
            <a:round/>
            <a:headEnd type="oval" w="med" len="med"/>
            <a:tailEnd/>
          </a:ln>
          <a:extLst>
            <a:ext uri="{909E8E84-426E-40DD-AFC4-6F175D3DCCD1}">
              <a14:hiddenFill xmlns:a14="http://schemas.microsoft.com/office/drawing/2010/main">
                <a:noFill/>
              </a14:hiddenFill>
            </a:ext>
          </a:extLst>
        </p:spPr>
      </p:cxnSp>
      <p:sp>
        <p:nvSpPr>
          <p:cNvPr id="45" name="Oval 44"/>
          <p:cNvSpPr/>
          <p:nvPr/>
        </p:nvSpPr>
        <p:spPr>
          <a:xfrm>
            <a:off x="5451910" y="4236861"/>
            <a:ext cx="492125" cy="492125"/>
          </a:xfrm>
          <a:prstGeom prst="ellipse">
            <a:avLst/>
          </a:prstGeom>
          <a:solidFill>
            <a:srgbClr val="D76213"/>
          </a:solidFill>
          <a:ln w="9525" cap="flat" cmpd="sng" algn="ctr">
            <a:noFill/>
            <a:prstDash val="solid"/>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sp>
        <p:nvSpPr>
          <p:cNvPr id="46" name="Oval 45"/>
          <p:cNvSpPr/>
          <p:nvPr/>
        </p:nvSpPr>
        <p:spPr>
          <a:xfrm>
            <a:off x="4461310" y="4752799"/>
            <a:ext cx="541337" cy="541337"/>
          </a:xfrm>
          <a:prstGeom prst="ellipse">
            <a:avLst/>
          </a:prstGeom>
          <a:solidFill>
            <a:srgbClr val="046456"/>
          </a:solidFill>
          <a:ln w="9525" cap="flat" cmpd="sng" algn="ctr">
            <a:noFill/>
            <a:prstDash val="solid"/>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pic>
        <p:nvPicPr>
          <p:cNvPr id="49" name="Picture 7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947" y="4282899"/>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49"/>
          <p:cNvSpPr/>
          <p:nvPr/>
        </p:nvSpPr>
        <p:spPr>
          <a:xfrm>
            <a:off x="6271060" y="3862211"/>
            <a:ext cx="396875" cy="395288"/>
          </a:xfrm>
          <a:prstGeom prst="ellipse">
            <a:avLst/>
          </a:prstGeom>
          <a:solidFill>
            <a:srgbClr val="005999"/>
          </a:solidFill>
          <a:ln w="9525" cap="flat" cmpd="sng" algn="ctr">
            <a:noFill/>
            <a:prstDash val="solid"/>
          </a:ln>
          <a:effectLst/>
        </p:spPr>
        <p:txBody>
          <a:bodyPr anchor="ctr"/>
          <a:lstStyle/>
          <a:p>
            <a:pPr algn="ctr" defTabSz="914400" eaLnBrk="1" fontAlgn="auto" hangingPunct="1">
              <a:spcBef>
                <a:spcPts val="0"/>
              </a:spcBef>
              <a:spcAft>
                <a:spcPts val="0"/>
              </a:spcAft>
              <a:defRPr/>
            </a:pPr>
            <a:endParaRPr lang="en-US" sz="2400" kern="0">
              <a:solidFill>
                <a:prstClr val="white"/>
              </a:solidFill>
              <a:latin typeface="Arial"/>
            </a:endParaRPr>
          </a:p>
        </p:txBody>
      </p:sp>
      <p:pic>
        <p:nvPicPr>
          <p:cNvPr id="51" name="Picture 7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160" y="3898724"/>
            <a:ext cx="3222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7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110" y="4803599"/>
            <a:ext cx="4413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Oval 52"/>
          <p:cNvSpPr/>
          <p:nvPr/>
        </p:nvSpPr>
        <p:spPr>
          <a:xfrm>
            <a:off x="6926697" y="3617736"/>
            <a:ext cx="284163" cy="285750"/>
          </a:xfrm>
          <a:prstGeom prst="ellipse">
            <a:avLst/>
          </a:prstGeom>
          <a:solidFill>
            <a:srgbClr val="FFC000"/>
          </a:solidFill>
          <a:ln w="9525" cap="flat" cmpd="sng" algn="ctr">
            <a:noFill/>
            <a:prstDash val="solid"/>
          </a:ln>
          <a:effectLst/>
        </p:spPr>
        <p:txBody>
          <a:bodyPr anchor="ctr"/>
          <a:lstStyle/>
          <a:p>
            <a:pPr algn="ctr" defTabSz="914400" eaLnBrk="1" fontAlgn="auto" hangingPunct="1">
              <a:spcBef>
                <a:spcPts val="0"/>
              </a:spcBef>
              <a:spcAft>
                <a:spcPts val="0"/>
              </a:spcAft>
              <a:defRPr/>
            </a:pPr>
            <a:endParaRPr lang="en-US" sz="2400" kern="0">
              <a:solidFill>
                <a:prstClr val="white"/>
              </a:solidFill>
              <a:latin typeface="Arial"/>
            </a:endParaRPr>
          </a:p>
        </p:txBody>
      </p:sp>
      <p:pic>
        <p:nvPicPr>
          <p:cNvPr id="55" name="Picture 8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7972" y="3659011"/>
            <a:ext cx="2016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1239982" y="3517791"/>
            <a:ext cx="2078993" cy="267766"/>
          </a:xfrm>
          <a:prstGeom prst="rect">
            <a:avLst/>
          </a:prstGeom>
        </p:spPr>
        <p:txBody>
          <a:bodyPr wrap="square">
            <a:spAutoFit/>
          </a:bodyPr>
          <a:lstStyle/>
          <a:p>
            <a:pPr algn="ctr" defTabSz="914400" eaLnBrk="1" fontAlgn="auto" hangingPunct="1">
              <a:lnSpc>
                <a:spcPct val="95000"/>
              </a:lnSpc>
              <a:spcBef>
                <a:spcPts val="300"/>
              </a:spcBef>
              <a:spcAft>
                <a:spcPts val="300"/>
              </a:spcAft>
              <a:defRPr/>
            </a:pPr>
            <a:r>
              <a:rPr lang="en-US" sz="1200" b="1" kern="0" dirty="0" smtClean="0">
                <a:solidFill>
                  <a:srgbClr val="046456"/>
                </a:solidFill>
                <a:latin typeface="Arial" panose="020B0604020202020204" pitchFamily="34" charset="0"/>
                <a:cs typeface="Arial" panose="020B0604020202020204" pitchFamily="34" charset="0"/>
              </a:rPr>
              <a:t>Phase I started May 2023</a:t>
            </a:r>
            <a:endParaRPr lang="en-US" sz="1200" b="1" kern="0" dirty="0">
              <a:solidFill>
                <a:srgbClr val="046456"/>
              </a:solidFill>
              <a:latin typeface="Arial" panose="020B0604020202020204" pitchFamily="34" charset="0"/>
              <a:cs typeface="Arial" panose="020B0604020202020204" pitchFamily="34" charset="0"/>
            </a:endParaRPr>
          </a:p>
        </p:txBody>
      </p:sp>
      <p:sp>
        <p:nvSpPr>
          <p:cNvPr id="57" name="Rounded Rectangle 56"/>
          <p:cNvSpPr/>
          <p:nvPr/>
        </p:nvSpPr>
        <p:spPr>
          <a:xfrm>
            <a:off x="1599456" y="3787933"/>
            <a:ext cx="1526018" cy="1616406"/>
          </a:xfrm>
          <a:prstGeom prst="roundRect">
            <a:avLst/>
          </a:prstGeom>
          <a:noFill/>
          <a:ln>
            <a:solidFill>
              <a:srgbClr val="04645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000" b="1" dirty="0" smtClean="0">
                <a:solidFill>
                  <a:schemeClr val="tx1"/>
                </a:solidFill>
                <a:latin typeface="Arial" panose="020B0604020202020204" pitchFamily="34" charset="0"/>
                <a:cs typeface="Arial" panose="020B0604020202020204" pitchFamily="34" charset="0"/>
              </a:rPr>
              <a:t>HMMS-Pharmacy </a:t>
            </a:r>
            <a:endParaRPr lang="en-IE" sz="1000" b="1" dirty="0">
              <a:solidFill>
                <a:schemeClr val="tx1"/>
              </a:solidFill>
              <a:latin typeface="Arial" panose="020B0604020202020204" pitchFamily="34" charset="0"/>
              <a:cs typeface="Arial" panose="020B0604020202020204" pitchFamily="34" charset="0"/>
            </a:endParaRPr>
          </a:p>
          <a:p>
            <a:pPr algn="ctr"/>
            <a:r>
              <a:rPr lang="en-IE" sz="1000" b="1" dirty="0" smtClean="0">
                <a:solidFill>
                  <a:schemeClr val="tx1"/>
                </a:solidFill>
                <a:latin typeface="Arial" panose="020B0604020202020204" pitchFamily="34" charset="0"/>
                <a:cs typeface="Arial" panose="020B0604020202020204" pitchFamily="34" charset="0"/>
              </a:rPr>
              <a:t>Go-Live - 6 Sites</a:t>
            </a:r>
          </a:p>
          <a:p>
            <a:pPr algn="ctr"/>
            <a:endParaRPr lang="en-IE" sz="1000" b="1" dirty="0">
              <a:solidFill>
                <a:schemeClr val="tx1"/>
              </a:solidFill>
              <a:latin typeface="Arial" panose="020B0604020202020204" pitchFamily="34" charset="0"/>
              <a:cs typeface="Arial" panose="020B0604020202020204" pitchFamily="34" charset="0"/>
            </a:endParaRPr>
          </a:p>
          <a:p>
            <a:pPr algn="ctr"/>
            <a:r>
              <a:rPr lang="en-IE" sz="1000" dirty="0" smtClean="0">
                <a:solidFill>
                  <a:schemeClr val="tx1"/>
                </a:solidFill>
                <a:latin typeface="Arial" panose="020B0604020202020204" pitchFamily="34" charset="0"/>
                <a:cs typeface="Arial" panose="020B0604020202020204" pitchFamily="34" charset="0"/>
              </a:rPr>
              <a:t>Galway University</a:t>
            </a:r>
          </a:p>
          <a:p>
            <a:pPr algn="ctr"/>
            <a:r>
              <a:rPr lang="en-IE" sz="1000" dirty="0" smtClean="0">
                <a:solidFill>
                  <a:schemeClr val="tx1"/>
                </a:solidFill>
                <a:latin typeface="Arial" panose="020B0604020202020204" pitchFamily="34" charset="0"/>
                <a:cs typeface="Arial" panose="020B0604020202020204" pitchFamily="34" charset="0"/>
              </a:rPr>
              <a:t>Phoenix Pharmacy</a:t>
            </a:r>
          </a:p>
          <a:p>
            <a:pPr algn="ctr"/>
            <a:r>
              <a:rPr lang="en-IE" sz="1000" dirty="0" smtClean="0">
                <a:solidFill>
                  <a:schemeClr val="tx1"/>
                </a:solidFill>
                <a:latin typeface="Arial" panose="020B0604020202020204" pitchFamily="34" charset="0"/>
                <a:cs typeface="Arial" panose="020B0604020202020204" pitchFamily="34" charset="0"/>
              </a:rPr>
              <a:t>Rotunda</a:t>
            </a:r>
          </a:p>
          <a:p>
            <a:pPr algn="ctr"/>
            <a:r>
              <a:rPr lang="en-IE" sz="1000" dirty="0" smtClean="0">
                <a:solidFill>
                  <a:schemeClr val="tx1"/>
                </a:solidFill>
                <a:latin typeface="Arial" panose="020B0604020202020204" pitchFamily="34" charset="0"/>
                <a:cs typeface="Arial" panose="020B0604020202020204" pitchFamily="34" charset="0"/>
              </a:rPr>
              <a:t>St Vincent's </a:t>
            </a:r>
          </a:p>
          <a:p>
            <a:pPr algn="ctr"/>
            <a:r>
              <a:rPr lang="en-IE" sz="1000" dirty="0" smtClean="0">
                <a:solidFill>
                  <a:schemeClr val="tx1"/>
                </a:solidFill>
                <a:latin typeface="Arial" panose="020B0604020202020204" pitchFamily="34" charset="0"/>
                <a:cs typeface="Arial" panose="020B0604020202020204" pitchFamily="34" charset="0"/>
              </a:rPr>
              <a:t>Connolly Hospital</a:t>
            </a:r>
          </a:p>
          <a:p>
            <a:pPr algn="ctr"/>
            <a:r>
              <a:rPr lang="en-IE" sz="1000" dirty="0" smtClean="0">
                <a:solidFill>
                  <a:schemeClr val="tx1"/>
                </a:solidFill>
                <a:latin typeface="Arial" panose="020B0604020202020204" pitchFamily="34" charset="0"/>
                <a:cs typeface="Arial" panose="020B0604020202020204" pitchFamily="34" charset="0"/>
              </a:rPr>
              <a:t>South Infirmary </a:t>
            </a:r>
            <a:r>
              <a:rPr lang="en-IE" sz="1000" dirty="0">
                <a:solidFill>
                  <a:schemeClr val="tx1"/>
                </a:solidFill>
                <a:latin typeface="Arial" panose="020B0604020202020204" pitchFamily="34" charset="0"/>
                <a:cs typeface="Arial" panose="020B0604020202020204" pitchFamily="34" charset="0"/>
              </a:rPr>
              <a:t>Cork</a:t>
            </a:r>
          </a:p>
        </p:txBody>
      </p:sp>
      <p:sp>
        <p:nvSpPr>
          <p:cNvPr id="66" name="Rectangle 65"/>
          <p:cNvSpPr/>
          <p:nvPr/>
        </p:nvSpPr>
        <p:spPr>
          <a:xfrm>
            <a:off x="2895656" y="1696898"/>
            <a:ext cx="1676400" cy="267766"/>
          </a:xfrm>
          <a:prstGeom prst="rect">
            <a:avLst/>
          </a:prstGeom>
        </p:spPr>
        <p:txBody>
          <a:bodyPr wrap="square">
            <a:spAutoFit/>
          </a:bodyPr>
          <a:lstStyle/>
          <a:p>
            <a:pPr algn="ctr" defTabSz="914400" eaLnBrk="1" fontAlgn="auto" hangingPunct="1">
              <a:lnSpc>
                <a:spcPct val="95000"/>
              </a:lnSpc>
              <a:spcBef>
                <a:spcPts val="300"/>
              </a:spcBef>
              <a:spcAft>
                <a:spcPts val="300"/>
              </a:spcAft>
              <a:defRPr/>
            </a:pPr>
            <a:r>
              <a:rPr lang="en-US" sz="1200" b="1" kern="0" dirty="0" smtClean="0">
                <a:solidFill>
                  <a:srgbClr val="D76213"/>
                </a:solidFill>
                <a:latin typeface="Arial" panose="020B0604020202020204" pitchFamily="34" charset="0"/>
                <a:cs typeface="Arial" panose="020B0604020202020204" pitchFamily="34" charset="0"/>
              </a:rPr>
              <a:t>Phase II Pharmacy</a:t>
            </a:r>
            <a:endParaRPr lang="en-US" sz="1200" b="1" kern="0" dirty="0">
              <a:solidFill>
                <a:srgbClr val="D76213"/>
              </a:solidFill>
              <a:latin typeface="Arial" panose="020B0604020202020204" pitchFamily="34" charset="0"/>
              <a:cs typeface="Arial" panose="020B0604020202020204" pitchFamily="34" charset="0"/>
            </a:endParaRPr>
          </a:p>
        </p:txBody>
      </p:sp>
      <p:sp>
        <p:nvSpPr>
          <p:cNvPr id="68" name="Rounded Rectangle 67"/>
          <p:cNvSpPr/>
          <p:nvPr/>
        </p:nvSpPr>
        <p:spPr>
          <a:xfrm>
            <a:off x="3087730" y="1997241"/>
            <a:ext cx="1574463" cy="617075"/>
          </a:xfrm>
          <a:prstGeom prst="roundRect">
            <a:avLst/>
          </a:prstGeom>
          <a:noFill/>
          <a:ln>
            <a:solidFill>
              <a:srgbClr val="D7621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000" b="1" dirty="0">
                <a:solidFill>
                  <a:schemeClr val="tx1"/>
                </a:solidFill>
                <a:latin typeface="Arial" panose="020B0604020202020204" pitchFamily="34" charset="0"/>
                <a:cs typeface="Arial" panose="020B0604020202020204" pitchFamily="34" charset="0"/>
              </a:rPr>
              <a:t>HMMS-Pharmacy </a:t>
            </a:r>
          </a:p>
          <a:p>
            <a:pPr algn="ctr"/>
            <a:r>
              <a:rPr lang="en-IE" sz="1000" b="1" dirty="0" smtClean="0">
                <a:solidFill>
                  <a:schemeClr val="tx1"/>
                </a:solidFill>
                <a:latin typeface="Arial" panose="020B0604020202020204" pitchFamily="34" charset="0"/>
                <a:cs typeface="Arial" panose="020B0604020202020204" pitchFamily="34" charset="0"/>
              </a:rPr>
              <a:t>Go-Live</a:t>
            </a:r>
          </a:p>
          <a:p>
            <a:pPr algn="ctr"/>
            <a:r>
              <a:rPr lang="en-IE" sz="1000" b="1" dirty="0" smtClean="0">
                <a:solidFill>
                  <a:schemeClr val="tx1"/>
                </a:solidFill>
                <a:latin typeface="Arial" panose="020B0604020202020204" pitchFamily="34" charset="0"/>
                <a:cs typeface="Arial" panose="020B0604020202020204" pitchFamily="34" charset="0"/>
              </a:rPr>
              <a:t>27 nominated sites</a:t>
            </a:r>
            <a:endParaRPr lang="en-IE" sz="1000" b="1"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4939147" y="1829126"/>
            <a:ext cx="1676400" cy="267766"/>
          </a:xfrm>
          <a:prstGeom prst="rect">
            <a:avLst/>
          </a:prstGeom>
        </p:spPr>
        <p:txBody>
          <a:bodyPr wrap="square">
            <a:spAutoFit/>
          </a:bodyPr>
          <a:lstStyle/>
          <a:p>
            <a:pPr algn="ctr">
              <a:lnSpc>
                <a:spcPct val="95000"/>
              </a:lnSpc>
              <a:spcBef>
                <a:spcPts val="300"/>
              </a:spcBef>
              <a:spcAft>
                <a:spcPts val="300"/>
              </a:spcAft>
              <a:defRPr/>
            </a:pPr>
            <a:r>
              <a:rPr lang="en-IE" sz="1200" b="1" dirty="0">
                <a:solidFill>
                  <a:schemeClr val="accent1">
                    <a:lumMod val="50000"/>
                  </a:schemeClr>
                </a:solidFill>
                <a:latin typeface="Arial" panose="020B0604020202020204" pitchFamily="34" charset="0"/>
                <a:cs typeface="Arial" panose="020B0604020202020204" pitchFamily="34" charset="0"/>
              </a:rPr>
              <a:t>HMMS-HEPMA</a:t>
            </a:r>
            <a:endParaRPr lang="en-IE" b="1" dirty="0" smtClean="0">
              <a:solidFill>
                <a:schemeClr val="accent1">
                  <a:lumMod val="50000"/>
                </a:schemeClr>
              </a:solidFill>
              <a:latin typeface="Arial" panose="020B0604020202020204" pitchFamily="34" charset="0"/>
              <a:cs typeface="Arial" panose="020B0604020202020204" pitchFamily="34" charset="0"/>
            </a:endParaRPr>
          </a:p>
        </p:txBody>
      </p:sp>
      <p:sp>
        <p:nvSpPr>
          <p:cNvPr id="72" name="Rounded Rectangle 71"/>
          <p:cNvSpPr/>
          <p:nvPr/>
        </p:nvSpPr>
        <p:spPr>
          <a:xfrm>
            <a:off x="5232850" y="2061799"/>
            <a:ext cx="1474420" cy="1217134"/>
          </a:xfrm>
          <a:prstGeom prst="roundRect">
            <a:avLst/>
          </a:prstGeom>
          <a:noFill/>
          <a:ln>
            <a:solidFill>
              <a:srgbClr val="005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000" dirty="0" smtClean="0">
                <a:solidFill>
                  <a:schemeClr val="tx1"/>
                </a:solidFill>
                <a:latin typeface="Arial" panose="020B0604020202020204" pitchFamily="34" charset="0"/>
                <a:cs typeface="Arial" panose="020B0604020202020204" pitchFamily="34" charset="0"/>
              </a:rPr>
              <a:t>Project Scoping</a:t>
            </a:r>
          </a:p>
          <a:p>
            <a:pPr algn="ctr"/>
            <a:r>
              <a:rPr lang="en-IE" sz="1000" dirty="0" smtClean="0">
                <a:solidFill>
                  <a:schemeClr val="tx1"/>
                </a:solidFill>
                <a:latin typeface="Arial" panose="020B0604020202020204" pitchFamily="34" charset="0"/>
                <a:cs typeface="Arial" panose="020B0604020202020204" pitchFamily="34" charset="0"/>
              </a:rPr>
              <a:t>Project Governance</a:t>
            </a:r>
          </a:p>
          <a:p>
            <a:pPr algn="ctr"/>
            <a:r>
              <a:rPr lang="en-IE" sz="1000" dirty="0" smtClean="0">
                <a:solidFill>
                  <a:schemeClr val="tx1"/>
                </a:solidFill>
                <a:latin typeface="Arial" panose="020B0604020202020204" pitchFamily="34" charset="0"/>
                <a:cs typeface="Arial" panose="020B0604020202020204" pitchFamily="34" charset="0"/>
              </a:rPr>
              <a:t>Stakeholder Engagement</a:t>
            </a:r>
          </a:p>
          <a:p>
            <a:pPr algn="ctr"/>
            <a:r>
              <a:rPr lang="en-IE" sz="1000" dirty="0" smtClean="0">
                <a:solidFill>
                  <a:schemeClr val="tx1"/>
                </a:solidFill>
                <a:latin typeface="Arial" panose="020B0604020202020204" pitchFamily="34" charset="0"/>
                <a:cs typeface="Arial" panose="020B0604020202020204" pitchFamily="34" charset="0"/>
              </a:rPr>
              <a:t>Project Plan</a:t>
            </a:r>
            <a:endParaRPr lang="en-IE" sz="1000" dirty="0">
              <a:solidFill>
                <a:schemeClr val="tx1"/>
              </a:solidFill>
              <a:latin typeface="Arial" panose="020B0604020202020204" pitchFamily="34" charset="0"/>
              <a:cs typeface="Arial" panose="020B0604020202020204" pitchFamily="34" charset="0"/>
            </a:endParaRPr>
          </a:p>
        </p:txBody>
      </p:sp>
      <p:cxnSp>
        <p:nvCxnSpPr>
          <p:cNvPr id="73" name="Straight Arrow Connector 72"/>
          <p:cNvCxnSpPr/>
          <p:nvPr/>
        </p:nvCxnSpPr>
        <p:spPr>
          <a:xfrm flipV="1">
            <a:off x="6304111" y="1939817"/>
            <a:ext cx="282222" cy="5645"/>
          </a:xfrm>
          <a:prstGeom prst="straightConnector1">
            <a:avLst/>
          </a:prstGeom>
          <a:ln>
            <a:solidFill>
              <a:srgbClr val="005999"/>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264236" y="2754028"/>
            <a:ext cx="1870364" cy="267766"/>
          </a:xfrm>
          <a:prstGeom prst="rect">
            <a:avLst/>
          </a:prstGeom>
        </p:spPr>
        <p:txBody>
          <a:bodyPr wrap="square">
            <a:spAutoFit/>
          </a:bodyPr>
          <a:lstStyle/>
          <a:p>
            <a:pPr algn="ctr" defTabSz="914400" eaLnBrk="1" fontAlgn="auto" hangingPunct="1">
              <a:lnSpc>
                <a:spcPct val="95000"/>
              </a:lnSpc>
              <a:spcBef>
                <a:spcPts val="300"/>
              </a:spcBef>
              <a:spcAft>
                <a:spcPts val="300"/>
              </a:spcAft>
              <a:defRPr/>
            </a:pPr>
            <a:r>
              <a:rPr lang="en-US" sz="1200" b="1" kern="0" dirty="0" smtClean="0">
                <a:solidFill>
                  <a:srgbClr val="FFC000"/>
                </a:solidFill>
                <a:latin typeface="Arial" panose="020B0604020202020204" pitchFamily="34" charset="0"/>
                <a:cs typeface="Arial" panose="020B0604020202020204" pitchFamily="34" charset="0"/>
              </a:rPr>
              <a:t>Implementation</a:t>
            </a:r>
          </a:p>
        </p:txBody>
      </p:sp>
      <p:sp>
        <p:nvSpPr>
          <p:cNvPr id="78" name="Rounded Rectangle 77"/>
          <p:cNvSpPr/>
          <p:nvPr/>
        </p:nvSpPr>
        <p:spPr>
          <a:xfrm>
            <a:off x="8681235" y="3069202"/>
            <a:ext cx="1574463" cy="6170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000" b="1" dirty="0">
                <a:solidFill>
                  <a:schemeClr val="tx1"/>
                </a:solidFill>
                <a:latin typeface="Arial" panose="020B0604020202020204" pitchFamily="34" charset="0"/>
                <a:cs typeface="Arial" panose="020B0604020202020204" pitchFamily="34" charset="0"/>
              </a:rPr>
              <a:t>HMMS-Pharmacy </a:t>
            </a:r>
          </a:p>
          <a:p>
            <a:pPr algn="ctr"/>
            <a:r>
              <a:rPr lang="en-IE" sz="1000" b="1" dirty="0" smtClean="0">
                <a:solidFill>
                  <a:schemeClr val="tx1"/>
                </a:solidFill>
                <a:latin typeface="Arial" panose="020B0604020202020204" pitchFamily="34" charset="0"/>
                <a:cs typeface="Arial" panose="020B0604020202020204" pitchFamily="34" charset="0"/>
              </a:rPr>
              <a:t>HMMS-EPMA Implementation</a:t>
            </a:r>
            <a:endParaRPr lang="en-IE" sz="1000" b="1" dirty="0">
              <a:solidFill>
                <a:schemeClr val="tx1"/>
              </a:solidFill>
              <a:latin typeface="Arial" panose="020B0604020202020204" pitchFamily="34" charset="0"/>
              <a:cs typeface="Arial" panose="020B0604020202020204" pitchFamily="34" charset="0"/>
            </a:endParaRPr>
          </a:p>
        </p:txBody>
      </p:sp>
      <p:cxnSp>
        <p:nvCxnSpPr>
          <p:cNvPr id="79" name="Straight Arrow Connector 78"/>
          <p:cNvCxnSpPr/>
          <p:nvPr/>
        </p:nvCxnSpPr>
        <p:spPr>
          <a:xfrm>
            <a:off x="9878291" y="2934664"/>
            <a:ext cx="438565"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541478" y="5401627"/>
            <a:ext cx="381000" cy="125412"/>
          </a:xfrm>
          <a:prstGeom prst="ellipse">
            <a:avLst/>
          </a:prstGeom>
          <a:solidFill>
            <a:sysClr val="window" lastClr="FFFFFF">
              <a:lumMod val="75000"/>
            </a:sysClr>
          </a:solidFill>
          <a:ln w="25400" cap="flat" cmpd="sng" algn="ctr">
            <a:noFill/>
            <a:prstDash val="solid"/>
          </a:ln>
          <a:effectLst/>
        </p:spPr>
        <p:txBody>
          <a:bodyPr anchor="ctr"/>
          <a:lstStyle/>
          <a:p>
            <a:pPr algn="ctr" defTabSz="914400" eaLnBrk="1" fontAlgn="auto" hangingPunct="1">
              <a:spcBef>
                <a:spcPts val="0"/>
              </a:spcBef>
              <a:spcAft>
                <a:spcPts val="0"/>
              </a:spcAft>
              <a:defRPr/>
            </a:pPr>
            <a:endParaRPr lang="en-US" sz="1350" kern="0">
              <a:solidFill>
                <a:prstClr val="white"/>
              </a:solidFill>
              <a:latin typeface="Arial"/>
            </a:endParaRPr>
          </a:p>
        </p:txBody>
      </p:sp>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496" y="2367231"/>
            <a:ext cx="1173222" cy="1173222"/>
          </a:xfrm>
          <a:prstGeom prst="rect">
            <a:avLst/>
          </a:prstGeom>
        </p:spPr>
      </p:pic>
      <p:cxnSp>
        <p:nvCxnSpPr>
          <p:cNvPr id="34" name="Straight Arrow Connector 33"/>
          <p:cNvCxnSpPr>
            <a:endCxn id="66" idx="3"/>
          </p:cNvCxnSpPr>
          <p:nvPr/>
        </p:nvCxnSpPr>
        <p:spPr>
          <a:xfrm flipV="1">
            <a:off x="4248826" y="1830781"/>
            <a:ext cx="323230" cy="5646"/>
          </a:xfrm>
          <a:prstGeom prst="straightConnector1">
            <a:avLst/>
          </a:prstGeom>
          <a:ln>
            <a:solidFill>
              <a:srgbClr val="D7621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247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605556" y="2493817"/>
            <a:ext cx="3282257" cy="1356505"/>
          </a:xfrm>
        </p:spPr>
        <p:txBody>
          <a:bodyPr>
            <a:noAutofit/>
          </a:bodyPr>
          <a:lstStyle/>
          <a:p>
            <a:pPr marL="0" indent="0">
              <a:buNone/>
            </a:pPr>
            <a:r>
              <a:rPr lang="en-IE" sz="5400" dirty="0" smtClean="0">
                <a:solidFill>
                  <a:schemeClr val="bg1"/>
                </a:solidFill>
                <a:latin typeface="Tahoma" panose="020B0604030504040204" pitchFamily="34" charset="0"/>
                <a:ea typeface="Tahoma" panose="020B0604030504040204" pitchFamily="34" charset="0"/>
                <a:cs typeface="Tahoma" panose="020B0604030504040204" pitchFamily="34" charset="0"/>
              </a:rPr>
              <a:t>Questions</a:t>
            </a:r>
            <a:endParaRPr lang="en-IE"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D8C05788-95C0-42E5-8008-4505D925A48F}"/>
              </a:ext>
            </a:extLst>
          </p:cNvPr>
          <p:cNvSpPr/>
          <p:nvPr/>
        </p:nvSpPr>
        <p:spPr>
          <a:xfrm>
            <a:off x="4605556" y="6451134"/>
            <a:ext cx="2936147" cy="18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Text Placeholder 1"/>
          <p:cNvSpPr txBox="1">
            <a:spLocks/>
          </p:cNvSpPr>
          <p:nvPr/>
        </p:nvSpPr>
        <p:spPr>
          <a:xfrm>
            <a:off x="1366953" y="4026610"/>
            <a:ext cx="9759461" cy="13565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E"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HMMS.contact@hse.ie</a:t>
            </a:r>
            <a:endParaRPr lang="en-IE"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823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1465231" y="579808"/>
            <a:ext cx="8158547" cy="496013"/>
          </a:xfrm>
        </p:spPr>
        <p:txBody>
          <a:bodyPr>
            <a:normAutofit/>
          </a:bodyPr>
          <a:lstStyle/>
          <a:p>
            <a:r>
              <a:rPr lang="en-IE" sz="3600" dirty="0" smtClean="0"/>
              <a:t>HMMS and the eHealth Ecosystem</a:t>
            </a:r>
            <a:endParaRPr lang="en-IE" sz="3600" dirty="0"/>
          </a:p>
        </p:txBody>
      </p:sp>
      <p:pic>
        <p:nvPicPr>
          <p:cNvPr id="2" name="Picture 1"/>
          <p:cNvPicPr>
            <a:picLocks noChangeAspect="1"/>
          </p:cNvPicPr>
          <p:nvPr/>
        </p:nvPicPr>
        <p:blipFill>
          <a:blip r:embed="rId3"/>
          <a:stretch>
            <a:fillRect/>
          </a:stretch>
        </p:blipFill>
        <p:spPr>
          <a:xfrm>
            <a:off x="2184618" y="1465847"/>
            <a:ext cx="6996865" cy="4878548"/>
          </a:xfrm>
          <a:prstGeom prst="rect">
            <a:avLst/>
          </a:prstGeom>
        </p:spPr>
      </p:pic>
    </p:spTree>
    <p:extLst>
      <p:ext uri="{BB962C8B-B14F-4D97-AF65-F5344CB8AC3E}">
        <p14:creationId xmlns:p14="http://schemas.microsoft.com/office/powerpoint/2010/main" val="3426212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89850" y="588018"/>
            <a:ext cx="8158547" cy="461095"/>
          </a:xfrm>
        </p:spPr>
        <p:txBody>
          <a:bodyPr>
            <a:noAutofit/>
          </a:bodyPr>
          <a:lstStyle/>
          <a:p>
            <a:r>
              <a:rPr lang="en-IE" sz="3600" dirty="0" smtClean="0"/>
              <a:t>Current Patient Journey</a:t>
            </a:r>
            <a:endParaRPr lang="en-IE" sz="3600" dirty="0"/>
          </a:p>
        </p:txBody>
      </p:sp>
      <p:pic>
        <p:nvPicPr>
          <p:cNvPr id="5" name="Picture 4"/>
          <p:cNvPicPr>
            <a:picLocks noChangeAspect="1"/>
          </p:cNvPicPr>
          <p:nvPr/>
        </p:nvPicPr>
        <p:blipFill>
          <a:blip r:embed="rId3"/>
          <a:stretch>
            <a:fillRect/>
          </a:stretch>
        </p:blipFill>
        <p:spPr>
          <a:xfrm>
            <a:off x="1817209" y="1428713"/>
            <a:ext cx="8821037" cy="5055472"/>
          </a:xfrm>
          <a:prstGeom prst="rect">
            <a:avLst/>
          </a:prstGeom>
        </p:spPr>
      </p:pic>
    </p:spTree>
    <p:extLst>
      <p:ext uri="{BB962C8B-B14F-4D97-AF65-F5344CB8AC3E}">
        <p14:creationId xmlns:p14="http://schemas.microsoft.com/office/powerpoint/2010/main" val="4171999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37976" y="612081"/>
            <a:ext cx="8158547" cy="461095"/>
          </a:xfrm>
        </p:spPr>
        <p:txBody>
          <a:bodyPr>
            <a:noAutofit/>
          </a:bodyPr>
          <a:lstStyle/>
          <a:p>
            <a:r>
              <a:rPr lang="en-IE" sz="3600" dirty="0" smtClean="0"/>
              <a:t>Future Patient Journey</a:t>
            </a:r>
            <a:endParaRPr lang="en-IE" sz="3600" dirty="0"/>
          </a:p>
        </p:txBody>
      </p:sp>
      <p:pic>
        <p:nvPicPr>
          <p:cNvPr id="2" name="Picture 1"/>
          <p:cNvPicPr>
            <a:picLocks noChangeAspect="1"/>
          </p:cNvPicPr>
          <p:nvPr/>
        </p:nvPicPr>
        <p:blipFill>
          <a:blip r:embed="rId3"/>
          <a:stretch>
            <a:fillRect/>
          </a:stretch>
        </p:blipFill>
        <p:spPr>
          <a:xfrm>
            <a:off x="1452562" y="1457324"/>
            <a:ext cx="9487394" cy="5019675"/>
          </a:xfrm>
          <a:prstGeom prst="rect">
            <a:avLst/>
          </a:prstGeom>
        </p:spPr>
      </p:pic>
    </p:spTree>
    <p:extLst>
      <p:ext uri="{BB962C8B-B14F-4D97-AF65-F5344CB8AC3E}">
        <p14:creationId xmlns:p14="http://schemas.microsoft.com/office/powerpoint/2010/main" val="2974300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8498268" y="2156530"/>
            <a:ext cx="1638716" cy="82171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ounded Rectangle 48"/>
          <p:cNvSpPr/>
          <p:nvPr/>
        </p:nvSpPr>
        <p:spPr>
          <a:xfrm>
            <a:off x="5779045" y="5412037"/>
            <a:ext cx="1661197" cy="61396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ounded Rectangle 47"/>
          <p:cNvSpPr/>
          <p:nvPr/>
        </p:nvSpPr>
        <p:spPr>
          <a:xfrm>
            <a:off x="5951400" y="1543646"/>
            <a:ext cx="1590291" cy="910693"/>
          </a:xfrm>
          <a:prstGeom prst="roundRect">
            <a:avLst/>
          </a:prstGeom>
          <a:solidFill>
            <a:schemeClr val="bg1"/>
          </a:solidFill>
          <a:ln>
            <a:solidFill>
              <a:srgbClr val="005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ounded Rectangle 46"/>
          <p:cNvSpPr/>
          <p:nvPr/>
        </p:nvSpPr>
        <p:spPr>
          <a:xfrm>
            <a:off x="2423429" y="5037932"/>
            <a:ext cx="1700725" cy="668589"/>
          </a:xfrm>
          <a:prstGeom prst="roundRect">
            <a:avLst/>
          </a:prstGeom>
          <a:solidFill>
            <a:schemeClr val="bg1"/>
          </a:solidFill>
          <a:ln>
            <a:solidFill>
              <a:srgbClr val="D76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ounded Rectangle 45"/>
          <p:cNvSpPr/>
          <p:nvPr/>
        </p:nvSpPr>
        <p:spPr>
          <a:xfrm>
            <a:off x="1603778" y="2954735"/>
            <a:ext cx="1342125" cy="613965"/>
          </a:xfrm>
          <a:prstGeom prst="roundRect">
            <a:avLst/>
          </a:prstGeom>
          <a:solidFill>
            <a:schemeClr val="bg1"/>
          </a:solidFill>
          <a:ln>
            <a:solidFill>
              <a:srgbClr val="046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2"/>
          <p:cNvSpPr>
            <a:spLocks noGrp="1"/>
          </p:cNvSpPr>
          <p:nvPr>
            <p:ph type="body" sz="quarter" idx="11"/>
          </p:nvPr>
        </p:nvSpPr>
        <p:spPr>
          <a:xfrm>
            <a:off x="1670408" y="567775"/>
            <a:ext cx="8158547" cy="496013"/>
          </a:xfrm>
        </p:spPr>
        <p:txBody>
          <a:bodyPr>
            <a:normAutofit/>
          </a:bodyPr>
          <a:lstStyle/>
          <a:p>
            <a:r>
              <a:rPr lang="en-IE" sz="3600" dirty="0" smtClean="0"/>
              <a:t>HMMS Benefits</a:t>
            </a:r>
            <a:endParaRPr lang="en-IE" sz="3600" dirty="0"/>
          </a:p>
        </p:txBody>
      </p:sp>
      <p:sp>
        <p:nvSpPr>
          <p:cNvPr id="5" name="Arc 4"/>
          <p:cNvSpPr/>
          <p:nvPr/>
        </p:nvSpPr>
        <p:spPr>
          <a:xfrm>
            <a:off x="5029197" y="2723057"/>
            <a:ext cx="1296000" cy="1296000"/>
          </a:xfrm>
          <a:prstGeom prst="arc">
            <a:avLst>
              <a:gd name="adj1" fmla="val 7914138"/>
              <a:gd name="adj2" fmla="val 2868450"/>
            </a:avLst>
          </a:prstGeom>
          <a:noFill/>
          <a:ln w="88900" cap="flat" cmpd="sng" algn="ctr">
            <a:solidFill>
              <a:srgbClr val="005999"/>
            </a:solidFill>
            <a:prstDash val="solid"/>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sp>
        <p:nvSpPr>
          <p:cNvPr id="6" name="Arc 5"/>
          <p:cNvSpPr/>
          <p:nvPr/>
        </p:nvSpPr>
        <p:spPr>
          <a:xfrm rot="10800000">
            <a:off x="5904830" y="3678538"/>
            <a:ext cx="1296000" cy="1296000"/>
          </a:xfrm>
          <a:prstGeom prst="arc">
            <a:avLst>
              <a:gd name="adj1" fmla="val 7914138"/>
              <a:gd name="adj2" fmla="val 2868450"/>
            </a:avLst>
          </a:prstGeom>
          <a:noFill/>
          <a:ln w="88900" cap="flat" cmpd="sng" algn="ctr">
            <a:solidFill>
              <a:srgbClr val="FFC000"/>
            </a:solidFill>
            <a:prstDash val="solid"/>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sp>
        <p:nvSpPr>
          <p:cNvPr id="7" name="Arc 6"/>
          <p:cNvSpPr/>
          <p:nvPr/>
        </p:nvSpPr>
        <p:spPr>
          <a:xfrm rot="10800000">
            <a:off x="4147041" y="3678538"/>
            <a:ext cx="1296000" cy="1296000"/>
          </a:xfrm>
          <a:prstGeom prst="arc">
            <a:avLst>
              <a:gd name="adj1" fmla="val 7914138"/>
              <a:gd name="adj2" fmla="val 2868450"/>
            </a:avLst>
          </a:prstGeom>
          <a:noFill/>
          <a:ln w="88900" cap="flat" cmpd="sng" algn="ctr">
            <a:solidFill>
              <a:srgbClr val="D76213"/>
            </a:solidFill>
            <a:prstDash val="solid"/>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sp>
        <p:nvSpPr>
          <p:cNvPr id="8" name="Arc 7"/>
          <p:cNvSpPr/>
          <p:nvPr/>
        </p:nvSpPr>
        <p:spPr>
          <a:xfrm>
            <a:off x="3264991" y="2725738"/>
            <a:ext cx="1296000" cy="1296000"/>
          </a:xfrm>
          <a:prstGeom prst="arc">
            <a:avLst>
              <a:gd name="adj1" fmla="val 7914138"/>
              <a:gd name="adj2" fmla="val 2868450"/>
            </a:avLst>
          </a:prstGeom>
          <a:noFill/>
          <a:ln w="88900" cap="flat" cmpd="sng" algn="ctr">
            <a:solidFill>
              <a:srgbClr val="046456"/>
            </a:solidFill>
            <a:prstDash val="solid"/>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sp>
        <p:nvSpPr>
          <p:cNvPr id="9" name="Arc 8"/>
          <p:cNvSpPr/>
          <p:nvPr/>
        </p:nvSpPr>
        <p:spPr>
          <a:xfrm>
            <a:off x="6789542" y="2723057"/>
            <a:ext cx="1296000" cy="1296000"/>
          </a:xfrm>
          <a:prstGeom prst="arc">
            <a:avLst>
              <a:gd name="adj1" fmla="val 7914138"/>
              <a:gd name="adj2" fmla="val 2868450"/>
            </a:avLst>
          </a:prstGeom>
          <a:noFill/>
          <a:ln w="88900" cap="flat" cmpd="sng" algn="ctr">
            <a:solidFill>
              <a:srgbClr val="C8BEAF"/>
            </a:solidFill>
            <a:prstDash val="solid"/>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sp>
        <p:nvSpPr>
          <p:cNvPr id="11" name="Oval 21"/>
          <p:cNvSpPr>
            <a:spLocks noChangeArrowheads="1"/>
          </p:cNvSpPr>
          <p:nvPr/>
        </p:nvSpPr>
        <p:spPr bwMode="auto">
          <a:xfrm>
            <a:off x="4566053" y="4669385"/>
            <a:ext cx="490538" cy="492125"/>
          </a:xfrm>
          <a:prstGeom prst="ellipse">
            <a:avLst/>
          </a:prstGeom>
          <a:solidFill>
            <a:srgbClr val="D76213"/>
          </a:solidFill>
          <a:ln w="19050" cap="rnd" cmpd="sng">
            <a:noFill/>
            <a:prstDash val="solid"/>
            <a:round/>
            <a:headEnd/>
            <a:tailEnd/>
          </a:ln>
          <a:extLst/>
        </p:spPr>
        <p:txBody>
          <a:bodyPr/>
          <a:lstStyle/>
          <a:p>
            <a:pPr defTabSz="914400" eaLnBrk="1" fontAlgn="auto" hangingPunct="1">
              <a:spcBef>
                <a:spcPts val="0"/>
              </a:spcBef>
              <a:spcAft>
                <a:spcPts val="0"/>
              </a:spcAft>
              <a:defRPr/>
            </a:pPr>
            <a:endParaRPr lang="en-US" sz="2400" kern="0">
              <a:solidFill>
                <a:prstClr val="black"/>
              </a:solidFill>
              <a:latin typeface="+mn-lt"/>
            </a:endParaRPr>
          </a:p>
        </p:txBody>
      </p:sp>
      <p:sp>
        <p:nvSpPr>
          <p:cNvPr id="12" name="Oval 6"/>
          <p:cNvSpPr>
            <a:spLocks noChangeArrowheads="1"/>
          </p:cNvSpPr>
          <p:nvPr/>
        </p:nvSpPr>
        <p:spPr bwMode="auto">
          <a:xfrm>
            <a:off x="3650733" y="2514998"/>
            <a:ext cx="492125" cy="492125"/>
          </a:xfrm>
          <a:prstGeom prst="ellipse">
            <a:avLst/>
          </a:prstGeom>
          <a:solidFill>
            <a:srgbClr val="046456"/>
          </a:solidFill>
          <a:ln>
            <a:noFill/>
          </a:ln>
          <a:extLst>
            <a:ext uri="{91240B29-F687-4f45-9708-019B960494DF}"/>
          </a:extLst>
        </p:spPr>
        <p:txBody>
          <a:bodyPr/>
          <a:lstStyle/>
          <a:p>
            <a:pPr defTabSz="914400" eaLnBrk="1" fontAlgn="auto" hangingPunct="1">
              <a:spcBef>
                <a:spcPts val="0"/>
              </a:spcBef>
              <a:spcAft>
                <a:spcPts val="0"/>
              </a:spcAft>
              <a:defRPr/>
            </a:pPr>
            <a:endParaRPr lang="en-US" sz="2400" kern="0">
              <a:solidFill>
                <a:prstClr val="black"/>
              </a:solidFill>
              <a:latin typeface="+mn-lt"/>
            </a:endParaRPr>
          </a:p>
        </p:txBody>
      </p:sp>
      <p:sp>
        <p:nvSpPr>
          <p:cNvPr id="13" name="Oval 10"/>
          <p:cNvSpPr>
            <a:spLocks noChangeArrowheads="1"/>
          </p:cNvSpPr>
          <p:nvPr/>
        </p:nvSpPr>
        <p:spPr bwMode="auto">
          <a:xfrm>
            <a:off x="5410936" y="2567535"/>
            <a:ext cx="492125" cy="492125"/>
          </a:xfrm>
          <a:prstGeom prst="ellipse">
            <a:avLst/>
          </a:prstGeom>
          <a:solidFill>
            <a:srgbClr val="005999"/>
          </a:solidFill>
          <a:ln w="9525">
            <a:noFill/>
            <a:round/>
            <a:headEnd/>
            <a:tailEnd/>
          </a:ln>
        </p:spPr>
        <p:txBody>
          <a:bodyPr/>
          <a:lstStyle/>
          <a:p>
            <a:pPr defTabSz="914400" eaLnBrk="1" fontAlgn="auto" hangingPunct="1">
              <a:spcBef>
                <a:spcPts val="0"/>
              </a:spcBef>
              <a:spcAft>
                <a:spcPts val="0"/>
              </a:spcAft>
              <a:defRPr/>
            </a:pPr>
            <a:endParaRPr lang="en-US" sz="2400" kern="0">
              <a:solidFill>
                <a:prstClr val="black"/>
              </a:solidFill>
              <a:latin typeface="+mn-lt"/>
            </a:endParaRPr>
          </a:p>
        </p:txBody>
      </p:sp>
      <p:sp>
        <p:nvSpPr>
          <p:cNvPr id="14" name="Oval 6"/>
          <p:cNvSpPr>
            <a:spLocks noChangeArrowheads="1"/>
          </p:cNvSpPr>
          <p:nvPr/>
        </p:nvSpPr>
        <p:spPr bwMode="auto">
          <a:xfrm>
            <a:off x="7132708" y="2569148"/>
            <a:ext cx="490538" cy="492125"/>
          </a:xfrm>
          <a:prstGeom prst="ellipse">
            <a:avLst/>
          </a:prstGeom>
          <a:solidFill>
            <a:srgbClr val="C8BEAF"/>
          </a:solidFill>
          <a:ln w="9525">
            <a:noFill/>
            <a:round/>
            <a:headEnd/>
            <a:tailEnd/>
          </a:ln>
        </p:spPr>
        <p:txBody>
          <a:bodyPr/>
          <a:lstStyle/>
          <a:p>
            <a:pPr defTabSz="914400" eaLnBrk="1" fontAlgn="auto" hangingPunct="1">
              <a:spcBef>
                <a:spcPts val="0"/>
              </a:spcBef>
              <a:spcAft>
                <a:spcPts val="0"/>
              </a:spcAft>
              <a:defRPr/>
            </a:pPr>
            <a:endParaRPr lang="en-US" sz="2400" kern="0">
              <a:solidFill>
                <a:prstClr val="black"/>
              </a:solidFill>
              <a:latin typeface="+mn-lt"/>
            </a:endParaRPr>
          </a:p>
        </p:txBody>
      </p:sp>
      <p:sp>
        <p:nvSpPr>
          <p:cNvPr id="20" name="Oval 6"/>
          <p:cNvSpPr>
            <a:spLocks noChangeArrowheads="1"/>
          </p:cNvSpPr>
          <p:nvPr/>
        </p:nvSpPr>
        <p:spPr bwMode="auto">
          <a:xfrm>
            <a:off x="6356280" y="4669385"/>
            <a:ext cx="492125" cy="492125"/>
          </a:xfrm>
          <a:prstGeom prst="ellipse">
            <a:avLst/>
          </a:prstGeom>
          <a:solidFill>
            <a:srgbClr val="FFC000"/>
          </a:solidFill>
          <a:ln w="9525">
            <a:noFill/>
            <a:round/>
            <a:headEnd/>
            <a:tailEnd/>
          </a:ln>
        </p:spPr>
        <p:txBody>
          <a:bodyPr/>
          <a:lstStyle/>
          <a:p>
            <a:pPr defTabSz="914400" eaLnBrk="1" fontAlgn="auto" hangingPunct="1">
              <a:spcBef>
                <a:spcPts val="0"/>
              </a:spcBef>
              <a:spcAft>
                <a:spcPts val="0"/>
              </a:spcAft>
              <a:defRPr/>
            </a:pPr>
            <a:endParaRPr lang="en-US" sz="2400" kern="0">
              <a:solidFill>
                <a:prstClr val="black"/>
              </a:solidFill>
              <a:latin typeface="+mn-lt"/>
            </a:endParaRPr>
          </a:p>
        </p:txBody>
      </p:sp>
      <p:cxnSp>
        <p:nvCxnSpPr>
          <p:cNvPr id="21" name="Straight Connector 73"/>
          <p:cNvCxnSpPr>
            <a:cxnSpLocks noChangeShapeType="1"/>
          </p:cNvCxnSpPr>
          <p:nvPr/>
        </p:nvCxnSpPr>
        <p:spPr bwMode="auto">
          <a:xfrm flipH="1">
            <a:off x="3013479" y="3298826"/>
            <a:ext cx="203200" cy="0"/>
          </a:xfrm>
          <a:prstGeom prst="line">
            <a:avLst/>
          </a:prstGeom>
          <a:noFill/>
          <a:ln w="12700" algn="ctr">
            <a:solidFill>
              <a:srgbClr val="046456"/>
            </a:solidFill>
            <a:round/>
            <a:headEnd/>
            <a:tailEnd type="oval" w="lg" len="lg"/>
          </a:ln>
          <a:extLst>
            <a:ext uri="{909E8E84-426E-40DD-AFC4-6F175D3DCCD1}">
              <a14:hiddenFill xmlns:a14="http://schemas.microsoft.com/office/drawing/2010/main">
                <a:noFill/>
              </a14:hiddenFill>
            </a:ext>
          </a:extLst>
        </p:spPr>
      </p:cxnSp>
      <p:sp>
        <p:nvSpPr>
          <p:cNvPr id="24" name="Freeform 23"/>
          <p:cNvSpPr/>
          <p:nvPr/>
        </p:nvSpPr>
        <p:spPr>
          <a:xfrm flipH="1">
            <a:off x="4218391" y="5122863"/>
            <a:ext cx="595312" cy="22860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D76213"/>
            </a:solidFill>
            <a:prstDash val="solid"/>
            <a:headEnd type="oval" w="lg" len="lg"/>
            <a:tailEnd type="none" w="lg" len="lg"/>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sp>
        <p:nvSpPr>
          <p:cNvPr id="25" name="Freeform 24"/>
          <p:cNvSpPr/>
          <p:nvPr/>
        </p:nvSpPr>
        <p:spPr>
          <a:xfrm flipV="1">
            <a:off x="5652238" y="1999457"/>
            <a:ext cx="194888" cy="580778"/>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005999"/>
            </a:solidFill>
            <a:prstDash val="solid"/>
            <a:headEnd type="oval" w="lg" len="lg"/>
            <a:tailEnd type="none" w="lg" len="lg"/>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pic>
        <p:nvPicPr>
          <p:cNvPr id="30" name="Picture 8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324" y="2618335"/>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121" y="2567385"/>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5096" y="2621535"/>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8668" y="4712794"/>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6853" y="4730750"/>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1687465" y="3030884"/>
            <a:ext cx="1174750" cy="461665"/>
          </a:xfrm>
          <a:prstGeom prst="rect">
            <a:avLst/>
          </a:prstGeom>
          <a:noFill/>
        </p:spPr>
        <p:txBody>
          <a:bodyPr wrap="square" rtlCol="0">
            <a:spAutoFit/>
          </a:bodyPr>
          <a:lstStyle/>
          <a:p>
            <a:pPr algn="ctr"/>
            <a:r>
              <a:rPr lang="en-IE" sz="1200" dirty="0" smtClean="0">
                <a:latin typeface="Arial" panose="020B0604020202020204" pitchFamily="34" charset="0"/>
                <a:cs typeface="Arial" panose="020B0604020202020204" pitchFamily="34" charset="0"/>
              </a:rPr>
              <a:t>Improved Patient Safety</a:t>
            </a:r>
            <a:endParaRPr lang="en-IE" sz="1200" dirty="0">
              <a:latin typeface="Arial" panose="020B0604020202020204" pitchFamily="34" charset="0"/>
              <a:cs typeface="Arial" panose="020B0604020202020204" pitchFamily="34" charset="0"/>
            </a:endParaRPr>
          </a:p>
        </p:txBody>
      </p:sp>
      <p:sp>
        <p:nvSpPr>
          <p:cNvPr id="40" name="TextBox 39"/>
          <p:cNvSpPr txBox="1"/>
          <p:nvPr/>
        </p:nvSpPr>
        <p:spPr>
          <a:xfrm>
            <a:off x="2439330" y="5122913"/>
            <a:ext cx="1668462" cy="461665"/>
          </a:xfrm>
          <a:prstGeom prst="rect">
            <a:avLst/>
          </a:prstGeom>
          <a:noFill/>
        </p:spPr>
        <p:txBody>
          <a:bodyPr wrap="square" rtlCol="0">
            <a:spAutoFit/>
          </a:bodyPr>
          <a:lstStyle/>
          <a:p>
            <a:pPr algn="ctr"/>
            <a:r>
              <a:rPr lang="en-IE" sz="1200" dirty="0" smtClean="0">
                <a:latin typeface="Arial" panose="020B0604020202020204" pitchFamily="34" charset="0"/>
                <a:cs typeface="Arial" panose="020B0604020202020204" pitchFamily="34" charset="0"/>
              </a:rPr>
              <a:t>Modern tool for eHealth efficiencies</a:t>
            </a:r>
            <a:endParaRPr lang="en-IE" sz="1200" dirty="0">
              <a:latin typeface="Arial" panose="020B0604020202020204" pitchFamily="34" charset="0"/>
              <a:cs typeface="Arial" panose="020B0604020202020204" pitchFamily="34" charset="0"/>
            </a:endParaRPr>
          </a:p>
        </p:txBody>
      </p:sp>
      <p:sp>
        <p:nvSpPr>
          <p:cNvPr id="41" name="TextBox 40"/>
          <p:cNvSpPr txBox="1"/>
          <p:nvPr/>
        </p:nvSpPr>
        <p:spPr>
          <a:xfrm>
            <a:off x="5939397" y="1578488"/>
            <a:ext cx="1558731" cy="830997"/>
          </a:xfrm>
          <a:prstGeom prst="rect">
            <a:avLst/>
          </a:prstGeom>
          <a:noFill/>
        </p:spPr>
        <p:txBody>
          <a:bodyPr wrap="square" rtlCol="0">
            <a:spAutoFit/>
          </a:bodyPr>
          <a:lstStyle/>
          <a:p>
            <a:pPr algn="ctr"/>
            <a:r>
              <a:rPr lang="en-IE" sz="1200" dirty="0" smtClean="0">
                <a:latin typeface="Arial" panose="020B0604020202020204" pitchFamily="34" charset="0"/>
                <a:cs typeface="Arial" panose="020B0604020202020204" pitchFamily="34" charset="0"/>
              </a:rPr>
              <a:t>Semantic interoperability with standardised datasets</a:t>
            </a:r>
            <a:endParaRPr lang="en-IE" sz="1200" dirty="0">
              <a:latin typeface="Arial" panose="020B0604020202020204" pitchFamily="34" charset="0"/>
              <a:cs typeface="Arial" panose="020B0604020202020204" pitchFamily="34" charset="0"/>
            </a:endParaRPr>
          </a:p>
        </p:txBody>
      </p:sp>
      <p:sp>
        <p:nvSpPr>
          <p:cNvPr id="42" name="TextBox 41"/>
          <p:cNvSpPr txBox="1"/>
          <p:nvPr/>
        </p:nvSpPr>
        <p:spPr>
          <a:xfrm>
            <a:off x="5763171" y="5401278"/>
            <a:ext cx="1692943" cy="646331"/>
          </a:xfrm>
          <a:prstGeom prst="rect">
            <a:avLst/>
          </a:prstGeom>
          <a:noFill/>
        </p:spPr>
        <p:txBody>
          <a:bodyPr wrap="square" rtlCol="0">
            <a:spAutoFit/>
          </a:bodyPr>
          <a:lstStyle/>
          <a:p>
            <a:pPr algn="ctr"/>
            <a:r>
              <a:rPr lang="en-IE" sz="1200" dirty="0" smtClean="0">
                <a:latin typeface="Arial" panose="020B0604020202020204" pitchFamily="34" charset="0"/>
                <a:cs typeface="Arial" panose="020B0604020202020204" pitchFamily="34" charset="0"/>
              </a:rPr>
              <a:t>Compatible with Robots, ADCs, EHR, IHI</a:t>
            </a:r>
            <a:endParaRPr lang="en-IE" sz="1200" dirty="0">
              <a:latin typeface="Arial" panose="020B0604020202020204" pitchFamily="34" charset="0"/>
              <a:cs typeface="Arial" panose="020B0604020202020204" pitchFamily="34" charset="0"/>
            </a:endParaRPr>
          </a:p>
        </p:txBody>
      </p:sp>
      <p:sp>
        <p:nvSpPr>
          <p:cNvPr id="44" name="TextBox 43"/>
          <p:cNvSpPr txBox="1"/>
          <p:nvPr/>
        </p:nvSpPr>
        <p:spPr>
          <a:xfrm>
            <a:off x="8471154" y="2136484"/>
            <a:ext cx="1719928" cy="830997"/>
          </a:xfrm>
          <a:prstGeom prst="rect">
            <a:avLst/>
          </a:prstGeom>
          <a:noFill/>
        </p:spPr>
        <p:txBody>
          <a:bodyPr wrap="square" rtlCol="0">
            <a:spAutoFit/>
          </a:bodyPr>
          <a:lstStyle/>
          <a:p>
            <a:pPr algn="ctr"/>
            <a:r>
              <a:rPr lang="en-IE" sz="1200" dirty="0" smtClean="0">
                <a:latin typeface="Arial" panose="020B0604020202020204" pitchFamily="34" charset="0"/>
                <a:cs typeface="Arial" panose="020B0604020202020204" pitchFamily="34" charset="0"/>
              </a:rPr>
              <a:t>Supports indication based prescribing and Activity </a:t>
            </a:r>
            <a:r>
              <a:rPr lang="en-IE" sz="1200" dirty="0">
                <a:latin typeface="Arial" panose="020B0604020202020204" pitchFamily="34" charset="0"/>
                <a:cs typeface="Arial" panose="020B0604020202020204" pitchFamily="34" charset="0"/>
              </a:rPr>
              <a:t>B</a:t>
            </a:r>
            <a:r>
              <a:rPr lang="en-IE" sz="1200" dirty="0" smtClean="0">
                <a:latin typeface="Arial" panose="020B0604020202020204" pitchFamily="34" charset="0"/>
                <a:cs typeface="Arial" panose="020B0604020202020204" pitchFamily="34" charset="0"/>
              </a:rPr>
              <a:t>ased </a:t>
            </a:r>
            <a:r>
              <a:rPr lang="en-IE" sz="1200" dirty="0">
                <a:latin typeface="Arial" panose="020B0604020202020204" pitchFamily="34" charset="0"/>
                <a:cs typeface="Arial" panose="020B0604020202020204" pitchFamily="34" charset="0"/>
              </a:rPr>
              <a:t>F</a:t>
            </a:r>
            <a:r>
              <a:rPr lang="en-IE" sz="1200" dirty="0" smtClean="0">
                <a:latin typeface="Arial" panose="020B0604020202020204" pitchFamily="34" charset="0"/>
                <a:cs typeface="Arial" panose="020B0604020202020204" pitchFamily="34" charset="0"/>
              </a:rPr>
              <a:t>unding</a:t>
            </a:r>
            <a:endParaRPr lang="en-IE" sz="1200" dirty="0">
              <a:latin typeface="Arial" panose="020B0604020202020204" pitchFamily="34" charset="0"/>
              <a:cs typeface="Arial" panose="020B0604020202020204" pitchFamily="34" charset="0"/>
            </a:endParaRPr>
          </a:p>
        </p:txBody>
      </p:sp>
      <p:sp>
        <p:nvSpPr>
          <p:cNvPr id="35" name="Arc 34"/>
          <p:cNvSpPr/>
          <p:nvPr/>
        </p:nvSpPr>
        <p:spPr>
          <a:xfrm rot="10800000">
            <a:off x="7669004" y="3682772"/>
            <a:ext cx="1296000" cy="1296000"/>
          </a:xfrm>
          <a:prstGeom prst="arc">
            <a:avLst>
              <a:gd name="adj1" fmla="val 7914138"/>
              <a:gd name="adj2" fmla="val 2868450"/>
            </a:avLst>
          </a:prstGeom>
          <a:noFill/>
          <a:ln w="88900" cap="flat" cmpd="sng" algn="ctr">
            <a:solidFill>
              <a:srgbClr val="7030A0"/>
            </a:solidFill>
            <a:prstDash val="solid"/>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sp>
        <p:nvSpPr>
          <p:cNvPr id="36" name="Freeform 35"/>
          <p:cNvSpPr/>
          <p:nvPr/>
        </p:nvSpPr>
        <p:spPr>
          <a:xfrm>
            <a:off x="8351613" y="5037932"/>
            <a:ext cx="595312" cy="228600"/>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rgbClr val="7030A0"/>
            </a:solidFill>
            <a:prstDash val="solid"/>
            <a:headEnd type="oval" w="lg" len="lg"/>
            <a:tailEnd type="none" w="lg" len="lg"/>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cxnSp>
        <p:nvCxnSpPr>
          <p:cNvPr id="38" name="Straight Connector 73"/>
          <p:cNvCxnSpPr>
            <a:cxnSpLocks noChangeShapeType="1"/>
            <a:stCxn id="33" idx="2"/>
          </p:cNvCxnSpPr>
          <p:nvPr/>
        </p:nvCxnSpPr>
        <p:spPr bwMode="auto">
          <a:xfrm>
            <a:off x="6602343" y="5100144"/>
            <a:ext cx="7301" cy="218369"/>
          </a:xfrm>
          <a:prstGeom prst="line">
            <a:avLst/>
          </a:prstGeom>
          <a:noFill/>
          <a:ln w="12700" algn="ctr">
            <a:solidFill>
              <a:srgbClr val="FFC000"/>
            </a:solidFill>
            <a:round/>
            <a:headEnd/>
            <a:tailEnd type="oval" w="lg" len="lg"/>
          </a:ln>
          <a:extLst>
            <a:ext uri="{909E8E84-426E-40DD-AFC4-6F175D3DCCD1}">
              <a14:hiddenFill xmlns:a14="http://schemas.microsoft.com/office/drawing/2010/main">
                <a:noFill/>
              </a14:hiddenFill>
            </a:ext>
          </a:extLst>
        </p:spPr>
      </p:cxnSp>
      <p:sp>
        <p:nvSpPr>
          <p:cNvPr id="43" name="Oval 6"/>
          <p:cNvSpPr>
            <a:spLocks noChangeArrowheads="1"/>
          </p:cNvSpPr>
          <p:nvPr/>
        </p:nvSpPr>
        <p:spPr bwMode="auto">
          <a:xfrm>
            <a:off x="8105550" y="4669385"/>
            <a:ext cx="492125" cy="492125"/>
          </a:xfrm>
          <a:prstGeom prst="ellipse">
            <a:avLst/>
          </a:prstGeom>
          <a:solidFill>
            <a:srgbClr val="7030A0"/>
          </a:solidFill>
          <a:ln w="9525">
            <a:solidFill>
              <a:srgbClr val="7030A0"/>
            </a:solidFill>
            <a:round/>
            <a:headEnd/>
            <a:tailEnd/>
          </a:ln>
        </p:spPr>
        <p:txBody>
          <a:bodyPr/>
          <a:lstStyle/>
          <a:p>
            <a:pPr defTabSz="914400" eaLnBrk="1" fontAlgn="auto" hangingPunct="1">
              <a:spcBef>
                <a:spcPts val="0"/>
              </a:spcBef>
              <a:spcAft>
                <a:spcPts val="0"/>
              </a:spcAft>
              <a:defRPr/>
            </a:pPr>
            <a:endParaRPr lang="en-US" sz="2400" kern="0">
              <a:solidFill>
                <a:prstClr val="black"/>
              </a:solidFill>
              <a:latin typeface="+mn-lt"/>
            </a:endParaRPr>
          </a:p>
        </p:txBody>
      </p:sp>
      <p:sp>
        <p:nvSpPr>
          <p:cNvPr id="51" name="TextBox 50"/>
          <p:cNvSpPr txBox="1"/>
          <p:nvPr/>
        </p:nvSpPr>
        <p:spPr>
          <a:xfrm>
            <a:off x="9034221" y="4921399"/>
            <a:ext cx="1692943" cy="646331"/>
          </a:xfrm>
          <a:prstGeom prst="rect">
            <a:avLst/>
          </a:prstGeom>
          <a:noFill/>
        </p:spPr>
        <p:txBody>
          <a:bodyPr wrap="square" rtlCol="0">
            <a:spAutoFit/>
          </a:bodyPr>
          <a:lstStyle/>
          <a:p>
            <a:pPr algn="ctr"/>
            <a:r>
              <a:rPr lang="en-IE" sz="1200" dirty="0" smtClean="0">
                <a:latin typeface="Arial" panose="020B0604020202020204" pitchFamily="34" charset="0"/>
                <a:cs typeface="Arial" panose="020B0604020202020204" pitchFamily="34" charset="0"/>
              </a:rPr>
              <a:t>Compatible with Robots, ADCs, EHR, IHI</a:t>
            </a:r>
            <a:endParaRPr lang="en-IE" sz="1200" dirty="0">
              <a:latin typeface="Arial" panose="020B0604020202020204" pitchFamily="34" charset="0"/>
              <a:cs typeface="Arial" panose="020B0604020202020204" pitchFamily="34" charset="0"/>
            </a:endParaRPr>
          </a:p>
        </p:txBody>
      </p:sp>
      <p:sp>
        <p:nvSpPr>
          <p:cNvPr id="53" name="Rounded Rectangle 52"/>
          <p:cNvSpPr/>
          <p:nvPr/>
        </p:nvSpPr>
        <p:spPr>
          <a:xfrm>
            <a:off x="9052300" y="4826308"/>
            <a:ext cx="1638716" cy="82171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smtClean="0">
                <a:solidFill>
                  <a:schemeClr val="tx1"/>
                </a:solidFill>
                <a:latin typeface="Arial" panose="020B0604020202020204" pitchFamily="34" charset="0"/>
                <a:cs typeface="Arial" panose="020B0604020202020204" pitchFamily="34" charset="0"/>
              </a:rPr>
              <a:t>Modern </a:t>
            </a:r>
            <a:r>
              <a:rPr lang="en-IE" sz="1200" dirty="0">
                <a:solidFill>
                  <a:schemeClr val="tx1"/>
                </a:solidFill>
                <a:latin typeface="Arial" panose="020B0604020202020204" pitchFamily="34" charset="0"/>
                <a:cs typeface="Arial" panose="020B0604020202020204" pitchFamily="34" charset="0"/>
              </a:rPr>
              <a:t>tool for 21</a:t>
            </a:r>
            <a:r>
              <a:rPr lang="en-IE" sz="1200" baseline="30000" dirty="0">
                <a:solidFill>
                  <a:schemeClr val="tx1"/>
                </a:solidFill>
                <a:latin typeface="Arial" panose="020B0604020202020204" pitchFamily="34" charset="0"/>
                <a:cs typeface="Arial" panose="020B0604020202020204" pitchFamily="34" charset="0"/>
              </a:rPr>
              <a:t>st</a:t>
            </a:r>
            <a:r>
              <a:rPr lang="en-IE" sz="1200" dirty="0">
                <a:solidFill>
                  <a:schemeClr val="tx1"/>
                </a:solidFill>
                <a:latin typeface="Arial" panose="020B0604020202020204" pitchFamily="34" charset="0"/>
                <a:cs typeface="Arial" panose="020B0604020202020204" pitchFamily="34" charset="0"/>
              </a:rPr>
              <a:t> century workforce</a:t>
            </a:r>
            <a:endParaRPr lang="en-IE" sz="1200" dirty="0">
              <a:solidFill>
                <a:schemeClr val="tx1"/>
              </a:solidFill>
            </a:endParaRPr>
          </a:p>
        </p:txBody>
      </p:sp>
      <p:sp>
        <p:nvSpPr>
          <p:cNvPr id="55" name="Freeform 54"/>
          <p:cNvSpPr/>
          <p:nvPr/>
        </p:nvSpPr>
        <p:spPr>
          <a:xfrm flipV="1">
            <a:off x="7354711" y="2506700"/>
            <a:ext cx="1073529" cy="93227"/>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noFill/>
          <a:ln w="12700" cap="flat" cmpd="sng" algn="ctr">
            <a:solidFill>
              <a:schemeClr val="bg1">
                <a:lumMod val="75000"/>
              </a:schemeClr>
            </a:solidFill>
            <a:prstDash val="solid"/>
            <a:headEnd type="oval" w="lg" len="lg"/>
            <a:tailEnd type="none" w="lg" len="lg"/>
          </a:ln>
          <a:effectLst/>
        </p:spPr>
        <p:txBody>
          <a:bodyPr anchor="ctr"/>
          <a:lstStyle/>
          <a:p>
            <a:pPr algn="ctr" defTabSz="914400" eaLnBrk="1" fontAlgn="auto" hangingPunct="1">
              <a:spcBef>
                <a:spcPts val="0"/>
              </a:spcBef>
              <a:spcAft>
                <a:spcPts val="0"/>
              </a:spcAft>
              <a:defRPr/>
            </a:pPr>
            <a:endParaRPr lang="en-US" sz="2400" kern="0">
              <a:solidFill>
                <a:prstClr val="black"/>
              </a:solidFill>
              <a:latin typeface="Arial"/>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7212" y="4721047"/>
            <a:ext cx="388800" cy="388800"/>
          </a:xfrm>
          <a:prstGeom prst="rect">
            <a:avLst/>
          </a:prstGeom>
        </p:spPr>
      </p:pic>
    </p:spTree>
    <p:extLst>
      <p:ext uri="{BB962C8B-B14F-4D97-AF65-F5344CB8AC3E}">
        <p14:creationId xmlns:p14="http://schemas.microsoft.com/office/powerpoint/2010/main" val="2057787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1598524" y="401782"/>
            <a:ext cx="10491242" cy="969818"/>
          </a:xfrm>
        </p:spPr>
        <p:txBody>
          <a:bodyPr>
            <a:normAutofit/>
          </a:bodyPr>
          <a:lstStyle/>
          <a:p>
            <a:r>
              <a:rPr lang="en-IE" sz="3600" dirty="0"/>
              <a:t>“on the shoulders of giants, I can see further”</a:t>
            </a:r>
          </a:p>
        </p:txBody>
      </p:sp>
      <p:pic>
        <p:nvPicPr>
          <p:cNvPr id="4" name="Picture 3"/>
          <p:cNvPicPr>
            <a:picLocks noChangeAspect="1"/>
          </p:cNvPicPr>
          <p:nvPr/>
        </p:nvPicPr>
        <p:blipFill>
          <a:blip r:embed="rId3"/>
          <a:stretch>
            <a:fillRect/>
          </a:stretch>
        </p:blipFill>
        <p:spPr>
          <a:xfrm>
            <a:off x="2928793" y="1532660"/>
            <a:ext cx="5785715" cy="4836639"/>
          </a:xfrm>
          <a:prstGeom prst="rect">
            <a:avLst/>
          </a:prstGeom>
        </p:spPr>
      </p:pic>
    </p:spTree>
    <p:extLst>
      <p:ext uri="{BB962C8B-B14F-4D97-AF65-F5344CB8AC3E}">
        <p14:creationId xmlns:p14="http://schemas.microsoft.com/office/powerpoint/2010/main" val="347251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1603776" y="593662"/>
            <a:ext cx="8158547" cy="496013"/>
          </a:xfrm>
        </p:spPr>
        <p:txBody>
          <a:bodyPr>
            <a:normAutofit/>
          </a:bodyPr>
          <a:lstStyle/>
          <a:p>
            <a:endParaRPr lang="en-IE" sz="3600" dirty="0"/>
          </a:p>
        </p:txBody>
      </p:sp>
      <p:pic>
        <p:nvPicPr>
          <p:cNvPr id="4" name="Picture 3"/>
          <p:cNvPicPr>
            <a:picLocks noChangeAspect="1"/>
          </p:cNvPicPr>
          <p:nvPr/>
        </p:nvPicPr>
        <p:blipFill>
          <a:blip r:embed="rId3"/>
          <a:stretch>
            <a:fillRect/>
          </a:stretch>
        </p:blipFill>
        <p:spPr>
          <a:xfrm>
            <a:off x="2947412" y="1325202"/>
            <a:ext cx="4806256" cy="5200289"/>
          </a:xfrm>
          <a:prstGeom prst="rect">
            <a:avLst/>
          </a:prstGeom>
        </p:spPr>
      </p:pic>
    </p:spTree>
    <p:extLst>
      <p:ext uri="{BB962C8B-B14F-4D97-AF65-F5344CB8AC3E}">
        <p14:creationId xmlns:p14="http://schemas.microsoft.com/office/powerpoint/2010/main" val="2305633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
          <p:cNvSpPr>
            <a:spLocks noGrp="1"/>
          </p:cNvSpPr>
          <p:nvPr>
            <p:ph type="body" sz="quarter" idx="11"/>
          </p:nvPr>
        </p:nvSpPr>
        <p:spPr>
          <a:xfrm>
            <a:off x="1632000" y="222371"/>
            <a:ext cx="9735911" cy="665345"/>
          </a:xfrm>
        </p:spPr>
        <p:txBody>
          <a:bodyPr>
            <a:noAutofit/>
          </a:bodyPr>
          <a:lstStyle/>
          <a:p>
            <a:r>
              <a:rPr lang="en-IE" dirty="0" smtClean="0"/>
              <a:t>HMMS System Configuration and Data Governance</a:t>
            </a:r>
            <a:endParaRPr lang="en-IE" dirty="0"/>
          </a:p>
        </p:txBody>
      </p:sp>
      <p:grpSp>
        <p:nvGrpSpPr>
          <p:cNvPr id="76" name="Group 75">
            <a:extLst>
              <a:ext uri="{FF2B5EF4-FFF2-40B4-BE49-F238E27FC236}">
                <a16:creationId xmlns:a16="http://schemas.microsoft.com/office/drawing/2014/main" id="{880995EF-C413-42C1-A41F-A237AA40FF4C}"/>
              </a:ext>
            </a:extLst>
          </p:cNvPr>
          <p:cNvGrpSpPr/>
          <p:nvPr/>
        </p:nvGrpSpPr>
        <p:grpSpPr>
          <a:xfrm>
            <a:off x="1632000" y="2724150"/>
            <a:ext cx="1627524" cy="2010728"/>
            <a:chOff x="3093720" y="1348739"/>
            <a:chExt cx="1627524" cy="2567941"/>
          </a:xfrm>
        </p:grpSpPr>
        <p:sp>
          <p:nvSpPr>
            <p:cNvPr id="77" name="Rectangle: Rounded Corners 1">
              <a:extLst>
                <a:ext uri="{FF2B5EF4-FFF2-40B4-BE49-F238E27FC236}">
                  <a16:creationId xmlns:a16="http://schemas.microsoft.com/office/drawing/2014/main" id="{34CBE152-1517-4B5B-95A9-4D31C89D4AFC}"/>
                </a:ext>
              </a:extLst>
            </p:cNvPr>
            <p:cNvSpPr/>
            <p:nvPr/>
          </p:nvSpPr>
          <p:spPr>
            <a:xfrm>
              <a:off x="3093720" y="1708160"/>
              <a:ext cx="1619904" cy="2208520"/>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2156460 w 2247900"/>
                <a:gd name="connsiteY0" fmla="*/ 229879 h 3169920"/>
                <a:gd name="connsiteX1" fmla="*/ 2156460 w 2247900"/>
                <a:gd name="connsiteY1" fmla="*/ 2940041 h 3169920"/>
                <a:gd name="connsiteX2" fmla="*/ 1926581 w 2247900"/>
                <a:gd name="connsiteY2" fmla="*/ 3169920 h 3169920"/>
                <a:gd name="connsiteX3" fmla="*/ 229879 w 2247900"/>
                <a:gd name="connsiteY3" fmla="*/ 3169920 h 3169920"/>
                <a:gd name="connsiteX4" fmla="*/ 0 w 2247900"/>
                <a:gd name="connsiteY4" fmla="*/ 2940041 h 3169920"/>
                <a:gd name="connsiteX5" fmla="*/ 0 w 2247900"/>
                <a:gd name="connsiteY5" fmla="*/ 229879 h 3169920"/>
                <a:gd name="connsiteX6" fmla="*/ 229879 w 2247900"/>
                <a:gd name="connsiteY6" fmla="*/ 0 h 3169920"/>
                <a:gd name="connsiteX7" fmla="*/ 1926581 w 2247900"/>
                <a:gd name="connsiteY7" fmla="*/ 0 h 3169920"/>
                <a:gd name="connsiteX8" fmla="*/ 2247900 w 2247900"/>
                <a:gd name="connsiteY8" fmla="*/ 321319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7" fmla="*/ 1926581 w 2156460"/>
                <a:gd name="connsiteY7" fmla="*/ 0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5" fmla="*/ 0 w 2156460"/>
                <a:gd name="connsiteY5" fmla="*/ 0 h 2940041"/>
                <a:gd name="connsiteX0" fmla="*/ 2156460 w 2156460"/>
                <a:gd name="connsiteY0" fmla="*/ 2710162 h 2940041"/>
                <a:gd name="connsiteX1" fmla="*/ 1926581 w 2156460"/>
                <a:gd name="connsiteY1" fmla="*/ 2940041 h 2940041"/>
                <a:gd name="connsiteX2" fmla="*/ 229879 w 2156460"/>
                <a:gd name="connsiteY2" fmla="*/ 2940041 h 2940041"/>
                <a:gd name="connsiteX3" fmla="*/ 0 w 2156460"/>
                <a:gd name="connsiteY3" fmla="*/ 2710162 h 2940041"/>
                <a:gd name="connsiteX4" fmla="*/ 0 w 2156460"/>
                <a:gd name="connsiteY4" fmla="*/ 0 h 294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940041">
                  <a:moveTo>
                    <a:pt x="2156460" y="2710162"/>
                  </a:moveTo>
                  <a:cubicBezTo>
                    <a:pt x="2156460" y="2837121"/>
                    <a:pt x="2053540" y="2940041"/>
                    <a:pt x="1926581" y="2940041"/>
                  </a:cubicBezTo>
                  <a:lnTo>
                    <a:pt x="229879" y="2940041"/>
                  </a:lnTo>
                  <a:cubicBezTo>
                    <a:pt x="102920" y="2940041"/>
                    <a:pt x="0" y="2837121"/>
                    <a:pt x="0" y="2710162"/>
                  </a:cubicBezTo>
                  <a:lnTo>
                    <a:pt x="0" y="0"/>
                  </a:lnTo>
                </a:path>
              </a:pathLst>
            </a:custGeom>
            <a:noFill/>
            <a:ln w="28575" cap="rnd" cmpd="sng" algn="ctr">
              <a:solidFill>
                <a:srgbClr val="046456"/>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78" name="Rectangle: Rounded Corners 2">
              <a:extLst>
                <a:ext uri="{FF2B5EF4-FFF2-40B4-BE49-F238E27FC236}">
                  <a16:creationId xmlns:a16="http://schemas.microsoft.com/office/drawing/2014/main" id="{6A1FC23A-4FE8-4071-B298-25FBB5B17EFE}"/>
                </a:ext>
              </a:extLst>
            </p:cNvPr>
            <p:cNvSpPr/>
            <p:nvPr/>
          </p:nvSpPr>
          <p:spPr>
            <a:xfrm flipV="1">
              <a:off x="3101340" y="1348739"/>
              <a:ext cx="1619904" cy="2208521"/>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91440 w 2156460"/>
                <a:gd name="connsiteY8" fmla="*/ 32131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0" fmla="*/ 229879 w 2156460"/>
                <a:gd name="connsiteY0" fmla="*/ 0 h 3169920"/>
                <a:gd name="connsiteX1" fmla="*/ 1926581 w 2156460"/>
                <a:gd name="connsiteY1" fmla="*/ 0 h 3169920"/>
                <a:gd name="connsiteX2" fmla="*/ 2156460 w 2156460"/>
                <a:gd name="connsiteY2" fmla="*/ 229879 h 3169920"/>
                <a:gd name="connsiteX3" fmla="*/ 2156460 w 2156460"/>
                <a:gd name="connsiteY3" fmla="*/ 2940041 h 3169920"/>
                <a:gd name="connsiteX4" fmla="*/ 1926581 w 2156460"/>
                <a:gd name="connsiteY4" fmla="*/ 3169920 h 3169920"/>
                <a:gd name="connsiteX5" fmla="*/ 229879 w 2156460"/>
                <a:gd name="connsiteY5" fmla="*/ 3169920 h 3169920"/>
                <a:gd name="connsiteX6" fmla="*/ 0 w 2156460"/>
                <a:gd name="connsiteY6" fmla="*/ 2940041 h 3169920"/>
                <a:gd name="connsiteX0" fmla="*/ 1926581 w 2156460"/>
                <a:gd name="connsiteY0" fmla="*/ 0 h 3169920"/>
                <a:gd name="connsiteX1" fmla="*/ 2156460 w 2156460"/>
                <a:gd name="connsiteY1" fmla="*/ 229879 h 3169920"/>
                <a:gd name="connsiteX2" fmla="*/ 2156460 w 2156460"/>
                <a:gd name="connsiteY2" fmla="*/ 2940041 h 3169920"/>
                <a:gd name="connsiteX3" fmla="*/ 1926581 w 2156460"/>
                <a:gd name="connsiteY3" fmla="*/ 3169920 h 3169920"/>
                <a:gd name="connsiteX4" fmla="*/ 229879 w 2156460"/>
                <a:gd name="connsiteY4" fmla="*/ 3169920 h 3169920"/>
                <a:gd name="connsiteX5" fmla="*/ 0 w 2156460"/>
                <a:gd name="connsiteY5" fmla="*/ 2940041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0" fmla="*/ 2156460 w 2156460"/>
                <a:gd name="connsiteY0" fmla="*/ 0 h 2330441"/>
                <a:gd name="connsiteX1" fmla="*/ 2156460 w 2156460"/>
                <a:gd name="connsiteY1" fmla="*/ 2100562 h 2330441"/>
                <a:gd name="connsiteX2" fmla="*/ 1926581 w 2156460"/>
                <a:gd name="connsiteY2" fmla="*/ 2330441 h 2330441"/>
                <a:gd name="connsiteX3" fmla="*/ 229879 w 2156460"/>
                <a:gd name="connsiteY3" fmla="*/ 2330441 h 2330441"/>
                <a:gd name="connsiteX4" fmla="*/ 0 w 2156460"/>
                <a:gd name="connsiteY4" fmla="*/ 2100562 h 233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330441">
                  <a:moveTo>
                    <a:pt x="2156460" y="0"/>
                  </a:moveTo>
                  <a:lnTo>
                    <a:pt x="2156460" y="2100562"/>
                  </a:lnTo>
                  <a:cubicBezTo>
                    <a:pt x="2156460" y="2227521"/>
                    <a:pt x="2053540" y="2330441"/>
                    <a:pt x="1926581" y="2330441"/>
                  </a:cubicBezTo>
                  <a:lnTo>
                    <a:pt x="229879" y="2330441"/>
                  </a:lnTo>
                  <a:cubicBezTo>
                    <a:pt x="102920" y="2330441"/>
                    <a:pt x="0" y="2227521"/>
                    <a:pt x="0" y="2100562"/>
                  </a:cubicBezTo>
                </a:path>
              </a:pathLst>
            </a:custGeom>
            <a:noFill/>
            <a:ln w="9525" cap="flat" cmpd="sng" algn="ctr">
              <a:solidFill>
                <a:srgbClr val="046456"/>
              </a:solidFill>
              <a:prstDash val="solid"/>
              <a:headEnd type="oval"/>
              <a:tailEnd type="ova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79" name="TextBox 78">
            <a:extLst>
              <a:ext uri="{FF2B5EF4-FFF2-40B4-BE49-F238E27FC236}">
                <a16:creationId xmlns:a16="http://schemas.microsoft.com/office/drawing/2014/main" id="{06587419-D0DF-407C-A10C-D64FECBA9768}"/>
              </a:ext>
            </a:extLst>
          </p:cNvPr>
          <p:cNvSpPr txBox="1"/>
          <p:nvPr/>
        </p:nvSpPr>
        <p:spPr>
          <a:xfrm>
            <a:off x="1639366" y="3856177"/>
            <a:ext cx="1612792" cy="461665"/>
          </a:xfrm>
          <a:prstGeom prst="rect">
            <a:avLst/>
          </a:prstGeom>
          <a:noFill/>
          <a:ln>
            <a:noFill/>
          </a:ln>
        </p:spPr>
        <p:txBody>
          <a:bodyPr wrap="square">
            <a:spAutoFit/>
          </a:bodyPr>
          <a:lstStyle/>
          <a:p>
            <a:pPr algn="ctr" defTabSz="457200">
              <a:spcBef>
                <a:spcPts val="600"/>
              </a:spcBef>
            </a:pPr>
            <a:r>
              <a:rPr lang="en-US" sz="1200" b="1" noProof="1" smtClean="0">
                <a:solidFill>
                  <a:prstClr val="black"/>
                </a:solidFill>
                <a:latin typeface="Arial" panose="020B0604020202020204" pitchFamily="34" charset="0"/>
                <a:cs typeface="Arial" panose="020B0604020202020204" pitchFamily="34" charset="0"/>
              </a:rPr>
              <a:t>HMMS Project Sponsors</a:t>
            </a:r>
            <a:endParaRPr lang="en-US" sz="1200" b="1" noProof="1">
              <a:solidFill>
                <a:prstClr val="black"/>
              </a:solidFill>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9BC43373-D085-4DF4-966B-233CE1CC373E}"/>
              </a:ext>
            </a:extLst>
          </p:cNvPr>
          <p:cNvGrpSpPr/>
          <p:nvPr/>
        </p:nvGrpSpPr>
        <p:grpSpPr>
          <a:xfrm flipV="1">
            <a:off x="3426510" y="2724149"/>
            <a:ext cx="1627524" cy="2010728"/>
            <a:chOff x="3093720" y="1348739"/>
            <a:chExt cx="1627524" cy="2567941"/>
          </a:xfrm>
        </p:grpSpPr>
        <p:sp>
          <p:nvSpPr>
            <p:cNvPr id="86" name="Rectangle: Rounded Corners 1">
              <a:extLst>
                <a:ext uri="{FF2B5EF4-FFF2-40B4-BE49-F238E27FC236}">
                  <a16:creationId xmlns:a16="http://schemas.microsoft.com/office/drawing/2014/main" id="{A1CAE6C2-1835-4178-BD08-05A3E8770C29}"/>
                </a:ext>
              </a:extLst>
            </p:cNvPr>
            <p:cNvSpPr/>
            <p:nvPr/>
          </p:nvSpPr>
          <p:spPr>
            <a:xfrm>
              <a:off x="3093720" y="1708160"/>
              <a:ext cx="1619904" cy="2208520"/>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2156460 w 2247900"/>
                <a:gd name="connsiteY0" fmla="*/ 229879 h 3169920"/>
                <a:gd name="connsiteX1" fmla="*/ 2156460 w 2247900"/>
                <a:gd name="connsiteY1" fmla="*/ 2940041 h 3169920"/>
                <a:gd name="connsiteX2" fmla="*/ 1926581 w 2247900"/>
                <a:gd name="connsiteY2" fmla="*/ 3169920 h 3169920"/>
                <a:gd name="connsiteX3" fmla="*/ 229879 w 2247900"/>
                <a:gd name="connsiteY3" fmla="*/ 3169920 h 3169920"/>
                <a:gd name="connsiteX4" fmla="*/ 0 w 2247900"/>
                <a:gd name="connsiteY4" fmla="*/ 2940041 h 3169920"/>
                <a:gd name="connsiteX5" fmla="*/ 0 w 2247900"/>
                <a:gd name="connsiteY5" fmla="*/ 229879 h 3169920"/>
                <a:gd name="connsiteX6" fmla="*/ 229879 w 2247900"/>
                <a:gd name="connsiteY6" fmla="*/ 0 h 3169920"/>
                <a:gd name="connsiteX7" fmla="*/ 1926581 w 2247900"/>
                <a:gd name="connsiteY7" fmla="*/ 0 h 3169920"/>
                <a:gd name="connsiteX8" fmla="*/ 2247900 w 2247900"/>
                <a:gd name="connsiteY8" fmla="*/ 321319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7" fmla="*/ 1926581 w 2156460"/>
                <a:gd name="connsiteY7" fmla="*/ 0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5" fmla="*/ 0 w 2156460"/>
                <a:gd name="connsiteY5" fmla="*/ 0 h 2940041"/>
                <a:gd name="connsiteX0" fmla="*/ 2156460 w 2156460"/>
                <a:gd name="connsiteY0" fmla="*/ 2710162 h 2940041"/>
                <a:gd name="connsiteX1" fmla="*/ 1926581 w 2156460"/>
                <a:gd name="connsiteY1" fmla="*/ 2940041 h 2940041"/>
                <a:gd name="connsiteX2" fmla="*/ 229879 w 2156460"/>
                <a:gd name="connsiteY2" fmla="*/ 2940041 h 2940041"/>
                <a:gd name="connsiteX3" fmla="*/ 0 w 2156460"/>
                <a:gd name="connsiteY3" fmla="*/ 2710162 h 2940041"/>
                <a:gd name="connsiteX4" fmla="*/ 0 w 2156460"/>
                <a:gd name="connsiteY4" fmla="*/ 0 h 294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940041">
                  <a:moveTo>
                    <a:pt x="2156460" y="2710162"/>
                  </a:moveTo>
                  <a:cubicBezTo>
                    <a:pt x="2156460" y="2837121"/>
                    <a:pt x="2053540" y="2940041"/>
                    <a:pt x="1926581" y="2940041"/>
                  </a:cubicBezTo>
                  <a:lnTo>
                    <a:pt x="229879" y="2940041"/>
                  </a:lnTo>
                  <a:cubicBezTo>
                    <a:pt x="102920" y="2940041"/>
                    <a:pt x="0" y="2837121"/>
                    <a:pt x="0" y="2710162"/>
                  </a:cubicBezTo>
                  <a:lnTo>
                    <a:pt x="0" y="0"/>
                  </a:lnTo>
                </a:path>
              </a:pathLst>
            </a:custGeom>
            <a:noFill/>
            <a:ln w="28575" cap="rnd" cmpd="sng" algn="ctr">
              <a:solidFill>
                <a:srgbClr val="D76213"/>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87" name="Rectangle: Rounded Corners 2">
              <a:extLst>
                <a:ext uri="{FF2B5EF4-FFF2-40B4-BE49-F238E27FC236}">
                  <a16:creationId xmlns:a16="http://schemas.microsoft.com/office/drawing/2014/main" id="{0478F432-2F8F-4F21-BA2A-B6F6D619DB82}"/>
                </a:ext>
              </a:extLst>
            </p:cNvPr>
            <p:cNvSpPr/>
            <p:nvPr/>
          </p:nvSpPr>
          <p:spPr>
            <a:xfrm flipV="1">
              <a:off x="3101340" y="1348739"/>
              <a:ext cx="1619904" cy="2208521"/>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91440 w 2156460"/>
                <a:gd name="connsiteY8" fmla="*/ 32131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0" fmla="*/ 229879 w 2156460"/>
                <a:gd name="connsiteY0" fmla="*/ 0 h 3169920"/>
                <a:gd name="connsiteX1" fmla="*/ 1926581 w 2156460"/>
                <a:gd name="connsiteY1" fmla="*/ 0 h 3169920"/>
                <a:gd name="connsiteX2" fmla="*/ 2156460 w 2156460"/>
                <a:gd name="connsiteY2" fmla="*/ 229879 h 3169920"/>
                <a:gd name="connsiteX3" fmla="*/ 2156460 w 2156460"/>
                <a:gd name="connsiteY3" fmla="*/ 2940041 h 3169920"/>
                <a:gd name="connsiteX4" fmla="*/ 1926581 w 2156460"/>
                <a:gd name="connsiteY4" fmla="*/ 3169920 h 3169920"/>
                <a:gd name="connsiteX5" fmla="*/ 229879 w 2156460"/>
                <a:gd name="connsiteY5" fmla="*/ 3169920 h 3169920"/>
                <a:gd name="connsiteX6" fmla="*/ 0 w 2156460"/>
                <a:gd name="connsiteY6" fmla="*/ 2940041 h 3169920"/>
                <a:gd name="connsiteX0" fmla="*/ 1926581 w 2156460"/>
                <a:gd name="connsiteY0" fmla="*/ 0 h 3169920"/>
                <a:gd name="connsiteX1" fmla="*/ 2156460 w 2156460"/>
                <a:gd name="connsiteY1" fmla="*/ 229879 h 3169920"/>
                <a:gd name="connsiteX2" fmla="*/ 2156460 w 2156460"/>
                <a:gd name="connsiteY2" fmla="*/ 2940041 h 3169920"/>
                <a:gd name="connsiteX3" fmla="*/ 1926581 w 2156460"/>
                <a:gd name="connsiteY3" fmla="*/ 3169920 h 3169920"/>
                <a:gd name="connsiteX4" fmla="*/ 229879 w 2156460"/>
                <a:gd name="connsiteY4" fmla="*/ 3169920 h 3169920"/>
                <a:gd name="connsiteX5" fmla="*/ 0 w 2156460"/>
                <a:gd name="connsiteY5" fmla="*/ 2940041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0" fmla="*/ 2156460 w 2156460"/>
                <a:gd name="connsiteY0" fmla="*/ 0 h 2330441"/>
                <a:gd name="connsiteX1" fmla="*/ 2156460 w 2156460"/>
                <a:gd name="connsiteY1" fmla="*/ 2100562 h 2330441"/>
                <a:gd name="connsiteX2" fmla="*/ 1926581 w 2156460"/>
                <a:gd name="connsiteY2" fmla="*/ 2330441 h 2330441"/>
                <a:gd name="connsiteX3" fmla="*/ 229879 w 2156460"/>
                <a:gd name="connsiteY3" fmla="*/ 2330441 h 2330441"/>
                <a:gd name="connsiteX4" fmla="*/ 0 w 2156460"/>
                <a:gd name="connsiteY4" fmla="*/ 2100562 h 233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330441">
                  <a:moveTo>
                    <a:pt x="2156460" y="0"/>
                  </a:moveTo>
                  <a:lnTo>
                    <a:pt x="2156460" y="2100562"/>
                  </a:lnTo>
                  <a:cubicBezTo>
                    <a:pt x="2156460" y="2227521"/>
                    <a:pt x="2053540" y="2330441"/>
                    <a:pt x="1926581" y="2330441"/>
                  </a:cubicBezTo>
                  <a:lnTo>
                    <a:pt x="229879" y="2330441"/>
                  </a:lnTo>
                  <a:cubicBezTo>
                    <a:pt x="102920" y="2330441"/>
                    <a:pt x="0" y="2227521"/>
                    <a:pt x="0" y="2100562"/>
                  </a:cubicBezTo>
                </a:path>
              </a:pathLst>
            </a:custGeom>
            <a:noFill/>
            <a:ln w="9525" cap="flat" cmpd="sng" algn="ctr">
              <a:solidFill>
                <a:srgbClr val="D76213"/>
              </a:solidFill>
              <a:prstDash val="solid"/>
              <a:headEnd type="oval"/>
              <a:tailEnd type="ova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88" name="TextBox 87">
            <a:extLst>
              <a:ext uri="{FF2B5EF4-FFF2-40B4-BE49-F238E27FC236}">
                <a16:creationId xmlns:a16="http://schemas.microsoft.com/office/drawing/2014/main" id="{1FC640EF-F816-4C2C-AA15-E3EA5FF6EC85}"/>
              </a:ext>
            </a:extLst>
          </p:cNvPr>
          <p:cNvSpPr txBox="1"/>
          <p:nvPr/>
        </p:nvSpPr>
        <p:spPr>
          <a:xfrm>
            <a:off x="3415080" y="3763844"/>
            <a:ext cx="1650384" cy="461665"/>
          </a:xfrm>
          <a:prstGeom prst="rect">
            <a:avLst/>
          </a:prstGeom>
          <a:noFill/>
          <a:ln>
            <a:noFill/>
          </a:ln>
        </p:spPr>
        <p:txBody>
          <a:bodyPr wrap="square">
            <a:spAutoFit/>
          </a:bodyPr>
          <a:lstStyle/>
          <a:p>
            <a:pPr algn="ctr" defTabSz="457200">
              <a:spcBef>
                <a:spcPts val="600"/>
              </a:spcBef>
            </a:pPr>
            <a:r>
              <a:rPr lang="en-US" sz="1200" b="1" noProof="1" smtClean="0">
                <a:solidFill>
                  <a:prstClr val="black"/>
                </a:solidFill>
                <a:latin typeface="Arial" panose="020B0604020202020204" pitchFamily="34" charset="0"/>
                <a:cs typeface="Arial" panose="020B0604020202020204" pitchFamily="34" charset="0"/>
              </a:rPr>
              <a:t>HMMS Steering Board</a:t>
            </a:r>
            <a:endParaRPr lang="en-US" sz="1200" b="1" noProof="1">
              <a:solidFill>
                <a:prstClr val="black"/>
              </a:solidFill>
              <a:latin typeface="Arial" panose="020B0604020202020204" pitchFamily="34" charset="0"/>
              <a:cs typeface="Arial" panose="020B0604020202020204" pitchFamily="34" charset="0"/>
            </a:endParaRPr>
          </a:p>
        </p:txBody>
      </p:sp>
      <p:grpSp>
        <p:nvGrpSpPr>
          <p:cNvPr id="94" name="Group 93">
            <a:extLst>
              <a:ext uri="{FF2B5EF4-FFF2-40B4-BE49-F238E27FC236}">
                <a16:creationId xmlns:a16="http://schemas.microsoft.com/office/drawing/2014/main" id="{FFA707EC-4C5A-4C39-9412-E64537DD2898}"/>
              </a:ext>
            </a:extLst>
          </p:cNvPr>
          <p:cNvGrpSpPr/>
          <p:nvPr/>
        </p:nvGrpSpPr>
        <p:grpSpPr>
          <a:xfrm>
            <a:off x="5221020" y="2724150"/>
            <a:ext cx="1627524" cy="2010728"/>
            <a:chOff x="3093720" y="1348739"/>
            <a:chExt cx="1627524" cy="2567941"/>
          </a:xfrm>
        </p:grpSpPr>
        <p:sp>
          <p:nvSpPr>
            <p:cNvPr id="95" name="Rectangle: Rounded Corners 1">
              <a:extLst>
                <a:ext uri="{FF2B5EF4-FFF2-40B4-BE49-F238E27FC236}">
                  <a16:creationId xmlns:a16="http://schemas.microsoft.com/office/drawing/2014/main" id="{755CC5DB-A091-4E8E-981E-EA5C0DB33858}"/>
                </a:ext>
              </a:extLst>
            </p:cNvPr>
            <p:cNvSpPr/>
            <p:nvPr/>
          </p:nvSpPr>
          <p:spPr>
            <a:xfrm>
              <a:off x="3093720" y="1708160"/>
              <a:ext cx="1619904" cy="2208520"/>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2156460 w 2247900"/>
                <a:gd name="connsiteY0" fmla="*/ 229879 h 3169920"/>
                <a:gd name="connsiteX1" fmla="*/ 2156460 w 2247900"/>
                <a:gd name="connsiteY1" fmla="*/ 2940041 h 3169920"/>
                <a:gd name="connsiteX2" fmla="*/ 1926581 w 2247900"/>
                <a:gd name="connsiteY2" fmla="*/ 3169920 h 3169920"/>
                <a:gd name="connsiteX3" fmla="*/ 229879 w 2247900"/>
                <a:gd name="connsiteY3" fmla="*/ 3169920 h 3169920"/>
                <a:gd name="connsiteX4" fmla="*/ 0 w 2247900"/>
                <a:gd name="connsiteY4" fmla="*/ 2940041 h 3169920"/>
                <a:gd name="connsiteX5" fmla="*/ 0 w 2247900"/>
                <a:gd name="connsiteY5" fmla="*/ 229879 h 3169920"/>
                <a:gd name="connsiteX6" fmla="*/ 229879 w 2247900"/>
                <a:gd name="connsiteY6" fmla="*/ 0 h 3169920"/>
                <a:gd name="connsiteX7" fmla="*/ 1926581 w 2247900"/>
                <a:gd name="connsiteY7" fmla="*/ 0 h 3169920"/>
                <a:gd name="connsiteX8" fmla="*/ 2247900 w 2247900"/>
                <a:gd name="connsiteY8" fmla="*/ 321319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7" fmla="*/ 1926581 w 2156460"/>
                <a:gd name="connsiteY7" fmla="*/ 0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5" fmla="*/ 0 w 2156460"/>
                <a:gd name="connsiteY5" fmla="*/ 0 h 2940041"/>
                <a:gd name="connsiteX0" fmla="*/ 2156460 w 2156460"/>
                <a:gd name="connsiteY0" fmla="*/ 2710162 h 2940041"/>
                <a:gd name="connsiteX1" fmla="*/ 1926581 w 2156460"/>
                <a:gd name="connsiteY1" fmla="*/ 2940041 h 2940041"/>
                <a:gd name="connsiteX2" fmla="*/ 229879 w 2156460"/>
                <a:gd name="connsiteY2" fmla="*/ 2940041 h 2940041"/>
                <a:gd name="connsiteX3" fmla="*/ 0 w 2156460"/>
                <a:gd name="connsiteY3" fmla="*/ 2710162 h 2940041"/>
                <a:gd name="connsiteX4" fmla="*/ 0 w 2156460"/>
                <a:gd name="connsiteY4" fmla="*/ 0 h 294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940041">
                  <a:moveTo>
                    <a:pt x="2156460" y="2710162"/>
                  </a:moveTo>
                  <a:cubicBezTo>
                    <a:pt x="2156460" y="2837121"/>
                    <a:pt x="2053540" y="2940041"/>
                    <a:pt x="1926581" y="2940041"/>
                  </a:cubicBezTo>
                  <a:lnTo>
                    <a:pt x="229879" y="2940041"/>
                  </a:lnTo>
                  <a:cubicBezTo>
                    <a:pt x="102920" y="2940041"/>
                    <a:pt x="0" y="2837121"/>
                    <a:pt x="0" y="2710162"/>
                  </a:cubicBezTo>
                  <a:lnTo>
                    <a:pt x="0" y="0"/>
                  </a:lnTo>
                </a:path>
              </a:pathLst>
            </a:custGeom>
            <a:noFill/>
            <a:ln w="28575" cap="rnd" cmpd="sng" algn="ctr">
              <a:solidFill>
                <a:srgbClr val="005999"/>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96" name="Rectangle: Rounded Corners 2">
              <a:extLst>
                <a:ext uri="{FF2B5EF4-FFF2-40B4-BE49-F238E27FC236}">
                  <a16:creationId xmlns:a16="http://schemas.microsoft.com/office/drawing/2014/main" id="{676F9B00-473B-40FC-B464-75BB3ADB1381}"/>
                </a:ext>
              </a:extLst>
            </p:cNvPr>
            <p:cNvSpPr/>
            <p:nvPr/>
          </p:nvSpPr>
          <p:spPr>
            <a:xfrm flipV="1">
              <a:off x="3101340" y="1348739"/>
              <a:ext cx="1619904" cy="2208521"/>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91440 w 2156460"/>
                <a:gd name="connsiteY8" fmla="*/ 32131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0" fmla="*/ 229879 w 2156460"/>
                <a:gd name="connsiteY0" fmla="*/ 0 h 3169920"/>
                <a:gd name="connsiteX1" fmla="*/ 1926581 w 2156460"/>
                <a:gd name="connsiteY1" fmla="*/ 0 h 3169920"/>
                <a:gd name="connsiteX2" fmla="*/ 2156460 w 2156460"/>
                <a:gd name="connsiteY2" fmla="*/ 229879 h 3169920"/>
                <a:gd name="connsiteX3" fmla="*/ 2156460 w 2156460"/>
                <a:gd name="connsiteY3" fmla="*/ 2940041 h 3169920"/>
                <a:gd name="connsiteX4" fmla="*/ 1926581 w 2156460"/>
                <a:gd name="connsiteY4" fmla="*/ 3169920 h 3169920"/>
                <a:gd name="connsiteX5" fmla="*/ 229879 w 2156460"/>
                <a:gd name="connsiteY5" fmla="*/ 3169920 h 3169920"/>
                <a:gd name="connsiteX6" fmla="*/ 0 w 2156460"/>
                <a:gd name="connsiteY6" fmla="*/ 2940041 h 3169920"/>
                <a:gd name="connsiteX0" fmla="*/ 1926581 w 2156460"/>
                <a:gd name="connsiteY0" fmla="*/ 0 h 3169920"/>
                <a:gd name="connsiteX1" fmla="*/ 2156460 w 2156460"/>
                <a:gd name="connsiteY1" fmla="*/ 229879 h 3169920"/>
                <a:gd name="connsiteX2" fmla="*/ 2156460 w 2156460"/>
                <a:gd name="connsiteY2" fmla="*/ 2940041 h 3169920"/>
                <a:gd name="connsiteX3" fmla="*/ 1926581 w 2156460"/>
                <a:gd name="connsiteY3" fmla="*/ 3169920 h 3169920"/>
                <a:gd name="connsiteX4" fmla="*/ 229879 w 2156460"/>
                <a:gd name="connsiteY4" fmla="*/ 3169920 h 3169920"/>
                <a:gd name="connsiteX5" fmla="*/ 0 w 2156460"/>
                <a:gd name="connsiteY5" fmla="*/ 2940041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0" fmla="*/ 2156460 w 2156460"/>
                <a:gd name="connsiteY0" fmla="*/ 0 h 2330441"/>
                <a:gd name="connsiteX1" fmla="*/ 2156460 w 2156460"/>
                <a:gd name="connsiteY1" fmla="*/ 2100562 h 2330441"/>
                <a:gd name="connsiteX2" fmla="*/ 1926581 w 2156460"/>
                <a:gd name="connsiteY2" fmla="*/ 2330441 h 2330441"/>
                <a:gd name="connsiteX3" fmla="*/ 229879 w 2156460"/>
                <a:gd name="connsiteY3" fmla="*/ 2330441 h 2330441"/>
                <a:gd name="connsiteX4" fmla="*/ 0 w 2156460"/>
                <a:gd name="connsiteY4" fmla="*/ 2100562 h 233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330441">
                  <a:moveTo>
                    <a:pt x="2156460" y="0"/>
                  </a:moveTo>
                  <a:lnTo>
                    <a:pt x="2156460" y="2100562"/>
                  </a:lnTo>
                  <a:cubicBezTo>
                    <a:pt x="2156460" y="2227521"/>
                    <a:pt x="2053540" y="2330441"/>
                    <a:pt x="1926581" y="2330441"/>
                  </a:cubicBezTo>
                  <a:lnTo>
                    <a:pt x="229879" y="2330441"/>
                  </a:lnTo>
                  <a:cubicBezTo>
                    <a:pt x="102920" y="2330441"/>
                    <a:pt x="0" y="2227521"/>
                    <a:pt x="0" y="2100562"/>
                  </a:cubicBezTo>
                </a:path>
              </a:pathLst>
            </a:custGeom>
            <a:noFill/>
            <a:ln w="9525" cap="flat" cmpd="sng" algn="ctr">
              <a:solidFill>
                <a:srgbClr val="005999"/>
              </a:solidFill>
              <a:prstDash val="solid"/>
              <a:headEnd type="oval"/>
              <a:tailEnd type="ova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97" name="TextBox 96">
            <a:extLst>
              <a:ext uri="{FF2B5EF4-FFF2-40B4-BE49-F238E27FC236}">
                <a16:creationId xmlns:a16="http://schemas.microsoft.com/office/drawing/2014/main" id="{7910DBDC-D5C2-4F7B-ADFD-F9B861271EE7}"/>
              </a:ext>
            </a:extLst>
          </p:cNvPr>
          <p:cNvSpPr txBox="1"/>
          <p:nvPr/>
        </p:nvSpPr>
        <p:spPr>
          <a:xfrm>
            <a:off x="5228386" y="3671511"/>
            <a:ext cx="1612792" cy="646331"/>
          </a:xfrm>
          <a:prstGeom prst="rect">
            <a:avLst/>
          </a:prstGeom>
          <a:noFill/>
          <a:ln>
            <a:noFill/>
          </a:ln>
        </p:spPr>
        <p:txBody>
          <a:bodyPr wrap="square">
            <a:spAutoFit/>
          </a:bodyPr>
          <a:lstStyle/>
          <a:p>
            <a:pPr algn="ctr" defTabSz="457200">
              <a:spcBef>
                <a:spcPts val="600"/>
              </a:spcBef>
            </a:pPr>
            <a:r>
              <a:rPr lang="en-US" sz="1200" b="1" noProof="1" smtClean="0">
                <a:solidFill>
                  <a:prstClr val="black"/>
                </a:solidFill>
                <a:latin typeface="Arial" panose="020B0604020202020204" pitchFamily="34" charset="0"/>
                <a:cs typeface="Arial" panose="020B0604020202020204" pitchFamily="34" charset="0"/>
              </a:rPr>
              <a:t>HMMS Implementation Board</a:t>
            </a:r>
            <a:endParaRPr lang="en-US" sz="1200" b="1" noProof="1">
              <a:solidFill>
                <a:prstClr val="black"/>
              </a:solidFill>
              <a:latin typeface="Arial" panose="020B0604020202020204" pitchFamily="34" charset="0"/>
              <a:cs typeface="Arial" panose="020B0604020202020204" pitchFamily="34" charset="0"/>
            </a:endParaRPr>
          </a:p>
        </p:txBody>
      </p:sp>
      <p:grpSp>
        <p:nvGrpSpPr>
          <p:cNvPr id="103" name="Group 102">
            <a:extLst>
              <a:ext uri="{FF2B5EF4-FFF2-40B4-BE49-F238E27FC236}">
                <a16:creationId xmlns:a16="http://schemas.microsoft.com/office/drawing/2014/main" id="{07429E72-6FA5-4070-A618-FEA9A2DCD034}"/>
              </a:ext>
            </a:extLst>
          </p:cNvPr>
          <p:cNvGrpSpPr/>
          <p:nvPr/>
        </p:nvGrpSpPr>
        <p:grpSpPr>
          <a:xfrm flipV="1">
            <a:off x="7015530" y="2724149"/>
            <a:ext cx="1627524" cy="2010728"/>
            <a:chOff x="3093720" y="1348739"/>
            <a:chExt cx="1627524" cy="2567941"/>
          </a:xfrm>
        </p:grpSpPr>
        <p:sp>
          <p:nvSpPr>
            <p:cNvPr id="104" name="Rectangle: Rounded Corners 1">
              <a:extLst>
                <a:ext uri="{FF2B5EF4-FFF2-40B4-BE49-F238E27FC236}">
                  <a16:creationId xmlns:a16="http://schemas.microsoft.com/office/drawing/2014/main" id="{A5ACA70D-D9E7-4AC0-A396-DBCB8360AD07}"/>
                </a:ext>
              </a:extLst>
            </p:cNvPr>
            <p:cNvSpPr/>
            <p:nvPr/>
          </p:nvSpPr>
          <p:spPr>
            <a:xfrm>
              <a:off x="3093720" y="1708160"/>
              <a:ext cx="1619904" cy="2208520"/>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2156460 w 2247900"/>
                <a:gd name="connsiteY0" fmla="*/ 229879 h 3169920"/>
                <a:gd name="connsiteX1" fmla="*/ 2156460 w 2247900"/>
                <a:gd name="connsiteY1" fmla="*/ 2940041 h 3169920"/>
                <a:gd name="connsiteX2" fmla="*/ 1926581 w 2247900"/>
                <a:gd name="connsiteY2" fmla="*/ 3169920 h 3169920"/>
                <a:gd name="connsiteX3" fmla="*/ 229879 w 2247900"/>
                <a:gd name="connsiteY3" fmla="*/ 3169920 h 3169920"/>
                <a:gd name="connsiteX4" fmla="*/ 0 w 2247900"/>
                <a:gd name="connsiteY4" fmla="*/ 2940041 h 3169920"/>
                <a:gd name="connsiteX5" fmla="*/ 0 w 2247900"/>
                <a:gd name="connsiteY5" fmla="*/ 229879 h 3169920"/>
                <a:gd name="connsiteX6" fmla="*/ 229879 w 2247900"/>
                <a:gd name="connsiteY6" fmla="*/ 0 h 3169920"/>
                <a:gd name="connsiteX7" fmla="*/ 1926581 w 2247900"/>
                <a:gd name="connsiteY7" fmla="*/ 0 h 3169920"/>
                <a:gd name="connsiteX8" fmla="*/ 2247900 w 2247900"/>
                <a:gd name="connsiteY8" fmla="*/ 321319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7" fmla="*/ 1926581 w 2156460"/>
                <a:gd name="connsiteY7" fmla="*/ 0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5" fmla="*/ 0 w 2156460"/>
                <a:gd name="connsiteY5" fmla="*/ 0 h 2940041"/>
                <a:gd name="connsiteX0" fmla="*/ 2156460 w 2156460"/>
                <a:gd name="connsiteY0" fmla="*/ 2710162 h 2940041"/>
                <a:gd name="connsiteX1" fmla="*/ 1926581 w 2156460"/>
                <a:gd name="connsiteY1" fmla="*/ 2940041 h 2940041"/>
                <a:gd name="connsiteX2" fmla="*/ 229879 w 2156460"/>
                <a:gd name="connsiteY2" fmla="*/ 2940041 h 2940041"/>
                <a:gd name="connsiteX3" fmla="*/ 0 w 2156460"/>
                <a:gd name="connsiteY3" fmla="*/ 2710162 h 2940041"/>
                <a:gd name="connsiteX4" fmla="*/ 0 w 2156460"/>
                <a:gd name="connsiteY4" fmla="*/ 0 h 294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940041">
                  <a:moveTo>
                    <a:pt x="2156460" y="2710162"/>
                  </a:moveTo>
                  <a:cubicBezTo>
                    <a:pt x="2156460" y="2837121"/>
                    <a:pt x="2053540" y="2940041"/>
                    <a:pt x="1926581" y="2940041"/>
                  </a:cubicBezTo>
                  <a:lnTo>
                    <a:pt x="229879" y="2940041"/>
                  </a:lnTo>
                  <a:cubicBezTo>
                    <a:pt x="102920" y="2940041"/>
                    <a:pt x="0" y="2837121"/>
                    <a:pt x="0" y="2710162"/>
                  </a:cubicBezTo>
                  <a:lnTo>
                    <a:pt x="0" y="0"/>
                  </a:lnTo>
                </a:path>
              </a:pathLst>
            </a:custGeom>
            <a:noFill/>
            <a:ln w="28575" cap="rnd" cmpd="sng" algn="ctr">
              <a:solidFill>
                <a:srgbClr val="FFC000"/>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5" name="Rectangle: Rounded Corners 2">
              <a:extLst>
                <a:ext uri="{FF2B5EF4-FFF2-40B4-BE49-F238E27FC236}">
                  <a16:creationId xmlns:a16="http://schemas.microsoft.com/office/drawing/2014/main" id="{4598D8AE-1741-470E-9013-C3AB19D2411E}"/>
                </a:ext>
              </a:extLst>
            </p:cNvPr>
            <p:cNvSpPr/>
            <p:nvPr/>
          </p:nvSpPr>
          <p:spPr>
            <a:xfrm flipV="1">
              <a:off x="3101340" y="1348739"/>
              <a:ext cx="1619904" cy="2208521"/>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91440 w 2156460"/>
                <a:gd name="connsiteY8" fmla="*/ 32131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0" fmla="*/ 229879 w 2156460"/>
                <a:gd name="connsiteY0" fmla="*/ 0 h 3169920"/>
                <a:gd name="connsiteX1" fmla="*/ 1926581 w 2156460"/>
                <a:gd name="connsiteY1" fmla="*/ 0 h 3169920"/>
                <a:gd name="connsiteX2" fmla="*/ 2156460 w 2156460"/>
                <a:gd name="connsiteY2" fmla="*/ 229879 h 3169920"/>
                <a:gd name="connsiteX3" fmla="*/ 2156460 w 2156460"/>
                <a:gd name="connsiteY3" fmla="*/ 2940041 h 3169920"/>
                <a:gd name="connsiteX4" fmla="*/ 1926581 w 2156460"/>
                <a:gd name="connsiteY4" fmla="*/ 3169920 h 3169920"/>
                <a:gd name="connsiteX5" fmla="*/ 229879 w 2156460"/>
                <a:gd name="connsiteY5" fmla="*/ 3169920 h 3169920"/>
                <a:gd name="connsiteX6" fmla="*/ 0 w 2156460"/>
                <a:gd name="connsiteY6" fmla="*/ 2940041 h 3169920"/>
                <a:gd name="connsiteX0" fmla="*/ 1926581 w 2156460"/>
                <a:gd name="connsiteY0" fmla="*/ 0 h 3169920"/>
                <a:gd name="connsiteX1" fmla="*/ 2156460 w 2156460"/>
                <a:gd name="connsiteY1" fmla="*/ 229879 h 3169920"/>
                <a:gd name="connsiteX2" fmla="*/ 2156460 w 2156460"/>
                <a:gd name="connsiteY2" fmla="*/ 2940041 h 3169920"/>
                <a:gd name="connsiteX3" fmla="*/ 1926581 w 2156460"/>
                <a:gd name="connsiteY3" fmla="*/ 3169920 h 3169920"/>
                <a:gd name="connsiteX4" fmla="*/ 229879 w 2156460"/>
                <a:gd name="connsiteY4" fmla="*/ 3169920 h 3169920"/>
                <a:gd name="connsiteX5" fmla="*/ 0 w 2156460"/>
                <a:gd name="connsiteY5" fmla="*/ 2940041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0" fmla="*/ 2156460 w 2156460"/>
                <a:gd name="connsiteY0" fmla="*/ 0 h 2330441"/>
                <a:gd name="connsiteX1" fmla="*/ 2156460 w 2156460"/>
                <a:gd name="connsiteY1" fmla="*/ 2100562 h 2330441"/>
                <a:gd name="connsiteX2" fmla="*/ 1926581 w 2156460"/>
                <a:gd name="connsiteY2" fmla="*/ 2330441 h 2330441"/>
                <a:gd name="connsiteX3" fmla="*/ 229879 w 2156460"/>
                <a:gd name="connsiteY3" fmla="*/ 2330441 h 2330441"/>
                <a:gd name="connsiteX4" fmla="*/ 0 w 2156460"/>
                <a:gd name="connsiteY4" fmla="*/ 2100562 h 233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330441">
                  <a:moveTo>
                    <a:pt x="2156460" y="0"/>
                  </a:moveTo>
                  <a:lnTo>
                    <a:pt x="2156460" y="2100562"/>
                  </a:lnTo>
                  <a:cubicBezTo>
                    <a:pt x="2156460" y="2227521"/>
                    <a:pt x="2053540" y="2330441"/>
                    <a:pt x="1926581" y="2330441"/>
                  </a:cubicBezTo>
                  <a:lnTo>
                    <a:pt x="229879" y="2330441"/>
                  </a:lnTo>
                  <a:cubicBezTo>
                    <a:pt x="102920" y="2330441"/>
                    <a:pt x="0" y="2227521"/>
                    <a:pt x="0" y="2100562"/>
                  </a:cubicBezTo>
                </a:path>
              </a:pathLst>
            </a:custGeom>
            <a:noFill/>
            <a:ln w="9525" cap="flat" cmpd="sng" algn="ctr">
              <a:solidFill>
                <a:srgbClr val="FFC000"/>
              </a:solidFill>
              <a:prstDash val="solid"/>
              <a:headEnd type="oval"/>
              <a:tailEnd type="ova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106" name="TextBox 105">
            <a:extLst>
              <a:ext uri="{FF2B5EF4-FFF2-40B4-BE49-F238E27FC236}">
                <a16:creationId xmlns:a16="http://schemas.microsoft.com/office/drawing/2014/main" id="{6785AF58-4461-4C43-9C6A-587EECFACF46}"/>
              </a:ext>
            </a:extLst>
          </p:cNvPr>
          <p:cNvSpPr txBox="1"/>
          <p:nvPr/>
        </p:nvSpPr>
        <p:spPr>
          <a:xfrm>
            <a:off x="7004100" y="3763844"/>
            <a:ext cx="1650384" cy="461665"/>
          </a:xfrm>
          <a:prstGeom prst="rect">
            <a:avLst/>
          </a:prstGeom>
          <a:noFill/>
          <a:ln>
            <a:noFill/>
          </a:ln>
        </p:spPr>
        <p:txBody>
          <a:bodyPr wrap="square">
            <a:spAutoFit/>
          </a:bodyPr>
          <a:lstStyle/>
          <a:p>
            <a:pPr algn="ctr" defTabSz="457200">
              <a:spcBef>
                <a:spcPts val="600"/>
              </a:spcBef>
            </a:pPr>
            <a:r>
              <a:rPr lang="en-US" sz="1200" b="1" noProof="1" smtClean="0">
                <a:solidFill>
                  <a:prstClr val="black"/>
                </a:solidFill>
                <a:latin typeface="Arial" panose="020B0604020202020204" pitchFamily="34" charset="0"/>
                <a:cs typeface="Arial" panose="020B0604020202020204" pitchFamily="34" charset="0"/>
              </a:rPr>
              <a:t>Stakeholder workshops</a:t>
            </a:r>
            <a:endParaRPr lang="en-US" sz="1200" b="1" noProof="1">
              <a:solidFill>
                <a:prstClr val="black"/>
              </a:solidFill>
              <a:latin typeface="Arial" panose="020B0604020202020204" pitchFamily="34" charset="0"/>
              <a:cs typeface="Arial" panose="020B0604020202020204" pitchFamily="34" charset="0"/>
            </a:endParaRPr>
          </a:p>
        </p:txBody>
      </p:sp>
      <p:grpSp>
        <p:nvGrpSpPr>
          <p:cNvPr id="112" name="Group 111">
            <a:extLst>
              <a:ext uri="{FF2B5EF4-FFF2-40B4-BE49-F238E27FC236}">
                <a16:creationId xmlns:a16="http://schemas.microsoft.com/office/drawing/2014/main" id="{07429E72-6FA5-4070-A618-FEA9A2DCD034}"/>
              </a:ext>
            </a:extLst>
          </p:cNvPr>
          <p:cNvGrpSpPr/>
          <p:nvPr/>
        </p:nvGrpSpPr>
        <p:grpSpPr>
          <a:xfrm flipV="1">
            <a:off x="8821470" y="2724149"/>
            <a:ext cx="1627524" cy="2010728"/>
            <a:chOff x="3093720" y="1348739"/>
            <a:chExt cx="1627524" cy="2567941"/>
          </a:xfrm>
        </p:grpSpPr>
        <p:sp>
          <p:nvSpPr>
            <p:cNvPr id="113" name="Rectangle: Rounded Corners 1">
              <a:extLst>
                <a:ext uri="{FF2B5EF4-FFF2-40B4-BE49-F238E27FC236}">
                  <a16:creationId xmlns:a16="http://schemas.microsoft.com/office/drawing/2014/main" id="{A5ACA70D-D9E7-4AC0-A396-DBCB8360AD07}"/>
                </a:ext>
              </a:extLst>
            </p:cNvPr>
            <p:cNvSpPr/>
            <p:nvPr/>
          </p:nvSpPr>
          <p:spPr>
            <a:xfrm>
              <a:off x="3093720" y="1708160"/>
              <a:ext cx="1619904" cy="2208520"/>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2156460 w 2247900"/>
                <a:gd name="connsiteY0" fmla="*/ 229879 h 3169920"/>
                <a:gd name="connsiteX1" fmla="*/ 2156460 w 2247900"/>
                <a:gd name="connsiteY1" fmla="*/ 2940041 h 3169920"/>
                <a:gd name="connsiteX2" fmla="*/ 1926581 w 2247900"/>
                <a:gd name="connsiteY2" fmla="*/ 3169920 h 3169920"/>
                <a:gd name="connsiteX3" fmla="*/ 229879 w 2247900"/>
                <a:gd name="connsiteY3" fmla="*/ 3169920 h 3169920"/>
                <a:gd name="connsiteX4" fmla="*/ 0 w 2247900"/>
                <a:gd name="connsiteY4" fmla="*/ 2940041 h 3169920"/>
                <a:gd name="connsiteX5" fmla="*/ 0 w 2247900"/>
                <a:gd name="connsiteY5" fmla="*/ 229879 h 3169920"/>
                <a:gd name="connsiteX6" fmla="*/ 229879 w 2247900"/>
                <a:gd name="connsiteY6" fmla="*/ 0 h 3169920"/>
                <a:gd name="connsiteX7" fmla="*/ 1926581 w 2247900"/>
                <a:gd name="connsiteY7" fmla="*/ 0 h 3169920"/>
                <a:gd name="connsiteX8" fmla="*/ 2247900 w 2247900"/>
                <a:gd name="connsiteY8" fmla="*/ 321319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7" fmla="*/ 1926581 w 2156460"/>
                <a:gd name="connsiteY7" fmla="*/ 0 h 3169920"/>
                <a:gd name="connsiteX0" fmla="*/ 2156460 w 2156460"/>
                <a:gd name="connsiteY0" fmla="*/ 229879 h 3169920"/>
                <a:gd name="connsiteX1" fmla="*/ 2156460 w 2156460"/>
                <a:gd name="connsiteY1" fmla="*/ 2940041 h 3169920"/>
                <a:gd name="connsiteX2" fmla="*/ 1926581 w 2156460"/>
                <a:gd name="connsiteY2" fmla="*/ 3169920 h 3169920"/>
                <a:gd name="connsiteX3" fmla="*/ 229879 w 2156460"/>
                <a:gd name="connsiteY3" fmla="*/ 3169920 h 3169920"/>
                <a:gd name="connsiteX4" fmla="*/ 0 w 2156460"/>
                <a:gd name="connsiteY4" fmla="*/ 2940041 h 3169920"/>
                <a:gd name="connsiteX5" fmla="*/ 0 w 2156460"/>
                <a:gd name="connsiteY5" fmla="*/ 229879 h 3169920"/>
                <a:gd name="connsiteX6" fmla="*/ 229879 w 2156460"/>
                <a:gd name="connsiteY6" fmla="*/ 0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5" fmla="*/ 0 w 2156460"/>
                <a:gd name="connsiteY5" fmla="*/ 0 h 2940041"/>
                <a:gd name="connsiteX0" fmla="*/ 2156460 w 2156460"/>
                <a:gd name="connsiteY0" fmla="*/ 2710162 h 2940041"/>
                <a:gd name="connsiteX1" fmla="*/ 1926581 w 2156460"/>
                <a:gd name="connsiteY1" fmla="*/ 2940041 h 2940041"/>
                <a:gd name="connsiteX2" fmla="*/ 229879 w 2156460"/>
                <a:gd name="connsiteY2" fmla="*/ 2940041 h 2940041"/>
                <a:gd name="connsiteX3" fmla="*/ 0 w 2156460"/>
                <a:gd name="connsiteY3" fmla="*/ 2710162 h 2940041"/>
                <a:gd name="connsiteX4" fmla="*/ 0 w 2156460"/>
                <a:gd name="connsiteY4" fmla="*/ 0 h 294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940041">
                  <a:moveTo>
                    <a:pt x="2156460" y="2710162"/>
                  </a:moveTo>
                  <a:cubicBezTo>
                    <a:pt x="2156460" y="2837121"/>
                    <a:pt x="2053540" y="2940041"/>
                    <a:pt x="1926581" y="2940041"/>
                  </a:cubicBezTo>
                  <a:lnTo>
                    <a:pt x="229879" y="2940041"/>
                  </a:lnTo>
                  <a:cubicBezTo>
                    <a:pt x="102920" y="2940041"/>
                    <a:pt x="0" y="2837121"/>
                    <a:pt x="0" y="2710162"/>
                  </a:cubicBezTo>
                  <a:lnTo>
                    <a:pt x="0" y="0"/>
                  </a:lnTo>
                </a:path>
              </a:pathLst>
            </a:custGeom>
            <a:noFill/>
            <a:ln w="28575" cap="rnd" cmpd="sng" algn="ctr">
              <a:solidFill>
                <a:schemeClr val="bg1">
                  <a:lumMod val="65000"/>
                </a:schemeClr>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14" name="Rectangle: Rounded Corners 2">
              <a:extLst>
                <a:ext uri="{FF2B5EF4-FFF2-40B4-BE49-F238E27FC236}">
                  <a16:creationId xmlns:a16="http://schemas.microsoft.com/office/drawing/2014/main" id="{4598D8AE-1741-470E-9013-C3AB19D2411E}"/>
                </a:ext>
              </a:extLst>
            </p:cNvPr>
            <p:cNvSpPr/>
            <p:nvPr/>
          </p:nvSpPr>
          <p:spPr>
            <a:xfrm flipV="1">
              <a:off x="3101340" y="1348739"/>
              <a:ext cx="1619904" cy="2208521"/>
            </a:xfrm>
            <a:custGeom>
              <a:avLst/>
              <a:gdLst>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0 w 2156460"/>
                <a:gd name="connsiteY8" fmla="*/ 22987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8" fmla="*/ 91440 w 2156460"/>
                <a:gd name="connsiteY8" fmla="*/ 321319 h 3169920"/>
                <a:gd name="connsiteX0" fmla="*/ 0 w 2156460"/>
                <a:gd name="connsiteY0" fmla="*/ 229879 h 3169920"/>
                <a:gd name="connsiteX1" fmla="*/ 229879 w 2156460"/>
                <a:gd name="connsiteY1" fmla="*/ 0 h 3169920"/>
                <a:gd name="connsiteX2" fmla="*/ 1926581 w 2156460"/>
                <a:gd name="connsiteY2" fmla="*/ 0 h 3169920"/>
                <a:gd name="connsiteX3" fmla="*/ 2156460 w 2156460"/>
                <a:gd name="connsiteY3" fmla="*/ 229879 h 3169920"/>
                <a:gd name="connsiteX4" fmla="*/ 2156460 w 2156460"/>
                <a:gd name="connsiteY4" fmla="*/ 2940041 h 3169920"/>
                <a:gd name="connsiteX5" fmla="*/ 1926581 w 2156460"/>
                <a:gd name="connsiteY5" fmla="*/ 3169920 h 3169920"/>
                <a:gd name="connsiteX6" fmla="*/ 229879 w 2156460"/>
                <a:gd name="connsiteY6" fmla="*/ 3169920 h 3169920"/>
                <a:gd name="connsiteX7" fmla="*/ 0 w 2156460"/>
                <a:gd name="connsiteY7" fmla="*/ 2940041 h 3169920"/>
                <a:gd name="connsiteX0" fmla="*/ 229879 w 2156460"/>
                <a:gd name="connsiteY0" fmla="*/ 0 h 3169920"/>
                <a:gd name="connsiteX1" fmla="*/ 1926581 w 2156460"/>
                <a:gd name="connsiteY1" fmla="*/ 0 h 3169920"/>
                <a:gd name="connsiteX2" fmla="*/ 2156460 w 2156460"/>
                <a:gd name="connsiteY2" fmla="*/ 229879 h 3169920"/>
                <a:gd name="connsiteX3" fmla="*/ 2156460 w 2156460"/>
                <a:gd name="connsiteY3" fmla="*/ 2940041 h 3169920"/>
                <a:gd name="connsiteX4" fmla="*/ 1926581 w 2156460"/>
                <a:gd name="connsiteY4" fmla="*/ 3169920 h 3169920"/>
                <a:gd name="connsiteX5" fmla="*/ 229879 w 2156460"/>
                <a:gd name="connsiteY5" fmla="*/ 3169920 h 3169920"/>
                <a:gd name="connsiteX6" fmla="*/ 0 w 2156460"/>
                <a:gd name="connsiteY6" fmla="*/ 2940041 h 3169920"/>
                <a:gd name="connsiteX0" fmla="*/ 1926581 w 2156460"/>
                <a:gd name="connsiteY0" fmla="*/ 0 h 3169920"/>
                <a:gd name="connsiteX1" fmla="*/ 2156460 w 2156460"/>
                <a:gd name="connsiteY1" fmla="*/ 229879 h 3169920"/>
                <a:gd name="connsiteX2" fmla="*/ 2156460 w 2156460"/>
                <a:gd name="connsiteY2" fmla="*/ 2940041 h 3169920"/>
                <a:gd name="connsiteX3" fmla="*/ 1926581 w 2156460"/>
                <a:gd name="connsiteY3" fmla="*/ 3169920 h 3169920"/>
                <a:gd name="connsiteX4" fmla="*/ 229879 w 2156460"/>
                <a:gd name="connsiteY4" fmla="*/ 3169920 h 3169920"/>
                <a:gd name="connsiteX5" fmla="*/ 0 w 2156460"/>
                <a:gd name="connsiteY5" fmla="*/ 2940041 h 3169920"/>
                <a:gd name="connsiteX0" fmla="*/ 2156460 w 2156460"/>
                <a:gd name="connsiteY0" fmla="*/ 0 h 2940041"/>
                <a:gd name="connsiteX1" fmla="*/ 2156460 w 2156460"/>
                <a:gd name="connsiteY1" fmla="*/ 2710162 h 2940041"/>
                <a:gd name="connsiteX2" fmla="*/ 1926581 w 2156460"/>
                <a:gd name="connsiteY2" fmla="*/ 2940041 h 2940041"/>
                <a:gd name="connsiteX3" fmla="*/ 229879 w 2156460"/>
                <a:gd name="connsiteY3" fmla="*/ 2940041 h 2940041"/>
                <a:gd name="connsiteX4" fmla="*/ 0 w 2156460"/>
                <a:gd name="connsiteY4" fmla="*/ 2710162 h 2940041"/>
                <a:gd name="connsiteX0" fmla="*/ 2156460 w 2156460"/>
                <a:gd name="connsiteY0" fmla="*/ 0 h 2330441"/>
                <a:gd name="connsiteX1" fmla="*/ 2156460 w 2156460"/>
                <a:gd name="connsiteY1" fmla="*/ 2100562 h 2330441"/>
                <a:gd name="connsiteX2" fmla="*/ 1926581 w 2156460"/>
                <a:gd name="connsiteY2" fmla="*/ 2330441 h 2330441"/>
                <a:gd name="connsiteX3" fmla="*/ 229879 w 2156460"/>
                <a:gd name="connsiteY3" fmla="*/ 2330441 h 2330441"/>
                <a:gd name="connsiteX4" fmla="*/ 0 w 2156460"/>
                <a:gd name="connsiteY4" fmla="*/ 2100562 h 233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460" h="2330441">
                  <a:moveTo>
                    <a:pt x="2156460" y="0"/>
                  </a:moveTo>
                  <a:lnTo>
                    <a:pt x="2156460" y="2100562"/>
                  </a:lnTo>
                  <a:cubicBezTo>
                    <a:pt x="2156460" y="2227521"/>
                    <a:pt x="2053540" y="2330441"/>
                    <a:pt x="1926581" y="2330441"/>
                  </a:cubicBezTo>
                  <a:lnTo>
                    <a:pt x="229879" y="2330441"/>
                  </a:lnTo>
                  <a:cubicBezTo>
                    <a:pt x="102920" y="2330441"/>
                    <a:pt x="0" y="2227521"/>
                    <a:pt x="0" y="2100562"/>
                  </a:cubicBezTo>
                </a:path>
              </a:pathLst>
            </a:custGeom>
            <a:noFill/>
            <a:ln w="9525" cap="flat" cmpd="sng" algn="ctr">
              <a:solidFill>
                <a:schemeClr val="bg1">
                  <a:lumMod val="65000"/>
                </a:schemeClr>
              </a:solidFill>
              <a:prstDash val="solid"/>
              <a:headEnd type="oval"/>
              <a:tailEnd type="ova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115" name="TextBox 114">
            <a:extLst>
              <a:ext uri="{FF2B5EF4-FFF2-40B4-BE49-F238E27FC236}">
                <a16:creationId xmlns:a16="http://schemas.microsoft.com/office/drawing/2014/main" id="{6785AF58-4461-4C43-9C6A-587EECFACF46}"/>
              </a:ext>
            </a:extLst>
          </p:cNvPr>
          <p:cNvSpPr txBox="1"/>
          <p:nvPr/>
        </p:nvSpPr>
        <p:spPr>
          <a:xfrm>
            <a:off x="8810040" y="3671511"/>
            <a:ext cx="1650384" cy="646331"/>
          </a:xfrm>
          <a:prstGeom prst="rect">
            <a:avLst/>
          </a:prstGeom>
          <a:noFill/>
          <a:ln>
            <a:noFill/>
          </a:ln>
        </p:spPr>
        <p:txBody>
          <a:bodyPr wrap="square">
            <a:spAutoFit/>
          </a:bodyPr>
          <a:lstStyle/>
          <a:p>
            <a:pPr algn="ctr" defTabSz="457200">
              <a:spcBef>
                <a:spcPts val="600"/>
              </a:spcBef>
            </a:pPr>
            <a:r>
              <a:rPr lang="en-US" sz="1200" b="1" noProof="1" smtClean="0">
                <a:solidFill>
                  <a:prstClr val="black"/>
                </a:solidFill>
                <a:latin typeface="Arial" panose="020B0604020202020204" pitchFamily="34" charset="0"/>
                <a:cs typeface="Arial" panose="020B0604020202020204" pitchFamily="34" charset="0"/>
              </a:rPr>
              <a:t>HMMS Data Protection Impact Assessment</a:t>
            </a:r>
            <a:endParaRPr lang="en-US" sz="1200" b="1" noProof="1">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090" y="3005579"/>
            <a:ext cx="488664" cy="48866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934" y="2975076"/>
            <a:ext cx="533095" cy="53309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8551" y="3023733"/>
            <a:ext cx="444841" cy="4448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7796" y="3008192"/>
            <a:ext cx="491621" cy="49162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8257" y="3023734"/>
            <a:ext cx="502056" cy="502056"/>
          </a:xfrm>
          <a:prstGeom prst="rect">
            <a:avLst/>
          </a:prstGeom>
        </p:spPr>
      </p:pic>
    </p:spTree>
    <p:extLst>
      <p:ext uri="{BB962C8B-B14F-4D97-AF65-F5344CB8AC3E}">
        <p14:creationId xmlns:p14="http://schemas.microsoft.com/office/powerpoint/2010/main" val="2935004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2383</Words>
  <Application>Microsoft Office PowerPoint</Application>
  <PresentationFormat>Widescreen</PresentationFormat>
  <Paragraphs>498</Paragraphs>
  <Slides>29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AkzidenzGroteskBE-Cn</vt: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Acosta</dc:creator>
  <cp:lastModifiedBy>Nina Acosta</cp:lastModifiedBy>
  <cp:revision>57</cp:revision>
  <dcterms:created xsi:type="dcterms:W3CDTF">2023-11-13T14:27:32Z</dcterms:created>
  <dcterms:modified xsi:type="dcterms:W3CDTF">2023-11-21T15:47:21Z</dcterms:modified>
</cp:coreProperties>
</file>