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4"/>
  </p:sldMasterIdLst>
  <p:notesMasterIdLst>
    <p:notesMasterId r:id="rId23"/>
  </p:notesMasterIdLst>
  <p:handoutMasterIdLst>
    <p:handoutMasterId r:id="rId24"/>
  </p:handoutMasterIdLst>
  <p:sldIdLst>
    <p:sldId id="450" r:id="rId5"/>
    <p:sldId id="463" r:id="rId6"/>
    <p:sldId id="476" r:id="rId7"/>
    <p:sldId id="464" r:id="rId8"/>
    <p:sldId id="465" r:id="rId9"/>
    <p:sldId id="466" r:id="rId10"/>
    <p:sldId id="467" r:id="rId11"/>
    <p:sldId id="474" r:id="rId12"/>
    <p:sldId id="478" r:id="rId13"/>
    <p:sldId id="469" r:id="rId14"/>
    <p:sldId id="477" r:id="rId15"/>
    <p:sldId id="468" r:id="rId16"/>
    <p:sldId id="475" r:id="rId17"/>
    <p:sldId id="470" r:id="rId18"/>
    <p:sldId id="473" r:id="rId19"/>
    <p:sldId id="471" r:id="rId20"/>
    <p:sldId id="472" r:id="rId21"/>
    <p:sldId id="462" r:id="rId22"/>
  </p:sldIdLst>
  <p:sldSz cx="12192000" cy="6858000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ahoma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ahoma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ahoma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ahoma" charset="0"/>
        <a:ea typeface="ＭＳ Ｐゴシック" charset="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3187C59C-67CD-49F3-A2A8-3FFA1B624CD0}">
          <p14:sldIdLst>
            <p14:sldId id="450"/>
            <p14:sldId id="463"/>
            <p14:sldId id="476"/>
            <p14:sldId id="464"/>
            <p14:sldId id="465"/>
            <p14:sldId id="466"/>
            <p14:sldId id="467"/>
            <p14:sldId id="474"/>
            <p14:sldId id="478"/>
            <p14:sldId id="469"/>
            <p14:sldId id="477"/>
            <p14:sldId id="468"/>
            <p14:sldId id="475"/>
            <p14:sldId id="470"/>
            <p14:sldId id="473"/>
            <p14:sldId id="471"/>
            <p14:sldId id="472"/>
            <p14:sldId id="4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A922B01-0971-1C38-C829-149AB322FCE2}" name="Sahm, Laura" initials="SL" userId="S::L.Sahm@ucc.ie::eda4b4fa-60f2-487b-a25d-e731756fb391" providerId="AD"/>
  <p188:author id="{06EE3251-BCA0-2BFC-72C5-8E282F0034EA}" name="Darren Walsh" initials="DW" userId="8073aef710d9999a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hm, Laura" initials="SL" lastIdx="2" clrIdx="0"/>
  <p:cmAuthor id="2" name="O'Driscoll, Michelle" initials="OM" lastIdx="13" clrIdx="1"/>
  <p:cmAuthor id="3" name="Darren Walsh" initials="DW" lastIdx="3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189EBF-3450-49B7-ADFE-0CC2DFA088EB}" v="62" dt="2023-10-20T12:08:57.1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72993" autoAdjust="0"/>
  </p:normalViewPr>
  <p:slideViewPr>
    <p:cSldViewPr snapToGrid="0" snapToObjects="1">
      <p:cViewPr varScale="1">
        <p:scale>
          <a:sx n="43" d="100"/>
          <a:sy n="43" d="100"/>
        </p:scale>
        <p:origin x="1512" y="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8" d="100"/>
          <a:sy n="78" d="100"/>
        </p:scale>
        <p:origin x="406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sv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Relationship Id="rId14" Type="http://schemas.openxmlformats.org/officeDocument/2006/relationships/image" Target="../media/image35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4" Type="http://schemas.openxmlformats.org/officeDocument/2006/relationships/image" Target="../media/image39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svg"/><Relationship Id="rId1" Type="http://schemas.openxmlformats.org/officeDocument/2006/relationships/image" Target="../media/image48.png"/><Relationship Id="rId4" Type="http://schemas.openxmlformats.org/officeDocument/2006/relationships/image" Target="../media/image51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svg"/><Relationship Id="rId1" Type="http://schemas.openxmlformats.org/officeDocument/2006/relationships/image" Target="../media/image54.png"/><Relationship Id="rId4" Type="http://schemas.openxmlformats.org/officeDocument/2006/relationships/image" Target="../media/image57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svg"/><Relationship Id="rId1" Type="http://schemas.openxmlformats.org/officeDocument/2006/relationships/image" Target="../media/image58.png"/><Relationship Id="rId6" Type="http://schemas.openxmlformats.org/officeDocument/2006/relationships/image" Target="../media/image63.svg"/><Relationship Id="rId5" Type="http://schemas.openxmlformats.org/officeDocument/2006/relationships/image" Target="../media/image62.png"/><Relationship Id="rId4" Type="http://schemas.openxmlformats.org/officeDocument/2006/relationships/image" Target="../media/image61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sv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Relationship Id="rId14" Type="http://schemas.openxmlformats.org/officeDocument/2006/relationships/image" Target="../media/image35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4" Type="http://schemas.openxmlformats.org/officeDocument/2006/relationships/image" Target="../media/image39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svg"/><Relationship Id="rId1" Type="http://schemas.openxmlformats.org/officeDocument/2006/relationships/image" Target="../media/image48.png"/><Relationship Id="rId4" Type="http://schemas.openxmlformats.org/officeDocument/2006/relationships/image" Target="../media/image51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svg"/><Relationship Id="rId1" Type="http://schemas.openxmlformats.org/officeDocument/2006/relationships/image" Target="../media/image54.png"/><Relationship Id="rId4" Type="http://schemas.openxmlformats.org/officeDocument/2006/relationships/image" Target="../media/image57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svg"/><Relationship Id="rId1" Type="http://schemas.openxmlformats.org/officeDocument/2006/relationships/image" Target="../media/image58.png"/><Relationship Id="rId6" Type="http://schemas.openxmlformats.org/officeDocument/2006/relationships/image" Target="../media/image63.svg"/><Relationship Id="rId5" Type="http://schemas.openxmlformats.org/officeDocument/2006/relationships/image" Target="../media/image62.png"/><Relationship Id="rId4" Type="http://schemas.openxmlformats.org/officeDocument/2006/relationships/image" Target="../media/image6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A8D2D1-FAFB-482E-8A2A-44EE59CBF1EE}" type="doc">
      <dgm:prSet loTypeId="urn:microsoft.com/office/officeart/2005/8/layout/hierarchy1" loCatId="hierarchy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2C3ABD7-D28E-4134-B8F8-34E4A236EA5A}">
      <dgm:prSet/>
      <dgm:spPr/>
      <dgm:t>
        <a:bodyPr/>
        <a:lstStyle/>
        <a:p>
          <a:r>
            <a:rPr lang="en-GB" b="1" dirty="0"/>
            <a:t>Issue: </a:t>
          </a:r>
          <a:r>
            <a:rPr lang="en-GB" dirty="0"/>
            <a:t>How do we communicate our recommendations effectively and efficiently to relevant stakeholders?</a:t>
          </a:r>
          <a:endParaRPr lang="en-US" dirty="0"/>
        </a:p>
      </dgm:t>
    </dgm:pt>
    <dgm:pt modelId="{81556FB9-4170-4817-97CA-D54A572262CC}" type="parTrans" cxnId="{8C8CDD55-7CD3-426C-9328-04A5A5B736EC}">
      <dgm:prSet/>
      <dgm:spPr/>
      <dgm:t>
        <a:bodyPr/>
        <a:lstStyle/>
        <a:p>
          <a:endParaRPr lang="en-US"/>
        </a:p>
      </dgm:t>
    </dgm:pt>
    <dgm:pt modelId="{8704BA7A-59DB-4C45-9B15-3EB1644B6811}" type="sibTrans" cxnId="{8C8CDD55-7CD3-426C-9328-04A5A5B736EC}">
      <dgm:prSet/>
      <dgm:spPr/>
      <dgm:t>
        <a:bodyPr/>
        <a:lstStyle/>
        <a:p>
          <a:endParaRPr lang="en-US"/>
        </a:p>
      </dgm:t>
    </dgm:pt>
    <dgm:pt modelId="{7FC96A93-A8C3-4AC1-9C63-584E99FFCCA3}">
      <dgm:prSet/>
      <dgm:spPr>
        <a:ln>
          <a:solidFill>
            <a:schemeClr val="accent6"/>
          </a:solidFill>
        </a:ln>
      </dgm:spPr>
      <dgm:t>
        <a:bodyPr/>
        <a:lstStyle/>
        <a:p>
          <a:r>
            <a:rPr lang="en-IE" b="1" dirty="0"/>
            <a:t>Aim: </a:t>
          </a:r>
          <a:r>
            <a:rPr lang="en-IE" b="0" dirty="0"/>
            <a:t>I</a:t>
          </a:r>
          <a:r>
            <a:rPr lang="en-IE" dirty="0"/>
            <a:t>dentify a smart means of communicating recommendations from the medication review to stakeholders involved in caring for the patient.</a:t>
          </a:r>
          <a:endParaRPr lang="en-US" dirty="0"/>
        </a:p>
      </dgm:t>
    </dgm:pt>
    <dgm:pt modelId="{489EDD53-9F47-4D54-BB64-D63EB22C97D9}" type="parTrans" cxnId="{8D8F5EB0-2D11-4B12-8052-8C28CE78545C}">
      <dgm:prSet/>
      <dgm:spPr/>
      <dgm:t>
        <a:bodyPr/>
        <a:lstStyle/>
        <a:p>
          <a:endParaRPr lang="en-US"/>
        </a:p>
      </dgm:t>
    </dgm:pt>
    <dgm:pt modelId="{A853E8F9-90F0-4683-B345-4C82D1897212}" type="sibTrans" cxnId="{8D8F5EB0-2D11-4B12-8052-8C28CE78545C}">
      <dgm:prSet/>
      <dgm:spPr/>
      <dgm:t>
        <a:bodyPr/>
        <a:lstStyle/>
        <a:p>
          <a:endParaRPr lang="en-US"/>
        </a:p>
      </dgm:t>
    </dgm:pt>
    <dgm:pt modelId="{4FE5DFC4-BE20-429F-B969-CD9BE4267632}" type="pres">
      <dgm:prSet presAssocID="{D2A8D2D1-FAFB-482E-8A2A-44EE59CBF1E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5F8A14C-FFEF-4C1D-BA5D-791094DEC4D2}" type="pres">
      <dgm:prSet presAssocID="{F2C3ABD7-D28E-4134-B8F8-34E4A236EA5A}" presName="hierRoot1" presStyleCnt="0"/>
      <dgm:spPr/>
    </dgm:pt>
    <dgm:pt modelId="{AF28E22B-169C-4EE5-8417-C24BBA32B555}" type="pres">
      <dgm:prSet presAssocID="{F2C3ABD7-D28E-4134-B8F8-34E4A236EA5A}" presName="composite" presStyleCnt="0"/>
      <dgm:spPr/>
    </dgm:pt>
    <dgm:pt modelId="{06D6511C-9034-4C52-9C6A-6EF4424D2D4B}" type="pres">
      <dgm:prSet presAssocID="{F2C3ABD7-D28E-4134-B8F8-34E4A236EA5A}" presName="background" presStyleLbl="node0" presStyleIdx="0" presStyleCnt="2"/>
      <dgm:spPr/>
    </dgm:pt>
    <dgm:pt modelId="{77822C13-0F6D-427D-AF70-DEB65B8C60C4}" type="pres">
      <dgm:prSet presAssocID="{F2C3ABD7-D28E-4134-B8F8-34E4A236EA5A}" presName="text" presStyleLbl="fgAcc0" presStyleIdx="0" presStyleCnt="2">
        <dgm:presLayoutVars>
          <dgm:chPref val="3"/>
        </dgm:presLayoutVars>
      </dgm:prSet>
      <dgm:spPr/>
    </dgm:pt>
    <dgm:pt modelId="{106E5B6A-CA0E-4388-A131-EE23297DAB99}" type="pres">
      <dgm:prSet presAssocID="{F2C3ABD7-D28E-4134-B8F8-34E4A236EA5A}" presName="hierChild2" presStyleCnt="0"/>
      <dgm:spPr/>
    </dgm:pt>
    <dgm:pt modelId="{8445581C-08EE-4286-8EC4-BA439B09B112}" type="pres">
      <dgm:prSet presAssocID="{7FC96A93-A8C3-4AC1-9C63-584E99FFCCA3}" presName="hierRoot1" presStyleCnt="0"/>
      <dgm:spPr/>
    </dgm:pt>
    <dgm:pt modelId="{240264ED-7F1B-44C6-BFB9-CA4BEA0508DD}" type="pres">
      <dgm:prSet presAssocID="{7FC96A93-A8C3-4AC1-9C63-584E99FFCCA3}" presName="composite" presStyleCnt="0"/>
      <dgm:spPr/>
    </dgm:pt>
    <dgm:pt modelId="{5B9C65AE-4ACD-4E65-9246-719C84DED68E}" type="pres">
      <dgm:prSet presAssocID="{7FC96A93-A8C3-4AC1-9C63-584E99FFCCA3}" presName="background" presStyleLbl="node0" presStyleIdx="1" presStyleCnt="2"/>
      <dgm:spPr>
        <a:solidFill>
          <a:schemeClr val="accent6"/>
        </a:solidFill>
      </dgm:spPr>
    </dgm:pt>
    <dgm:pt modelId="{8C5D7307-4F7C-49E3-A0BD-5210998C1DDF}" type="pres">
      <dgm:prSet presAssocID="{7FC96A93-A8C3-4AC1-9C63-584E99FFCCA3}" presName="text" presStyleLbl="fgAcc0" presStyleIdx="1" presStyleCnt="2">
        <dgm:presLayoutVars>
          <dgm:chPref val="3"/>
        </dgm:presLayoutVars>
      </dgm:prSet>
      <dgm:spPr/>
    </dgm:pt>
    <dgm:pt modelId="{9B94DD66-0244-4072-A9D0-56D123EE8A62}" type="pres">
      <dgm:prSet presAssocID="{7FC96A93-A8C3-4AC1-9C63-584E99FFCCA3}" presName="hierChild2" presStyleCnt="0"/>
      <dgm:spPr/>
    </dgm:pt>
  </dgm:ptLst>
  <dgm:cxnLst>
    <dgm:cxn modelId="{863A0248-BBB4-4D2A-AD77-F60D0C758212}" type="presOf" srcId="{D2A8D2D1-FAFB-482E-8A2A-44EE59CBF1EE}" destId="{4FE5DFC4-BE20-429F-B969-CD9BE4267632}" srcOrd="0" destOrd="0" presId="urn:microsoft.com/office/officeart/2005/8/layout/hierarchy1"/>
    <dgm:cxn modelId="{8C8CDD55-7CD3-426C-9328-04A5A5B736EC}" srcId="{D2A8D2D1-FAFB-482E-8A2A-44EE59CBF1EE}" destId="{F2C3ABD7-D28E-4134-B8F8-34E4A236EA5A}" srcOrd="0" destOrd="0" parTransId="{81556FB9-4170-4817-97CA-D54A572262CC}" sibTransId="{8704BA7A-59DB-4C45-9B15-3EB1644B6811}"/>
    <dgm:cxn modelId="{A7A6D387-2981-476A-8181-E1813E75A6C7}" type="presOf" srcId="{7FC96A93-A8C3-4AC1-9C63-584E99FFCCA3}" destId="{8C5D7307-4F7C-49E3-A0BD-5210998C1DDF}" srcOrd="0" destOrd="0" presId="urn:microsoft.com/office/officeart/2005/8/layout/hierarchy1"/>
    <dgm:cxn modelId="{8D8F5EB0-2D11-4B12-8052-8C28CE78545C}" srcId="{D2A8D2D1-FAFB-482E-8A2A-44EE59CBF1EE}" destId="{7FC96A93-A8C3-4AC1-9C63-584E99FFCCA3}" srcOrd="1" destOrd="0" parTransId="{489EDD53-9F47-4D54-BB64-D63EB22C97D9}" sibTransId="{A853E8F9-90F0-4683-B345-4C82D1897212}"/>
    <dgm:cxn modelId="{78E224E3-4929-44CE-94A8-A902D79B0813}" type="presOf" srcId="{F2C3ABD7-D28E-4134-B8F8-34E4A236EA5A}" destId="{77822C13-0F6D-427D-AF70-DEB65B8C60C4}" srcOrd="0" destOrd="0" presId="urn:microsoft.com/office/officeart/2005/8/layout/hierarchy1"/>
    <dgm:cxn modelId="{E2EC3614-C019-4A02-8510-2E66710A20FF}" type="presParOf" srcId="{4FE5DFC4-BE20-429F-B969-CD9BE4267632}" destId="{A5F8A14C-FFEF-4C1D-BA5D-791094DEC4D2}" srcOrd="0" destOrd="0" presId="urn:microsoft.com/office/officeart/2005/8/layout/hierarchy1"/>
    <dgm:cxn modelId="{6504A1C8-1A90-4F4D-BD82-DE9F7517C27C}" type="presParOf" srcId="{A5F8A14C-FFEF-4C1D-BA5D-791094DEC4D2}" destId="{AF28E22B-169C-4EE5-8417-C24BBA32B555}" srcOrd="0" destOrd="0" presId="urn:microsoft.com/office/officeart/2005/8/layout/hierarchy1"/>
    <dgm:cxn modelId="{F7BA444A-B07C-4AD7-8399-220362ED4FB5}" type="presParOf" srcId="{AF28E22B-169C-4EE5-8417-C24BBA32B555}" destId="{06D6511C-9034-4C52-9C6A-6EF4424D2D4B}" srcOrd="0" destOrd="0" presId="urn:microsoft.com/office/officeart/2005/8/layout/hierarchy1"/>
    <dgm:cxn modelId="{D0D22A40-2E3E-4E14-8D54-C828E6F130E9}" type="presParOf" srcId="{AF28E22B-169C-4EE5-8417-C24BBA32B555}" destId="{77822C13-0F6D-427D-AF70-DEB65B8C60C4}" srcOrd="1" destOrd="0" presId="urn:microsoft.com/office/officeart/2005/8/layout/hierarchy1"/>
    <dgm:cxn modelId="{203B6654-372F-4322-97E5-5159CB972A1A}" type="presParOf" srcId="{A5F8A14C-FFEF-4C1D-BA5D-791094DEC4D2}" destId="{106E5B6A-CA0E-4388-A131-EE23297DAB99}" srcOrd="1" destOrd="0" presId="urn:microsoft.com/office/officeart/2005/8/layout/hierarchy1"/>
    <dgm:cxn modelId="{37BB5E66-1F70-4F59-807A-2ACF82BCA685}" type="presParOf" srcId="{4FE5DFC4-BE20-429F-B969-CD9BE4267632}" destId="{8445581C-08EE-4286-8EC4-BA439B09B112}" srcOrd="1" destOrd="0" presId="urn:microsoft.com/office/officeart/2005/8/layout/hierarchy1"/>
    <dgm:cxn modelId="{68D1EB5F-C3CD-40C5-9165-34E269697199}" type="presParOf" srcId="{8445581C-08EE-4286-8EC4-BA439B09B112}" destId="{240264ED-7F1B-44C6-BFB9-CA4BEA0508DD}" srcOrd="0" destOrd="0" presId="urn:microsoft.com/office/officeart/2005/8/layout/hierarchy1"/>
    <dgm:cxn modelId="{2C75A6B5-FDE9-4AB1-BC7E-E68E1D7AD9B5}" type="presParOf" srcId="{240264ED-7F1B-44C6-BFB9-CA4BEA0508DD}" destId="{5B9C65AE-4ACD-4E65-9246-719C84DED68E}" srcOrd="0" destOrd="0" presId="urn:microsoft.com/office/officeart/2005/8/layout/hierarchy1"/>
    <dgm:cxn modelId="{F2363DDD-3CFF-4092-9783-44EDDD950D00}" type="presParOf" srcId="{240264ED-7F1B-44C6-BFB9-CA4BEA0508DD}" destId="{8C5D7307-4F7C-49E3-A0BD-5210998C1DDF}" srcOrd="1" destOrd="0" presId="urn:microsoft.com/office/officeart/2005/8/layout/hierarchy1"/>
    <dgm:cxn modelId="{706A192E-951F-4FE3-AC59-6ED671915C6C}" type="presParOf" srcId="{8445581C-08EE-4286-8EC4-BA439B09B112}" destId="{9B94DD66-0244-4072-A9D0-56D123EE8A6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F41CEF-91DC-484D-ACD0-1FDCEC80AC59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0B72F11-DB59-4B43-979E-97781FF16C11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Is T-pro (3), a </a:t>
          </a:r>
          <a:r>
            <a:rPr lang="en-IE" dirty="0"/>
            <a:t>medical dictation and clinical correspondence app, appropriate for pharmacist communication of medication review outcomes?</a:t>
          </a:r>
          <a:endParaRPr lang="en-US" dirty="0"/>
        </a:p>
      </dgm:t>
    </dgm:pt>
    <dgm:pt modelId="{0E6FA120-3FBB-4EA7-AC07-FCFECDC71C64}" type="parTrans" cxnId="{8C2A201F-2F30-4303-83C1-8481035A2ACB}">
      <dgm:prSet/>
      <dgm:spPr/>
      <dgm:t>
        <a:bodyPr/>
        <a:lstStyle/>
        <a:p>
          <a:endParaRPr lang="en-US"/>
        </a:p>
      </dgm:t>
    </dgm:pt>
    <dgm:pt modelId="{CBAF6024-6862-48D0-AF07-CC26953CF888}" type="sibTrans" cxnId="{8C2A201F-2F30-4303-83C1-8481035A2ACB}">
      <dgm:prSet/>
      <dgm:spPr/>
      <dgm:t>
        <a:bodyPr/>
        <a:lstStyle/>
        <a:p>
          <a:endParaRPr lang="en-US"/>
        </a:p>
      </dgm:t>
    </dgm:pt>
    <dgm:pt modelId="{0A550878-B4AC-4151-96A3-740849F7B6D8}">
      <dgm:prSet/>
      <dgm:spPr/>
      <dgm:t>
        <a:bodyPr/>
        <a:lstStyle/>
        <a:p>
          <a:pPr>
            <a:lnSpc>
              <a:spcPct val="100000"/>
            </a:lnSpc>
          </a:pPr>
          <a:r>
            <a:rPr lang="en-IE" dirty="0"/>
            <a:t>Develop data collection form (DW)</a:t>
          </a:r>
          <a:endParaRPr lang="en-US" dirty="0"/>
        </a:p>
      </dgm:t>
    </dgm:pt>
    <dgm:pt modelId="{E94AB443-7178-4BE1-AF75-D68F090FD793}" type="parTrans" cxnId="{5713104B-6D36-46D5-9268-B6E67B2867DE}">
      <dgm:prSet/>
      <dgm:spPr/>
      <dgm:t>
        <a:bodyPr/>
        <a:lstStyle/>
        <a:p>
          <a:endParaRPr lang="en-US"/>
        </a:p>
      </dgm:t>
    </dgm:pt>
    <dgm:pt modelId="{1583524F-812C-4ADE-BABD-1D5F10E98FA3}" type="sibTrans" cxnId="{5713104B-6D36-46D5-9268-B6E67B2867DE}">
      <dgm:prSet/>
      <dgm:spPr/>
      <dgm:t>
        <a:bodyPr/>
        <a:lstStyle/>
        <a:p>
          <a:endParaRPr lang="en-US"/>
        </a:p>
      </dgm:t>
    </dgm:pt>
    <dgm:pt modelId="{EFF298E3-4578-4168-9E01-A45293A7C26D}">
      <dgm:prSet/>
      <dgm:spPr/>
      <dgm:t>
        <a:bodyPr/>
        <a:lstStyle/>
        <a:p>
          <a:pPr>
            <a:lnSpc>
              <a:spcPct val="100000"/>
            </a:lnSpc>
          </a:pPr>
          <a:r>
            <a:rPr lang="en-IE"/>
            <a:t>Verify the format and content (AH, LS, MO’D)</a:t>
          </a:r>
          <a:endParaRPr lang="en-US"/>
        </a:p>
      </dgm:t>
    </dgm:pt>
    <dgm:pt modelId="{6E99AE6E-BAE4-4A72-9C97-FF7CE78156C7}" type="parTrans" cxnId="{A07F7D21-4752-4496-A9D9-5F7CAA72636B}">
      <dgm:prSet/>
      <dgm:spPr/>
      <dgm:t>
        <a:bodyPr/>
        <a:lstStyle/>
        <a:p>
          <a:endParaRPr lang="en-US"/>
        </a:p>
      </dgm:t>
    </dgm:pt>
    <dgm:pt modelId="{3802EAF8-DCFC-4CBE-B1D4-0FAE232A2842}" type="sibTrans" cxnId="{A07F7D21-4752-4496-A9D9-5F7CAA72636B}">
      <dgm:prSet/>
      <dgm:spPr/>
      <dgm:t>
        <a:bodyPr/>
        <a:lstStyle/>
        <a:p>
          <a:endParaRPr lang="en-US"/>
        </a:p>
      </dgm:t>
    </dgm:pt>
    <dgm:pt modelId="{594A520E-05CF-4561-A2D5-7DB657042D18}">
      <dgm:prSet/>
      <dgm:spPr/>
      <dgm:t>
        <a:bodyPr/>
        <a:lstStyle/>
        <a:p>
          <a:pPr>
            <a:lnSpc>
              <a:spcPct val="100000"/>
            </a:lnSpc>
          </a:pPr>
          <a:r>
            <a:rPr lang="en-IE" b="1" dirty="0"/>
            <a:t>Geriatric oncology pharmacist </a:t>
          </a:r>
          <a:r>
            <a:rPr lang="en-IE" dirty="0"/>
            <a:t>dictates draft letter based on clinic consultation</a:t>
          </a:r>
          <a:endParaRPr lang="en-US" dirty="0"/>
        </a:p>
      </dgm:t>
    </dgm:pt>
    <dgm:pt modelId="{D82A8669-624F-44D8-9280-7C4D71E7C387}" type="parTrans" cxnId="{5AE0A87C-4C65-4948-87EF-1FE54DF38275}">
      <dgm:prSet/>
      <dgm:spPr/>
      <dgm:t>
        <a:bodyPr/>
        <a:lstStyle/>
        <a:p>
          <a:endParaRPr lang="en-US"/>
        </a:p>
      </dgm:t>
    </dgm:pt>
    <dgm:pt modelId="{FF1E85ED-19FE-4EE7-B334-7E71B68D07E9}" type="sibTrans" cxnId="{5AE0A87C-4C65-4948-87EF-1FE54DF38275}">
      <dgm:prSet/>
      <dgm:spPr/>
      <dgm:t>
        <a:bodyPr/>
        <a:lstStyle/>
        <a:p>
          <a:endParaRPr lang="en-US"/>
        </a:p>
      </dgm:t>
    </dgm:pt>
    <dgm:pt modelId="{CF461783-AAFE-4DF0-8C52-CD53EDAD9F61}">
      <dgm:prSet/>
      <dgm:spPr/>
      <dgm:t>
        <a:bodyPr/>
        <a:lstStyle/>
        <a:p>
          <a:pPr>
            <a:lnSpc>
              <a:spcPct val="100000"/>
            </a:lnSpc>
          </a:pPr>
          <a:r>
            <a:rPr lang="en-IE"/>
            <a:t>Patient is discussed at geriatric oncology multidisciplinary team meeting (MDT)</a:t>
          </a:r>
          <a:endParaRPr lang="en-US"/>
        </a:p>
      </dgm:t>
    </dgm:pt>
    <dgm:pt modelId="{B1D6AD05-7EE7-4D1B-8B3B-D046F1DB1C56}" type="parTrans" cxnId="{234416EA-6DD8-40C8-A148-369F08258158}">
      <dgm:prSet/>
      <dgm:spPr/>
      <dgm:t>
        <a:bodyPr/>
        <a:lstStyle/>
        <a:p>
          <a:endParaRPr lang="en-US"/>
        </a:p>
      </dgm:t>
    </dgm:pt>
    <dgm:pt modelId="{56896137-B57C-4138-9124-E3B6DB2E6C6D}" type="sibTrans" cxnId="{234416EA-6DD8-40C8-A148-369F08258158}">
      <dgm:prSet/>
      <dgm:spPr/>
      <dgm:t>
        <a:bodyPr/>
        <a:lstStyle/>
        <a:p>
          <a:endParaRPr lang="en-US"/>
        </a:p>
      </dgm:t>
    </dgm:pt>
    <dgm:pt modelId="{DD7DEE9D-A097-4FDC-AC3C-507A13F8F9D3}">
      <dgm:prSet/>
      <dgm:spPr/>
      <dgm:t>
        <a:bodyPr/>
        <a:lstStyle/>
        <a:p>
          <a:pPr>
            <a:lnSpc>
              <a:spcPct val="100000"/>
            </a:lnSpc>
          </a:pPr>
          <a:r>
            <a:rPr lang="en-IE" dirty="0"/>
            <a:t>Letter </a:t>
          </a:r>
          <a:r>
            <a:rPr lang="en-IE"/>
            <a:t>updated with MDT outcome</a:t>
          </a:r>
          <a:endParaRPr lang="en-US" dirty="0"/>
        </a:p>
      </dgm:t>
    </dgm:pt>
    <dgm:pt modelId="{7A2B74C9-1080-4256-B401-FEAFD87B9199}" type="parTrans" cxnId="{5C3A6DA3-44BD-4AF5-AEE2-77E5AF369A16}">
      <dgm:prSet/>
      <dgm:spPr/>
      <dgm:t>
        <a:bodyPr/>
        <a:lstStyle/>
        <a:p>
          <a:endParaRPr lang="en-US"/>
        </a:p>
      </dgm:t>
    </dgm:pt>
    <dgm:pt modelId="{B215B9B0-5B14-403E-BF12-501A88DA844B}" type="sibTrans" cxnId="{5C3A6DA3-44BD-4AF5-AEE2-77E5AF369A16}">
      <dgm:prSet/>
      <dgm:spPr/>
      <dgm:t>
        <a:bodyPr/>
        <a:lstStyle/>
        <a:p>
          <a:endParaRPr lang="en-US"/>
        </a:p>
      </dgm:t>
    </dgm:pt>
    <dgm:pt modelId="{96BB4376-E7CE-43A9-BF3F-94A78B3CD890}">
      <dgm:prSet/>
      <dgm:spPr/>
      <dgm:t>
        <a:bodyPr/>
        <a:lstStyle/>
        <a:p>
          <a:pPr>
            <a:lnSpc>
              <a:spcPct val="100000"/>
            </a:lnSpc>
          </a:pPr>
          <a:r>
            <a:rPr lang="en-IE"/>
            <a:t>Letter printed and sent to relevant stakeholders</a:t>
          </a:r>
          <a:endParaRPr lang="en-US"/>
        </a:p>
      </dgm:t>
    </dgm:pt>
    <dgm:pt modelId="{0CBE2484-1FF9-4127-A417-893591A39778}" type="parTrans" cxnId="{CEDDD795-C59F-45F9-889E-0514E72CCE77}">
      <dgm:prSet/>
      <dgm:spPr/>
      <dgm:t>
        <a:bodyPr/>
        <a:lstStyle/>
        <a:p>
          <a:endParaRPr lang="en-US"/>
        </a:p>
      </dgm:t>
    </dgm:pt>
    <dgm:pt modelId="{64B8B141-D129-46DC-B905-B8A118C43A36}" type="sibTrans" cxnId="{CEDDD795-C59F-45F9-889E-0514E72CCE77}">
      <dgm:prSet/>
      <dgm:spPr/>
      <dgm:t>
        <a:bodyPr/>
        <a:lstStyle/>
        <a:p>
          <a:endParaRPr lang="en-US"/>
        </a:p>
      </dgm:t>
    </dgm:pt>
    <dgm:pt modelId="{70045316-4E85-41AF-A97D-4319FB21D8B9}" type="pres">
      <dgm:prSet presAssocID="{C6F41CEF-91DC-484D-ACD0-1FDCEC80AC59}" presName="root" presStyleCnt="0">
        <dgm:presLayoutVars>
          <dgm:dir/>
          <dgm:resizeHandles val="exact"/>
        </dgm:presLayoutVars>
      </dgm:prSet>
      <dgm:spPr/>
    </dgm:pt>
    <dgm:pt modelId="{AFEA9554-6BEE-4FC4-85AB-8F61925574EB}" type="pres">
      <dgm:prSet presAssocID="{00B72F11-DB59-4B43-979E-97781FF16C11}" presName="compNode" presStyleCnt="0"/>
      <dgm:spPr/>
    </dgm:pt>
    <dgm:pt modelId="{6782D246-4DBA-4827-9D29-7E59B1673C5A}" type="pres">
      <dgm:prSet presAssocID="{00B72F11-DB59-4B43-979E-97781FF16C11}" presName="bgRect" presStyleLbl="bgShp" presStyleIdx="0" presStyleCnt="7"/>
      <dgm:spPr/>
    </dgm:pt>
    <dgm:pt modelId="{CC42E17A-9C11-4C0C-BC89-F9520AC8391D}" type="pres">
      <dgm:prSet presAssocID="{00B72F11-DB59-4B43-979E-97781FF16C11}" presName="iconRect" presStyleLbl="node1" presStyleIdx="0" presStyleCnt="7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69DBFC99-D929-4DD0-9CFE-A69E3E716690}" type="pres">
      <dgm:prSet presAssocID="{00B72F11-DB59-4B43-979E-97781FF16C11}" presName="spaceRect" presStyleCnt="0"/>
      <dgm:spPr/>
    </dgm:pt>
    <dgm:pt modelId="{4B76B02B-9C07-419A-B414-3558E9FF2060}" type="pres">
      <dgm:prSet presAssocID="{00B72F11-DB59-4B43-979E-97781FF16C11}" presName="parTx" presStyleLbl="revTx" presStyleIdx="0" presStyleCnt="7">
        <dgm:presLayoutVars>
          <dgm:chMax val="0"/>
          <dgm:chPref val="0"/>
        </dgm:presLayoutVars>
      </dgm:prSet>
      <dgm:spPr/>
    </dgm:pt>
    <dgm:pt modelId="{AC636B25-37D7-4281-BEA1-A9E2680FAAC9}" type="pres">
      <dgm:prSet presAssocID="{CBAF6024-6862-48D0-AF07-CC26953CF888}" presName="sibTrans" presStyleCnt="0"/>
      <dgm:spPr/>
    </dgm:pt>
    <dgm:pt modelId="{BD4BCC43-9D7A-4F8C-8AF8-4822FF4E6061}" type="pres">
      <dgm:prSet presAssocID="{0A550878-B4AC-4151-96A3-740849F7B6D8}" presName="compNode" presStyleCnt="0"/>
      <dgm:spPr/>
    </dgm:pt>
    <dgm:pt modelId="{CEDA743B-0615-4C00-B223-7F7BA2331B97}" type="pres">
      <dgm:prSet presAssocID="{0A550878-B4AC-4151-96A3-740849F7B6D8}" presName="bgRect" presStyleLbl="bgShp" presStyleIdx="1" presStyleCnt="7"/>
      <dgm:spPr/>
    </dgm:pt>
    <dgm:pt modelId="{FBF3EAB5-7A0C-4076-B0F7-1AB2167CC196}" type="pres">
      <dgm:prSet presAssocID="{0A550878-B4AC-4151-96A3-740849F7B6D8}" presName="iconRect" presStyleLbl="node1" presStyleIdx="1" presStyleCnt="7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4F36E10A-5CCD-46DB-9E0F-813B54515879}" type="pres">
      <dgm:prSet presAssocID="{0A550878-B4AC-4151-96A3-740849F7B6D8}" presName="spaceRect" presStyleCnt="0"/>
      <dgm:spPr/>
    </dgm:pt>
    <dgm:pt modelId="{043F21F8-D35F-4FBE-9446-B290C1CF95E5}" type="pres">
      <dgm:prSet presAssocID="{0A550878-B4AC-4151-96A3-740849F7B6D8}" presName="parTx" presStyleLbl="revTx" presStyleIdx="1" presStyleCnt="7">
        <dgm:presLayoutVars>
          <dgm:chMax val="0"/>
          <dgm:chPref val="0"/>
        </dgm:presLayoutVars>
      </dgm:prSet>
      <dgm:spPr/>
    </dgm:pt>
    <dgm:pt modelId="{7EF239A9-371A-4C26-8D4A-EF6A8A8DB14C}" type="pres">
      <dgm:prSet presAssocID="{1583524F-812C-4ADE-BABD-1D5F10E98FA3}" presName="sibTrans" presStyleCnt="0"/>
      <dgm:spPr/>
    </dgm:pt>
    <dgm:pt modelId="{F87E8468-AD93-4FEB-9D8B-685CEAECC659}" type="pres">
      <dgm:prSet presAssocID="{EFF298E3-4578-4168-9E01-A45293A7C26D}" presName="compNode" presStyleCnt="0"/>
      <dgm:spPr/>
    </dgm:pt>
    <dgm:pt modelId="{BD2D647C-75F4-440D-85FA-8F53A7B7BE74}" type="pres">
      <dgm:prSet presAssocID="{EFF298E3-4578-4168-9E01-A45293A7C26D}" presName="bgRect" presStyleLbl="bgShp" presStyleIdx="2" presStyleCnt="7"/>
      <dgm:spPr/>
    </dgm:pt>
    <dgm:pt modelId="{EEFF1B6F-10E6-4E2F-A9B6-9B2C3BD1696B}" type="pres">
      <dgm:prSet presAssocID="{EFF298E3-4578-4168-9E01-A45293A7C26D}" presName="iconRect" presStyleLbl="node1" presStyleIdx="2" presStyleCnt="7"/>
      <dgm:spPr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Quotes"/>
        </a:ext>
      </dgm:extLst>
    </dgm:pt>
    <dgm:pt modelId="{EA211178-3E19-462D-96B0-9BEBA270E654}" type="pres">
      <dgm:prSet presAssocID="{EFF298E3-4578-4168-9E01-A45293A7C26D}" presName="spaceRect" presStyleCnt="0"/>
      <dgm:spPr/>
    </dgm:pt>
    <dgm:pt modelId="{1EC43491-AB2B-43EA-AD2F-B8D52437B4BB}" type="pres">
      <dgm:prSet presAssocID="{EFF298E3-4578-4168-9E01-A45293A7C26D}" presName="parTx" presStyleLbl="revTx" presStyleIdx="2" presStyleCnt="7">
        <dgm:presLayoutVars>
          <dgm:chMax val="0"/>
          <dgm:chPref val="0"/>
        </dgm:presLayoutVars>
      </dgm:prSet>
      <dgm:spPr/>
    </dgm:pt>
    <dgm:pt modelId="{640A3918-75A6-4131-9957-6046D2D05B75}" type="pres">
      <dgm:prSet presAssocID="{3802EAF8-DCFC-4CBE-B1D4-0FAE232A2842}" presName="sibTrans" presStyleCnt="0"/>
      <dgm:spPr/>
    </dgm:pt>
    <dgm:pt modelId="{281D9409-2449-4F73-A504-4CC407BA8030}" type="pres">
      <dgm:prSet presAssocID="{594A520E-05CF-4561-A2D5-7DB657042D18}" presName="compNode" presStyleCnt="0"/>
      <dgm:spPr/>
    </dgm:pt>
    <dgm:pt modelId="{2FB82361-0FB2-494A-AA16-63CC2814FC34}" type="pres">
      <dgm:prSet presAssocID="{594A520E-05CF-4561-A2D5-7DB657042D18}" presName="bgRect" presStyleLbl="bgShp" presStyleIdx="3" presStyleCnt="7"/>
      <dgm:spPr/>
    </dgm:pt>
    <dgm:pt modelId="{AAABD84E-1B0B-4D1C-B79B-01A29D3E8FAD}" type="pres">
      <dgm:prSet presAssocID="{594A520E-05CF-4561-A2D5-7DB657042D18}" presName="iconRect" presStyleLbl="node1" presStyleIdx="3" presStyleCnt="7"/>
      <dgm:spPr>
        <a:blipFill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meopathy with solid fill"/>
        </a:ext>
      </dgm:extLst>
    </dgm:pt>
    <dgm:pt modelId="{5A31F48F-7D9D-4584-9BB1-95DB669ED44F}" type="pres">
      <dgm:prSet presAssocID="{594A520E-05CF-4561-A2D5-7DB657042D18}" presName="spaceRect" presStyleCnt="0"/>
      <dgm:spPr/>
    </dgm:pt>
    <dgm:pt modelId="{DCB95791-60B3-4650-A422-0C8FB38234AC}" type="pres">
      <dgm:prSet presAssocID="{594A520E-05CF-4561-A2D5-7DB657042D18}" presName="parTx" presStyleLbl="revTx" presStyleIdx="3" presStyleCnt="7">
        <dgm:presLayoutVars>
          <dgm:chMax val="0"/>
          <dgm:chPref val="0"/>
        </dgm:presLayoutVars>
      </dgm:prSet>
      <dgm:spPr/>
    </dgm:pt>
    <dgm:pt modelId="{3201A591-59F9-4794-807D-8BFC5E524FAD}" type="pres">
      <dgm:prSet presAssocID="{FF1E85ED-19FE-4EE7-B334-7E71B68D07E9}" presName="sibTrans" presStyleCnt="0"/>
      <dgm:spPr/>
    </dgm:pt>
    <dgm:pt modelId="{6F7BA606-21C5-4EC5-913B-815DC6DD59BC}" type="pres">
      <dgm:prSet presAssocID="{CF461783-AAFE-4DF0-8C52-CD53EDAD9F61}" presName="compNode" presStyleCnt="0"/>
      <dgm:spPr/>
    </dgm:pt>
    <dgm:pt modelId="{6CB1828D-2ABA-4F3C-B4B7-0C4871DD5160}" type="pres">
      <dgm:prSet presAssocID="{CF461783-AAFE-4DF0-8C52-CD53EDAD9F61}" presName="bgRect" presStyleLbl="bgShp" presStyleIdx="4" presStyleCnt="7"/>
      <dgm:spPr/>
    </dgm:pt>
    <dgm:pt modelId="{B7D205F7-295A-4F7B-91E6-C225198780AF}" type="pres">
      <dgm:prSet presAssocID="{CF461783-AAFE-4DF0-8C52-CD53EDAD9F61}" presName="iconRect" presStyleLbl="node1" presStyleIdx="4" presStyleCnt="7"/>
      <dgm:spPr>
        <a:blipFill>
          <a:blip xmlns:r="http://schemas.openxmlformats.org/officeDocument/2006/relationships" r:embed="rId9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DB04D557-0047-4251-B054-2E57AADD314A}" type="pres">
      <dgm:prSet presAssocID="{CF461783-AAFE-4DF0-8C52-CD53EDAD9F61}" presName="spaceRect" presStyleCnt="0"/>
      <dgm:spPr/>
    </dgm:pt>
    <dgm:pt modelId="{2DD20367-664E-4E5E-8204-E75884B97C55}" type="pres">
      <dgm:prSet presAssocID="{CF461783-AAFE-4DF0-8C52-CD53EDAD9F61}" presName="parTx" presStyleLbl="revTx" presStyleIdx="4" presStyleCnt="7">
        <dgm:presLayoutVars>
          <dgm:chMax val="0"/>
          <dgm:chPref val="0"/>
        </dgm:presLayoutVars>
      </dgm:prSet>
      <dgm:spPr/>
    </dgm:pt>
    <dgm:pt modelId="{AB05DB3A-A753-4397-91C1-CCEEB1464887}" type="pres">
      <dgm:prSet presAssocID="{56896137-B57C-4138-9124-E3B6DB2E6C6D}" presName="sibTrans" presStyleCnt="0"/>
      <dgm:spPr/>
    </dgm:pt>
    <dgm:pt modelId="{376FB28A-3AB1-4980-B0EB-C1BCC30B7EC8}" type="pres">
      <dgm:prSet presAssocID="{DD7DEE9D-A097-4FDC-AC3C-507A13F8F9D3}" presName="compNode" presStyleCnt="0"/>
      <dgm:spPr/>
    </dgm:pt>
    <dgm:pt modelId="{F2CF79C7-84D4-427C-BD39-2F3250079791}" type="pres">
      <dgm:prSet presAssocID="{DD7DEE9D-A097-4FDC-AC3C-507A13F8F9D3}" presName="bgRect" presStyleLbl="bgShp" presStyleIdx="5" presStyleCnt="7"/>
      <dgm:spPr/>
    </dgm:pt>
    <dgm:pt modelId="{01B214EE-ED29-4164-97E3-A495C01FD572}" type="pres">
      <dgm:prSet presAssocID="{DD7DEE9D-A097-4FDC-AC3C-507A13F8F9D3}" presName="iconRect" presStyleLbl="node1" presStyleIdx="5" presStyleCnt="7"/>
      <dgm:spPr>
        <a:blipFill>
          <a:blip xmlns:r="http://schemas.openxmlformats.org/officeDocument/2006/relationships" r:embed="rId11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pen envelope"/>
        </a:ext>
      </dgm:extLst>
    </dgm:pt>
    <dgm:pt modelId="{C70D274F-22D1-4E13-AA2A-7798A54DAE28}" type="pres">
      <dgm:prSet presAssocID="{DD7DEE9D-A097-4FDC-AC3C-507A13F8F9D3}" presName="spaceRect" presStyleCnt="0"/>
      <dgm:spPr/>
    </dgm:pt>
    <dgm:pt modelId="{8D95290C-1AE5-4855-A78A-CE5CCF59F49E}" type="pres">
      <dgm:prSet presAssocID="{DD7DEE9D-A097-4FDC-AC3C-507A13F8F9D3}" presName="parTx" presStyleLbl="revTx" presStyleIdx="5" presStyleCnt="7">
        <dgm:presLayoutVars>
          <dgm:chMax val="0"/>
          <dgm:chPref val="0"/>
        </dgm:presLayoutVars>
      </dgm:prSet>
      <dgm:spPr/>
    </dgm:pt>
    <dgm:pt modelId="{A481D0D4-42BF-4D29-B78F-8D307DCDD972}" type="pres">
      <dgm:prSet presAssocID="{B215B9B0-5B14-403E-BF12-501A88DA844B}" presName="sibTrans" presStyleCnt="0"/>
      <dgm:spPr/>
    </dgm:pt>
    <dgm:pt modelId="{42C71A35-7901-4E40-BCCB-FB645202B9E0}" type="pres">
      <dgm:prSet presAssocID="{96BB4376-E7CE-43A9-BF3F-94A78B3CD890}" presName="compNode" presStyleCnt="0"/>
      <dgm:spPr/>
    </dgm:pt>
    <dgm:pt modelId="{EE7A8FF6-D1EC-4F44-9F57-EBFEDC3DE0A3}" type="pres">
      <dgm:prSet presAssocID="{96BB4376-E7CE-43A9-BF3F-94A78B3CD890}" presName="bgRect" presStyleLbl="bgShp" presStyleIdx="6" presStyleCnt="7"/>
      <dgm:spPr/>
    </dgm:pt>
    <dgm:pt modelId="{076AA2F3-24E4-46A6-BB74-3CEFD683620F}" type="pres">
      <dgm:prSet presAssocID="{96BB4376-E7CE-43A9-BF3F-94A78B3CD890}" presName="iconRect" presStyleLbl="node1" presStyleIdx="6" presStyleCnt="7"/>
      <dgm:spPr>
        <a:blipFill>
          <a:blip xmlns:r="http://schemas.openxmlformats.org/officeDocument/2006/relationships" r:embed="rId13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094F05D6-1218-4D8D-A7BD-75C61A074068}" type="pres">
      <dgm:prSet presAssocID="{96BB4376-E7CE-43A9-BF3F-94A78B3CD890}" presName="spaceRect" presStyleCnt="0"/>
      <dgm:spPr/>
    </dgm:pt>
    <dgm:pt modelId="{FD8C14ED-EC68-4A64-BD5A-E0C37E69215F}" type="pres">
      <dgm:prSet presAssocID="{96BB4376-E7CE-43A9-BF3F-94A78B3CD890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8C2A201F-2F30-4303-83C1-8481035A2ACB}" srcId="{C6F41CEF-91DC-484D-ACD0-1FDCEC80AC59}" destId="{00B72F11-DB59-4B43-979E-97781FF16C11}" srcOrd="0" destOrd="0" parTransId="{0E6FA120-3FBB-4EA7-AC07-FCFECDC71C64}" sibTransId="{CBAF6024-6862-48D0-AF07-CC26953CF888}"/>
    <dgm:cxn modelId="{A07F7D21-4752-4496-A9D9-5F7CAA72636B}" srcId="{C6F41CEF-91DC-484D-ACD0-1FDCEC80AC59}" destId="{EFF298E3-4578-4168-9E01-A45293A7C26D}" srcOrd="2" destOrd="0" parTransId="{6E99AE6E-BAE4-4A72-9C97-FF7CE78156C7}" sibTransId="{3802EAF8-DCFC-4CBE-B1D4-0FAE232A2842}"/>
    <dgm:cxn modelId="{40B9A729-40E1-4409-9E38-D775AC9AB44C}" type="presOf" srcId="{594A520E-05CF-4561-A2D5-7DB657042D18}" destId="{DCB95791-60B3-4650-A422-0C8FB38234AC}" srcOrd="0" destOrd="0" presId="urn:microsoft.com/office/officeart/2018/2/layout/IconVerticalSolidList"/>
    <dgm:cxn modelId="{A5C84E34-A687-4CCC-9AED-9FFA34384C47}" type="presOf" srcId="{EFF298E3-4578-4168-9E01-A45293A7C26D}" destId="{1EC43491-AB2B-43EA-AD2F-B8D52437B4BB}" srcOrd="0" destOrd="0" presId="urn:microsoft.com/office/officeart/2018/2/layout/IconVerticalSolidList"/>
    <dgm:cxn modelId="{A2926344-2676-4681-9BE2-5C293BC097DC}" type="presOf" srcId="{DD7DEE9D-A097-4FDC-AC3C-507A13F8F9D3}" destId="{8D95290C-1AE5-4855-A78A-CE5CCF59F49E}" srcOrd="0" destOrd="0" presId="urn:microsoft.com/office/officeart/2018/2/layout/IconVerticalSolidList"/>
    <dgm:cxn modelId="{5713104B-6D36-46D5-9268-B6E67B2867DE}" srcId="{C6F41CEF-91DC-484D-ACD0-1FDCEC80AC59}" destId="{0A550878-B4AC-4151-96A3-740849F7B6D8}" srcOrd="1" destOrd="0" parTransId="{E94AB443-7178-4BE1-AF75-D68F090FD793}" sibTransId="{1583524F-812C-4ADE-BABD-1D5F10E98FA3}"/>
    <dgm:cxn modelId="{1015E372-DE1F-47DF-849D-17DD8D52531C}" type="presOf" srcId="{0A550878-B4AC-4151-96A3-740849F7B6D8}" destId="{043F21F8-D35F-4FBE-9446-B290C1CF95E5}" srcOrd="0" destOrd="0" presId="urn:microsoft.com/office/officeart/2018/2/layout/IconVerticalSolidList"/>
    <dgm:cxn modelId="{06D28C78-B02F-4302-90CA-E8FD05E1EBB2}" type="presOf" srcId="{C6F41CEF-91DC-484D-ACD0-1FDCEC80AC59}" destId="{70045316-4E85-41AF-A97D-4319FB21D8B9}" srcOrd="0" destOrd="0" presId="urn:microsoft.com/office/officeart/2018/2/layout/IconVerticalSolidList"/>
    <dgm:cxn modelId="{5AE0A87C-4C65-4948-87EF-1FE54DF38275}" srcId="{C6F41CEF-91DC-484D-ACD0-1FDCEC80AC59}" destId="{594A520E-05CF-4561-A2D5-7DB657042D18}" srcOrd="3" destOrd="0" parTransId="{D82A8669-624F-44D8-9280-7C4D71E7C387}" sibTransId="{FF1E85ED-19FE-4EE7-B334-7E71B68D07E9}"/>
    <dgm:cxn modelId="{CEDDD795-C59F-45F9-889E-0514E72CCE77}" srcId="{C6F41CEF-91DC-484D-ACD0-1FDCEC80AC59}" destId="{96BB4376-E7CE-43A9-BF3F-94A78B3CD890}" srcOrd="6" destOrd="0" parTransId="{0CBE2484-1FF9-4127-A417-893591A39778}" sibTransId="{64B8B141-D129-46DC-B905-B8A118C43A36}"/>
    <dgm:cxn modelId="{5C3A6DA3-44BD-4AF5-AEE2-77E5AF369A16}" srcId="{C6F41CEF-91DC-484D-ACD0-1FDCEC80AC59}" destId="{DD7DEE9D-A097-4FDC-AC3C-507A13F8F9D3}" srcOrd="5" destOrd="0" parTransId="{7A2B74C9-1080-4256-B401-FEAFD87B9199}" sibTransId="{B215B9B0-5B14-403E-BF12-501A88DA844B}"/>
    <dgm:cxn modelId="{FF48E4C1-528B-406E-9005-156DC4E39202}" type="presOf" srcId="{00B72F11-DB59-4B43-979E-97781FF16C11}" destId="{4B76B02B-9C07-419A-B414-3558E9FF2060}" srcOrd="0" destOrd="0" presId="urn:microsoft.com/office/officeart/2018/2/layout/IconVerticalSolidList"/>
    <dgm:cxn modelId="{7E2861C8-2258-4991-AA38-F0226143A801}" type="presOf" srcId="{96BB4376-E7CE-43A9-BF3F-94A78B3CD890}" destId="{FD8C14ED-EC68-4A64-BD5A-E0C37E69215F}" srcOrd="0" destOrd="0" presId="urn:microsoft.com/office/officeart/2018/2/layout/IconVerticalSolidList"/>
    <dgm:cxn modelId="{C6F2BCD3-906C-45CD-9078-508B5DF51952}" type="presOf" srcId="{CF461783-AAFE-4DF0-8C52-CD53EDAD9F61}" destId="{2DD20367-664E-4E5E-8204-E75884B97C55}" srcOrd="0" destOrd="0" presId="urn:microsoft.com/office/officeart/2018/2/layout/IconVerticalSolidList"/>
    <dgm:cxn modelId="{234416EA-6DD8-40C8-A148-369F08258158}" srcId="{C6F41CEF-91DC-484D-ACD0-1FDCEC80AC59}" destId="{CF461783-AAFE-4DF0-8C52-CD53EDAD9F61}" srcOrd="4" destOrd="0" parTransId="{B1D6AD05-7EE7-4D1B-8B3B-D046F1DB1C56}" sibTransId="{56896137-B57C-4138-9124-E3B6DB2E6C6D}"/>
    <dgm:cxn modelId="{64926741-DFC1-4852-8BDF-53D789202583}" type="presParOf" srcId="{70045316-4E85-41AF-A97D-4319FB21D8B9}" destId="{AFEA9554-6BEE-4FC4-85AB-8F61925574EB}" srcOrd="0" destOrd="0" presId="urn:microsoft.com/office/officeart/2018/2/layout/IconVerticalSolidList"/>
    <dgm:cxn modelId="{62040570-CFF7-4F63-8862-390966EA8E7F}" type="presParOf" srcId="{AFEA9554-6BEE-4FC4-85AB-8F61925574EB}" destId="{6782D246-4DBA-4827-9D29-7E59B1673C5A}" srcOrd="0" destOrd="0" presId="urn:microsoft.com/office/officeart/2018/2/layout/IconVerticalSolidList"/>
    <dgm:cxn modelId="{1F4417AF-BA05-4F8F-92A6-BFC04BFCE392}" type="presParOf" srcId="{AFEA9554-6BEE-4FC4-85AB-8F61925574EB}" destId="{CC42E17A-9C11-4C0C-BC89-F9520AC8391D}" srcOrd="1" destOrd="0" presId="urn:microsoft.com/office/officeart/2018/2/layout/IconVerticalSolidList"/>
    <dgm:cxn modelId="{B985CF0C-810B-4A0A-9745-20BC7AC0DC90}" type="presParOf" srcId="{AFEA9554-6BEE-4FC4-85AB-8F61925574EB}" destId="{69DBFC99-D929-4DD0-9CFE-A69E3E716690}" srcOrd="2" destOrd="0" presId="urn:microsoft.com/office/officeart/2018/2/layout/IconVerticalSolidList"/>
    <dgm:cxn modelId="{41F63615-1FA2-416D-9272-1E396167E3B5}" type="presParOf" srcId="{AFEA9554-6BEE-4FC4-85AB-8F61925574EB}" destId="{4B76B02B-9C07-419A-B414-3558E9FF2060}" srcOrd="3" destOrd="0" presId="urn:microsoft.com/office/officeart/2018/2/layout/IconVerticalSolidList"/>
    <dgm:cxn modelId="{0B76E8F5-3BA5-4C92-8B73-F93D5032DD3D}" type="presParOf" srcId="{70045316-4E85-41AF-A97D-4319FB21D8B9}" destId="{AC636B25-37D7-4281-BEA1-A9E2680FAAC9}" srcOrd="1" destOrd="0" presId="urn:microsoft.com/office/officeart/2018/2/layout/IconVerticalSolidList"/>
    <dgm:cxn modelId="{96F1F456-A340-4A50-9B2D-8896331D719C}" type="presParOf" srcId="{70045316-4E85-41AF-A97D-4319FB21D8B9}" destId="{BD4BCC43-9D7A-4F8C-8AF8-4822FF4E6061}" srcOrd="2" destOrd="0" presId="urn:microsoft.com/office/officeart/2018/2/layout/IconVerticalSolidList"/>
    <dgm:cxn modelId="{4E178ABB-8761-43DF-9BEA-F2A04CB0475D}" type="presParOf" srcId="{BD4BCC43-9D7A-4F8C-8AF8-4822FF4E6061}" destId="{CEDA743B-0615-4C00-B223-7F7BA2331B97}" srcOrd="0" destOrd="0" presId="urn:microsoft.com/office/officeart/2018/2/layout/IconVerticalSolidList"/>
    <dgm:cxn modelId="{10F15E2E-310E-4A17-A87B-B69179C8DB36}" type="presParOf" srcId="{BD4BCC43-9D7A-4F8C-8AF8-4822FF4E6061}" destId="{FBF3EAB5-7A0C-4076-B0F7-1AB2167CC196}" srcOrd="1" destOrd="0" presId="urn:microsoft.com/office/officeart/2018/2/layout/IconVerticalSolidList"/>
    <dgm:cxn modelId="{B707AF6B-B24D-4419-A49B-66BE7175CCB5}" type="presParOf" srcId="{BD4BCC43-9D7A-4F8C-8AF8-4822FF4E6061}" destId="{4F36E10A-5CCD-46DB-9E0F-813B54515879}" srcOrd="2" destOrd="0" presId="urn:microsoft.com/office/officeart/2018/2/layout/IconVerticalSolidList"/>
    <dgm:cxn modelId="{F9667C62-6F65-4983-BA20-C957EC39B418}" type="presParOf" srcId="{BD4BCC43-9D7A-4F8C-8AF8-4822FF4E6061}" destId="{043F21F8-D35F-4FBE-9446-B290C1CF95E5}" srcOrd="3" destOrd="0" presId="urn:microsoft.com/office/officeart/2018/2/layout/IconVerticalSolidList"/>
    <dgm:cxn modelId="{24CBC7D4-ADAB-405A-9CB9-2C10992ACECE}" type="presParOf" srcId="{70045316-4E85-41AF-A97D-4319FB21D8B9}" destId="{7EF239A9-371A-4C26-8D4A-EF6A8A8DB14C}" srcOrd="3" destOrd="0" presId="urn:microsoft.com/office/officeart/2018/2/layout/IconVerticalSolidList"/>
    <dgm:cxn modelId="{BB855BF1-D327-42E6-A93A-0D480AFE0763}" type="presParOf" srcId="{70045316-4E85-41AF-A97D-4319FB21D8B9}" destId="{F87E8468-AD93-4FEB-9D8B-685CEAECC659}" srcOrd="4" destOrd="0" presId="urn:microsoft.com/office/officeart/2018/2/layout/IconVerticalSolidList"/>
    <dgm:cxn modelId="{59DCC196-6BD5-448F-8D12-168738881E07}" type="presParOf" srcId="{F87E8468-AD93-4FEB-9D8B-685CEAECC659}" destId="{BD2D647C-75F4-440D-85FA-8F53A7B7BE74}" srcOrd="0" destOrd="0" presId="urn:microsoft.com/office/officeart/2018/2/layout/IconVerticalSolidList"/>
    <dgm:cxn modelId="{7AC8A5B0-7251-45EE-8694-CD114B3944A5}" type="presParOf" srcId="{F87E8468-AD93-4FEB-9D8B-685CEAECC659}" destId="{EEFF1B6F-10E6-4E2F-A9B6-9B2C3BD1696B}" srcOrd="1" destOrd="0" presId="urn:microsoft.com/office/officeart/2018/2/layout/IconVerticalSolidList"/>
    <dgm:cxn modelId="{788BC4F2-D10D-4962-B4D5-7F83B0EAA52C}" type="presParOf" srcId="{F87E8468-AD93-4FEB-9D8B-685CEAECC659}" destId="{EA211178-3E19-462D-96B0-9BEBA270E654}" srcOrd="2" destOrd="0" presId="urn:microsoft.com/office/officeart/2018/2/layout/IconVerticalSolidList"/>
    <dgm:cxn modelId="{15791A63-8505-45ED-9044-7AFB3439EB97}" type="presParOf" srcId="{F87E8468-AD93-4FEB-9D8B-685CEAECC659}" destId="{1EC43491-AB2B-43EA-AD2F-B8D52437B4BB}" srcOrd="3" destOrd="0" presId="urn:microsoft.com/office/officeart/2018/2/layout/IconVerticalSolidList"/>
    <dgm:cxn modelId="{FA35B565-4C15-41F1-97DE-840761F5AF2A}" type="presParOf" srcId="{70045316-4E85-41AF-A97D-4319FB21D8B9}" destId="{640A3918-75A6-4131-9957-6046D2D05B75}" srcOrd="5" destOrd="0" presId="urn:microsoft.com/office/officeart/2018/2/layout/IconVerticalSolidList"/>
    <dgm:cxn modelId="{06F50F4D-334B-4109-8F1C-6A3DE4B2AE45}" type="presParOf" srcId="{70045316-4E85-41AF-A97D-4319FB21D8B9}" destId="{281D9409-2449-4F73-A504-4CC407BA8030}" srcOrd="6" destOrd="0" presId="urn:microsoft.com/office/officeart/2018/2/layout/IconVerticalSolidList"/>
    <dgm:cxn modelId="{2924948B-41C7-425A-BD9F-32AAA73FCFD2}" type="presParOf" srcId="{281D9409-2449-4F73-A504-4CC407BA8030}" destId="{2FB82361-0FB2-494A-AA16-63CC2814FC34}" srcOrd="0" destOrd="0" presId="urn:microsoft.com/office/officeart/2018/2/layout/IconVerticalSolidList"/>
    <dgm:cxn modelId="{1E221271-81FD-4CDB-A710-753E80F9B92F}" type="presParOf" srcId="{281D9409-2449-4F73-A504-4CC407BA8030}" destId="{AAABD84E-1B0B-4D1C-B79B-01A29D3E8FAD}" srcOrd="1" destOrd="0" presId="urn:microsoft.com/office/officeart/2018/2/layout/IconVerticalSolidList"/>
    <dgm:cxn modelId="{D2AE81BA-2FDC-4E59-A8F6-586D487EAD67}" type="presParOf" srcId="{281D9409-2449-4F73-A504-4CC407BA8030}" destId="{5A31F48F-7D9D-4584-9BB1-95DB669ED44F}" srcOrd="2" destOrd="0" presId="urn:microsoft.com/office/officeart/2018/2/layout/IconVerticalSolidList"/>
    <dgm:cxn modelId="{14EDDE59-DC25-42A7-B59D-CDF1569FD057}" type="presParOf" srcId="{281D9409-2449-4F73-A504-4CC407BA8030}" destId="{DCB95791-60B3-4650-A422-0C8FB38234AC}" srcOrd="3" destOrd="0" presId="urn:microsoft.com/office/officeart/2018/2/layout/IconVerticalSolidList"/>
    <dgm:cxn modelId="{5A62FF53-DEE3-4E52-8C73-03EBC2EE7F8A}" type="presParOf" srcId="{70045316-4E85-41AF-A97D-4319FB21D8B9}" destId="{3201A591-59F9-4794-807D-8BFC5E524FAD}" srcOrd="7" destOrd="0" presId="urn:microsoft.com/office/officeart/2018/2/layout/IconVerticalSolidList"/>
    <dgm:cxn modelId="{611F29A2-B7E1-4ACF-8F39-BAE739AA9B47}" type="presParOf" srcId="{70045316-4E85-41AF-A97D-4319FB21D8B9}" destId="{6F7BA606-21C5-4EC5-913B-815DC6DD59BC}" srcOrd="8" destOrd="0" presId="urn:microsoft.com/office/officeart/2018/2/layout/IconVerticalSolidList"/>
    <dgm:cxn modelId="{7A0C6219-7809-4AA3-A233-567D5F4FBFAE}" type="presParOf" srcId="{6F7BA606-21C5-4EC5-913B-815DC6DD59BC}" destId="{6CB1828D-2ABA-4F3C-B4B7-0C4871DD5160}" srcOrd="0" destOrd="0" presId="urn:microsoft.com/office/officeart/2018/2/layout/IconVerticalSolidList"/>
    <dgm:cxn modelId="{3AE0C32D-3A65-44D7-B305-D119616FFC37}" type="presParOf" srcId="{6F7BA606-21C5-4EC5-913B-815DC6DD59BC}" destId="{B7D205F7-295A-4F7B-91E6-C225198780AF}" srcOrd="1" destOrd="0" presId="urn:microsoft.com/office/officeart/2018/2/layout/IconVerticalSolidList"/>
    <dgm:cxn modelId="{476510A6-E8F6-4C14-98CE-40D5AA34163E}" type="presParOf" srcId="{6F7BA606-21C5-4EC5-913B-815DC6DD59BC}" destId="{DB04D557-0047-4251-B054-2E57AADD314A}" srcOrd="2" destOrd="0" presId="urn:microsoft.com/office/officeart/2018/2/layout/IconVerticalSolidList"/>
    <dgm:cxn modelId="{0CA06AFD-E259-44EF-8F84-2CE6F53B968A}" type="presParOf" srcId="{6F7BA606-21C5-4EC5-913B-815DC6DD59BC}" destId="{2DD20367-664E-4E5E-8204-E75884B97C55}" srcOrd="3" destOrd="0" presId="urn:microsoft.com/office/officeart/2018/2/layout/IconVerticalSolidList"/>
    <dgm:cxn modelId="{22EEB69C-6C1B-4942-84E3-CB11350E0E05}" type="presParOf" srcId="{70045316-4E85-41AF-A97D-4319FB21D8B9}" destId="{AB05DB3A-A753-4397-91C1-CCEEB1464887}" srcOrd="9" destOrd="0" presId="urn:microsoft.com/office/officeart/2018/2/layout/IconVerticalSolidList"/>
    <dgm:cxn modelId="{C16195FE-98C6-4484-A476-25B80177397F}" type="presParOf" srcId="{70045316-4E85-41AF-A97D-4319FB21D8B9}" destId="{376FB28A-3AB1-4980-B0EB-C1BCC30B7EC8}" srcOrd="10" destOrd="0" presId="urn:microsoft.com/office/officeart/2018/2/layout/IconVerticalSolidList"/>
    <dgm:cxn modelId="{44AB99FD-C369-49F3-9FB4-C3AA3231F9ED}" type="presParOf" srcId="{376FB28A-3AB1-4980-B0EB-C1BCC30B7EC8}" destId="{F2CF79C7-84D4-427C-BD39-2F3250079791}" srcOrd="0" destOrd="0" presId="urn:microsoft.com/office/officeart/2018/2/layout/IconVerticalSolidList"/>
    <dgm:cxn modelId="{EE6D67CA-347C-48D2-B481-162CEFE3FBC1}" type="presParOf" srcId="{376FB28A-3AB1-4980-B0EB-C1BCC30B7EC8}" destId="{01B214EE-ED29-4164-97E3-A495C01FD572}" srcOrd="1" destOrd="0" presId="urn:microsoft.com/office/officeart/2018/2/layout/IconVerticalSolidList"/>
    <dgm:cxn modelId="{09A120F1-C2DB-4A24-B863-2C4C4F9ADC18}" type="presParOf" srcId="{376FB28A-3AB1-4980-B0EB-C1BCC30B7EC8}" destId="{C70D274F-22D1-4E13-AA2A-7798A54DAE28}" srcOrd="2" destOrd="0" presId="urn:microsoft.com/office/officeart/2018/2/layout/IconVerticalSolidList"/>
    <dgm:cxn modelId="{F15B4AA7-0B99-4B9C-9A2F-8354731EDD82}" type="presParOf" srcId="{376FB28A-3AB1-4980-B0EB-C1BCC30B7EC8}" destId="{8D95290C-1AE5-4855-A78A-CE5CCF59F49E}" srcOrd="3" destOrd="0" presId="urn:microsoft.com/office/officeart/2018/2/layout/IconVerticalSolidList"/>
    <dgm:cxn modelId="{60CE907C-9E02-4C57-A3B9-D4D5891D7BFD}" type="presParOf" srcId="{70045316-4E85-41AF-A97D-4319FB21D8B9}" destId="{A481D0D4-42BF-4D29-B78F-8D307DCDD972}" srcOrd="11" destOrd="0" presId="urn:microsoft.com/office/officeart/2018/2/layout/IconVerticalSolidList"/>
    <dgm:cxn modelId="{0A99DE26-A817-4878-83DD-8C0782EE42D4}" type="presParOf" srcId="{70045316-4E85-41AF-A97D-4319FB21D8B9}" destId="{42C71A35-7901-4E40-BCCB-FB645202B9E0}" srcOrd="12" destOrd="0" presId="urn:microsoft.com/office/officeart/2018/2/layout/IconVerticalSolidList"/>
    <dgm:cxn modelId="{0AFA9CAB-7C18-401E-9FED-3E8B870EE784}" type="presParOf" srcId="{42C71A35-7901-4E40-BCCB-FB645202B9E0}" destId="{EE7A8FF6-D1EC-4F44-9F57-EBFEDC3DE0A3}" srcOrd="0" destOrd="0" presId="urn:microsoft.com/office/officeart/2018/2/layout/IconVerticalSolidList"/>
    <dgm:cxn modelId="{E23C6E28-CCF7-4F18-BE45-558D4D680584}" type="presParOf" srcId="{42C71A35-7901-4E40-BCCB-FB645202B9E0}" destId="{076AA2F3-24E4-46A6-BB74-3CEFD683620F}" srcOrd="1" destOrd="0" presId="urn:microsoft.com/office/officeart/2018/2/layout/IconVerticalSolidList"/>
    <dgm:cxn modelId="{8A546E71-F744-46AF-8978-A9A39209409B}" type="presParOf" srcId="{42C71A35-7901-4E40-BCCB-FB645202B9E0}" destId="{094F05D6-1218-4D8D-A7BD-75C61A074068}" srcOrd="2" destOrd="0" presId="urn:microsoft.com/office/officeart/2018/2/layout/IconVerticalSolidList"/>
    <dgm:cxn modelId="{EC349991-8860-4D1C-ACB8-3F488D807AD0}" type="presParOf" srcId="{42C71A35-7901-4E40-BCCB-FB645202B9E0}" destId="{FD8C14ED-EC68-4A64-BD5A-E0C37E69215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3275F9-62F1-4E03-A211-C7B231C1B7A4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E5C198-C7C7-4F35-B2E7-33A46EA61C06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IE" sz="2100" b="0" dirty="0"/>
            <a:t>Medication related problems are clearly communicated to the GP, with recommended changes to optimise medication usage for chronic conditions.</a:t>
          </a:r>
          <a:endParaRPr lang="en-US" sz="2100" b="0" dirty="0"/>
        </a:p>
      </dgm:t>
    </dgm:pt>
    <dgm:pt modelId="{31C36533-44AB-458A-AD55-E2E4808AD2BB}" type="parTrans" cxnId="{764956EE-2B18-4C78-9FE8-17CB5189C707}">
      <dgm:prSet/>
      <dgm:spPr/>
      <dgm:t>
        <a:bodyPr/>
        <a:lstStyle/>
        <a:p>
          <a:endParaRPr lang="en-US"/>
        </a:p>
      </dgm:t>
    </dgm:pt>
    <dgm:pt modelId="{E8D46124-5E1D-400D-9230-8204AB00D63B}" type="sibTrans" cxnId="{764956EE-2B18-4C78-9FE8-17CB5189C707}">
      <dgm:prSet/>
      <dgm:spPr/>
      <dgm:t>
        <a:bodyPr/>
        <a:lstStyle/>
        <a:p>
          <a:endParaRPr lang="en-US"/>
        </a:p>
      </dgm:t>
    </dgm:pt>
    <dgm:pt modelId="{CACA2F1F-51FD-4BA6-8C2A-822B3796742C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IE" sz="2100" b="0" dirty="0"/>
            <a:t>Recommendations are referenced with rationale and primary source</a:t>
          </a:r>
          <a:endParaRPr lang="en-US" sz="2100" b="0" dirty="0"/>
        </a:p>
      </dgm:t>
    </dgm:pt>
    <dgm:pt modelId="{56BDF053-C82F-40FC-954B-5AA12FB02D4F}" type="parTrans" cxnId="{9F855790-EAEA-456A-9123-419773EDD3B5}">
      <dgm:prSet/>
      <dgm:spPr/>
      <dgm:t>
        <a:bodyPr/>
        <a:lstStyle/>
        <a:p>
          <a:endParaRPr lang="en-US"/>
        </a:p>
      </dgm:t>
    </dgm:pt>
    <dgm:pt modelId="{5E919DB1-5616-4B01-B7F8-CCECC664A8A0}" type="sibTrans" cxnId="{9F855790-EAEA-456A-9123-419773EDD3B5}">
      <dgm:prSet/>
      <dgm:spPr/>
      <dgm:t>
        <a:bodyPr/>
        <a:lstStyle/>
        <a:p>
          <a:endParaRPr lang="en-US"/>
        </a:p>
      </dgm:t>
    </dgm:pt>
    <dgm:pt modelId="{A95FAD42-6D97-4845-B6CA-59690A593BAF}" type="pres">
      <dgm:prSet presAssocID="{4E3275F9-62F1-4E03-A211-C7B231C1B7A4}" presName="root" presStyleCnt="0">
        <dgm:presLayoutVars>
          <dgm:dir/>
          <dgm:resizeHandles val="exact"/>
        </dgm:presLayoutVars>
      </dgm:prSet>
      <dgm:spPr/>
    </dgm:pt>
    <dgm:pt modelId="{614D54EE-9F43-4B9D-A581-12D016C99C98}" type="pres">
      <dgm:prSet presAssocID="{5AE5C198-C7C7-4F35-B2E7-33A46EA61C06}" presName="compNode" presStyleCnt="0"/>
      <dgm:spPr/>
    </dgm:pt>
    <dgm:pt modelId="{2E331E27-8F4F-480D-9BC0-02053AECB32E}" type="pres">
      <dgm:prSet presAssocID="{5AE5C198-C7C7-4F35-B2E7-33A46EA61C06}" presName="iconRect" presStyleLbl="node1" presStyleIdx="0" presStyleCnt="2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44C7C6A6-55AB-4803-A349-7AC316F9FEEF}" type="pres">
      <dgm:prSet presAssocID="{5AE5C198-C7C7-4F35-B2E7-33A46EA61C06}" presName="iconSpace" presStyleCnt="0"/>
      <dgm:spPr/>
    </dgm:pt>
    <dgm:pt modelId="{5DE463AB-095C-4203-AC84-569F7664BDD9}" type="pres">
      <dgm:prSet presAssocID="{5AE5C198-C7C7-4F35-B2E7-33A46EA61C06}" presName="parTx" presStyleLbl="revTx" presStyleIdx="0" presStyleCnt="4" custLinFactNeighborX="5637" custLinFactNeighborY="359">
        <dgm:presLayoutVars>
          <dgm:chMax val="0"/>
          <dgm:chPref val="0"/>
        </dgm:presLayoutVars>
      </dgm:prSet>
      <dgm:spPr/>
    </dgm:pt>
    <dgm:pt modelId="{52866BBD-ACD0-4D44-B900-56EA9C03B25B}" type="pres">
      <dgm:prSet presAssocID="{5AE5C198-C7C7-4F35-B2E7-33A46EA61C06}" presName="txSpace" presStyleCnt="0"/>
      <dgm:spPr/>
    </dgm:pt>
    <dgm:pt modelId="{0CB2DECF-2725-42D8-9E34-84025D769F86}" type="pres">
      <dgm:prSet presAssocID="{5AE5C198-C7C7-4F35-B2E7-33A46EA61C06}" presName="desTx" presStyleLbl="revTx" presStyleIdx="1" presStyleCnt="4">
        <dgm:presLayoutVars/>
      </dgm:prSet>
      <dgm:spPr/>
    </dgm:pt>
    <dgm:pt modelId="{74BE24B0-D813-43A7-B12A-4EF4601A9829}" type="pres">
      <dgm:prSet presAssocID="{E8D46124-5E1D-400D-9230-8204AB00D63B}" presName="sibTrans" presStyleCnt="0"/>
      <dgm:spPr/>
    </dgm:pt>
    <dgm:pt modelId="{61F78687-18D2-403D-B56F-0AD963A7CBEE}" type="pres">
      <dgm:prSet presAssocID="{CACA2F1F-51FD-4BA6-8C2A-822B3796742C}" presName="compNode" presStyleCnt="0"/>
      <dgm:spPr/>
    </dgm:pt>
    <dgm:pt modelId="{E5D2B4B1-6C85-4D8E-B80D-55C0B8C4217B}" type="pres">
      <dgm:prSet presAssocID="{CACA2F1F-51FD-4BA6-8C2A-822B3796742C}" presName="iconRect" presStyleLbl="node1" presStyleIdx="1" presStyleCnt="2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F6443047-E5A3-4FE2-9625-3EDF9DF3D691}" type="pres">
      <dgm:prSet presAssocID="{CACA2F1F-51FD-4BA6-8C2A-822B3796742C}" presName="iconSpace" presStyleCnt="0"/>
      <dgm:spPr/>
    </dgm:pt>
    <dgm:pt modelId="{F20D1472-62DB-44F7-9FA6-3B94E3DD5EC4}" type="pres">
      <dgm:prSet presAssocID="{CACA2F1F-51FD-4BA6-8C2A-822B3796742C}" presName="parTx" presStyleLbl="revTx" presStyleIdx="2" presStyleCnt="4">
        <dgm:presLayoutVars>
          <dgm:chMax val="0"/>
          <dgm:chPref val="0"/>
        </dgm:presLayoutVars>
      </dgm:prSet>
      <dgm:spPr/>
    </dgm:pt>
    <dgm:pt modelId="{4EEF7250-42FF-4661-B217-9B26F4796073}" type="pres">
      <dgm:prSet presAssocID="{CACA2F1F-51FD-4BA6-8C2A-822B3796742C}" presName="txSpace" presStyleCnt="0"/>
      <dgm:spPr/>
    </dgm:pt>
    <dgm:pt modelId="{847E6210-C859-4467-BDE8-0B70366781B8}" type="pres">
      <dgm:prSet presAssocID="{CACA2F1F-51FD-4BA6-8C2A-822B3796742C}" presName="desTx" presStyleLbl="revTx" presStyleIdx="3" presStyleCnt="4">
        <dgm:presLayoutVars/>
      </dgm:prSet>
      <dgm:spPr/>
    </dgm:pt>
  </dgm:ptLst>
  <dgm:cxnLst>
    <dgm:cxn modelId="{03963C40-C934-4BFC-AB71-C0B6DBE940DD}" type="presOf" srcId="{4E3275F9-62F1-4E03-A211-C7B231C1B7A4}" destId="{A95FAD42-6D97-4845-B6CA-59690A593BAF}" srcOrd="0" destOrd="0" presId="urn:microsoft.com/office/officeart/2018/2/layout/IconLabelDescriptionList"/>
    <dgm:cxn modelId="{56AC656D-A2EC-44F1-B603-D41086533761}" type="presOf" srcId="{5AE5C198-C7C7-4F35-B2E7-33A46EA61C06}" destId="{5DE463AB-095C-4203-AC84-569F7664BDD9}" srcOrd="0" destOrd="0" presId="urn:microsoft.com/office/officeart/2018/2/layout/IconLabelDescriptionList"/>
    <dgm:cxn modelId="{AAD6E24F-9F75-42D3-A8E1-1C3813DFF3BA}" type="presOf" srcId="{CACA2F1F-51FD-4BA6-8C2A-822B3796742C}" destId="{F20D1472-62DB-44F7-9FA6-3B94E3DD5EC4}" srcOrd="0" destOrd="0" presId="urn:microsoft.com/office/officeart/2018/2/layout/IconLabelDescriptionList"/>
    <dgm:cxn modelId="{9F855790-EAEA-456A-9123-419773EDD3B5}" srcId="{4E3275F9-62F1-4E03-A211-C7B231C1B7A4}" destId="{CACA2F1F-51FD-4BA6-8C2A-822B3796742C}" srcOrd="1" destOrd="0" parTransId="{56BDF053-C82F-40FC-954B-5AA12FB02D4F}" sibTransId="{5E919DB1-5616-4B01-B7F8-CCECC664A8A0}"/>
    <dgm:cxn modelId="{764956EE-2B18-4C78-9FE8-17CB5189C707}" srcId="{4E3275F9-62F1-4E03-A211-C7B231C1B7A4}" destId="{5AE5C198-C7C7-4F35-B2E7-33A46EA61C06}" srcOrd="0" destOrd="0" parTransId="{31C36533-44AB-458A-AD55-E2E4808AD2BB}" sibTransId="{E8D46124-5E1D-400D-9230-8204AB00D63B}"/>
    <dgm:cxn modelId="{8401EF14-F193-4D5E-A787-F4394AE48144}" type="presParOf" srcId="{A95FAD42-6D97-4845-B6CA-59690A593BAF}" destId="{614D54EE-9F43-4B9D-A581-12D016C99C98}" srcOrd="0" destOrd="0" presId="urn:microsoft.com/office/officeart/2018/2/layout/IconLabelDescriptionList"/>
    <dgm:cxn modelId="{80BCC6D0-AC71-42D1-A04A-24848698E367}" type="presParOf" srcId="{614D54EE-9F43-4B9D-A581-12D016C99C98}" destId="{2E331E27-8F4F-480D-9BC0-02053AECB32E}" srcOrd="0" destOrd="0" presId="urn:microsoft.com/office/officeart/2018/2/layout/IconLabelDescriptionList"/>
    <dgm:cxn modelId="{6E8010D5-5AA0-479B-AAD0-01252E371AB7}" type="presParOf" srcId="{614D54EE-9F43-4B9D-A581-12D016C99C98}" destId="{44C7C6A6-55AB-4803-A349-7AC316F9FEEF}" srcOrd="1" destOrd="0" presId="urn:microsoft.com/office/officeart/2018/2/layout/IconLabelDescriptionList"/>
    <dgm:cxn modelId="{F003240C-FD96-466D-98E6-FC502BD8ACB0}" type="presParOf" srcId="{614D54EE-9F43-4B9D-A581-12D016C99C98}" destId="{5DE463AB-095C-4203-AC84-569F7664BDD9}" srcOrd="2" destOrd="0" presId="urn:microsoft.com/office/officeart/2018/2/layout/IconLabelDescriptionList"/>
    <dgm:cxn modelId="{76A527CE-53B8-403A-846E-E5088B68BA1B}" type="presParOf" srcId="{614D54EE-9F43-4B9D-A581-12D016C99C98}" destId="{52866BBD-ACD0-4D44-B900-56EA9C03B25B}" srcOrd="3" destOrd="0" presId="urn:microsoft.com/office/officeart/2018/2/layout/IconLabelDescriptionList"/>
    <dgm:cxn modelId="{0C4CD518-1543-46B5-9828-373769D14A06}" type="presParOf" srcId="{614D54EE-9F43-4B9D-A581-12D016C99C98}" destId="{0CB2DECF-2725-42D8-9E34-84025D769F86}" srcOrd="4" destOrd="0" presId="urn:microsoft.com/office/officeart/2018/2/layout/IconLabelDescriptionList"/>
    <dgm:cxn modelId="{4BC09551-B615-4201-903C-8149DE043AF5}" type="presParOf" srcId="{A95FAD42-6D97-4845-B6CA-59690A593BAF}" destId="{74BE24B0-D813-43A7-B12A-4EF4601A9829}" srcOrd="1" destOrd="0" presId="urn:microsoft.com/office/officeart/2018/2/layout/IconLabelDescriptionList"/>
    <dgm:cxn modelId="{3DB48538-D604-4F18-91B6-5FCAE8465B32}" type="presParOf" srcId="{A95FAD42-6D97-4845-B6CA-59690A593BAF}" destId="{61F78687-18D2-403D-B56F-0AD963A7CBEE}" srcOrd="2" destOrd="0" presId="urn:microsoft.com/office/officeart/2018/2/layout/IconLabelDescriptionList"/>
    <dgm:cxn modelId="{494BB090-7D77-4B4A-AA92-CF823BFECA67}" type="presParOf" srcId="{61F78687-18D2-403D-B56F-0AD963A7CBEE}" destId="{E5D2B4B1-6C85-4D8E-B80D-55C0B8C4217B}" srcOrd="0" destOrd="0" presId="urn:microsoft.com/office/officeart/2018/2/layout/IconLabelDescriptionList"/>
    <dgm:cxn modelId="{0422D0AE-6F05-4377-BA51-E50D96C066F8}" type="presParOf" srcId="{61F78687-18D2-403D-B56F-0AD963A7CBEE}" destId="{F6443047-E5A3-4FE2-9625-3EDF9DF3D691}" srcOrd="1" destOrd="0" presId="urn:microsoft.com/office/officeart/2018/2/layout/IconLabelDescriptionList"/>
    <dgm:cxn modelId="{3605EEBF-FBEC-4879-8BCB-CA8F6870EB7A}" type="presParOf" srcId="{61F78687-18D2-403D-B56F-0AD963A7CBEE}" destId="{F20D1472-62DB-44F7-9FA6-3B94E3DD5EC4}" srcOrd="2" destOrd="0" presId="urn:microsoft.com/office/officeart/2018/2/layout/IconLabelDescriptionList"/>
    <dgm:cxn modelId="{509D2133-1894-4AC3-8F3D-30FE61241811}" type="presParOf" srcId="{61F78687-18D2-403D-B56F-0AD963A7CBEE}" destId="{4EEF7250-42FF-4661-B217-9B26F4796073}" srcOrd="3" destOrd="0" presId="urn:microsoft.com/office/officeart/2018/2/layout/IconLabelDescriptionList"/>
    <dgm:cxn modelId="{77B74E60-16CA-417E-8C69-0DA0CF35C63B}" type="presParOf" srcId="{61F78687-18D2-403D-B56F-0AD963A7CBEE}" destId="{847E6210-C859-4467-BDE8-0B70366781B8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3444FEF-550B-40A4-A6B9-591E99C6FC76}" type="doc">
      <dgm:prSet loTypeId="urn:microsoft.com/office/officeart/2005/8/layout/process4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7358C60-BD4F-48D0-8FD9-9C5544D2E662}">
      <dgm:prSet/>
      <dgm:spPr/>
      <dgm:t>
        <a:bodyPr/>
        <a:lstStyle/>
        <a:p>
          <a:r>
            <a:rPr lang="en-GB" dirty="0"/>
            <a:t>The patient’s medical oncologist is notified of potential optimal amendments to the standard of care for the patient, given their complex comorbidities, e.g., using a steroid sparing antiemetic regimen for a diabetic patient.</a:t>
          </a:r>
          <a:endParaRPr lang="en-US" dirty="0"/>
        </a:p>
      </dgm:t>
    </dgm:pt>
    <dgm:pt modelId="{18CFD9D9-374C-4FD4-B5E6-538D1D9DD391}" type="parTrans" cxnId="{24CABB8D-1B29-4C75-BE5D-472A6AC1F4D6}">
      <dgm:prSet/>
      <dgm:spPr/>
      <dgm:t>
        <a:bodyPr/>
        <a:lstStyle/>
        <a:p>
          <a:endParaRPr lang="en-US"/>
        </a:p>
      </dgm:t>
    </dgm:pt>
    <dgm:pt modelId="{B1A76124-4186-4140-ABDA-EB35F3AED95B}" type="sibTrans" cxnId="{24CABB8D-1B29-4C75-BE5D-472A6AC1F4D6}">
      <dgm:prSet/>
      <dgm:spPr/>
      <dgm:t>
        <a:bodyPr/>
        <a:lstStyle/>
        <a:p>
          <a:endParaRPr lang="en-US"/>
        </a:p>
      </dgm:t>
    </dgm:pt>
    <dgm:pt modelId="{A08A62ED-D4BC-4CCD-926D-D2578C66DF13}">
      <dgm:prSet/>
      <dgm:spPr/>
      <dgm:t>
        <a:bodyPr/>
        <a:lstStyle/>
        <a:p>
          <a:r>
            <a:rPr lang="en-GB"/>
            <a:t>Issues – such as potential adherence issue with oral medication are explored and communicated to the consultant, which may result in optimisation of systemic therapy</a:t>
          </a:r>
          <a:endParaRPr lang="en-US"/>
        </a:p>
      </dgm:t>
    </dgm:pt>
    <dgm:pt modelId="{81DB904C-5C77-4D98-9A11-3A080153674D}" type="parTrans" cxnId="{968C5FBE-0AC6-4140-BE8D-07F6702AD691}">
      <dgm:prSet/>
      <dgm:spPr/>
      <dgm:t>
        <a:bodyPr/>
        <a:lstStyle/>
        <a:p>
          <a:endParaRPr lang="en-US"/>
        </a:p>
      </dgm:t>
    </dgm:pt>
    <dgm:pt modelId="{6FF8BFF1-6FFD-4DD2-8680-DFC3AB022758}" type="sibTrans" cxnId="{968C5FBE-0AC6-4140-BE8D-07F6702AD691}">
      <dgm:prSet/>
      <dgm:spPr/>
      <dgm:t>
        <a:bodyPr/>
        <a:lstStyle/>
        <a:p>
          <a:endParaRPr lang="en-US"/>
        </a:p>
      </dgm:t>
    </dgm:pt>
    <dgm:pt modelId="{80BFACEC-F1D2-4246-A6CC-33A15BE1E3DA}" type="pres">
      <dgm:prSet presAssocID="{F3444FEF-550B-40A4-A6B9-591E99C6FC76}" presName="Name0" presStyleCnt="0">
        <dgm:presLayoutVars>
          <dgm:dir/>
          <dgm:animLvl val="lvl"/>
          <dgm:resizeHandles val="exact"/>
        </dgm:presLayoutVars>
      </dgm:prSet>
      <dgm:spPr/>
    </dgm:pt>
    <dgm:pt modelId="{549F6D8C-8D73-4A06-97F9-DB0B2FED4D6E}" type="pres">
      <dgm:prSet presAssocID="{A08A62ED-D4BC-4CCD-926D-D2578C66DF13}" presName="boxAndChildren" presStyleCnt="0"/>
      <dgm:spPr/>
    </dgm:pt>
    <dgm:pt modelId="{55B5C9E2-D467-4424-A15E-09AE0040A895}" type="pres">
      <dgm:prSet presAssocID="{A08A62ED-D4BC-4CCD-926D-D2578C66DF13}" presName="parentTextBox" presStyleLbl="node1" presStyleIdx="0" presStyleCnt="2"/>
      <dgm:spPr/>
    </dgm:pt>
    <dgm:pt modelId="{5D51C360-E73F-4EC8-8389-F186A38D4EE6}" type="pres">
      <dgm:prSet presAssocID="{B1A76124-4186-4140-ABDA-EB35F3AED95B}" presName="sp" presStyleCnt="0"/>
      <dgm:spPr/>
    </dgm:pt>
    <dgm:pt modelId="{6416F8B7-F78C-4A65-A251-B6C5583F18CA}" type="pres">
      <dgm:prSet presAssocID="{07358C60-BD4F-48D0-8FD9-9C5544D2E662}" presName="arrowAndChildren" presStyleCnt="0"/>
      <dgm:spPr/>
    </dgm:pt>
    <dgm:pt modelId="{3A0F4E76-176C-499D-8D40-05BD8B81DA7B}" type="pres">
      <dgm:prSet presAssocID="{07358C60-BD4F-48D0-8FD9-9C5544D2E662}" presName="parentTextArrow" presStyleLbl="node1" presStyleIdx="1" presStyleCnt="2"/>
      <dgm:spPr/>
    </dgm:pt>
  </dgm:ptLst>
  <dgm:cxnLst>
    <dgm:cxn modelId="{60AB912E-28CE-4F95-ABA0-7B27F7F540C3}" type="presOf" srcId="{07358C60-BD4F-48D0-8FD9-9C5544D2E662}" destId="{3A0F4E76-176C-499D-8D40-05BD8B81DA7B}" srcOrd="0" destOrd="0" presId="urn:microsoft.com/office/officeart/2005/8/layout/process4"/>
    <dgm:cxn modelId="{1F18E15A-9D5F-4B5F-90B6-332ECC36700F}" type="presOf" srcId="{F3444FEF-550B-40A4-A6B9-591E99C6FC76}" destId="{80BFACEC-F1D2-4246-A6CC-33A15BE1E3DA}" srcOrd="0" destOrd="0" presId="urn:microsoft.com/office/officeart/2005/8/layout/process4"/>
    <dgm:cxn modelId="{24CABB8D-1B29-4C75-BE5D-472A6AC1F4D6}" srcId="{F3444FEF-550B-40A4-A6B9-591E99C6FC76}" destId="{07358C60-BD4F-48D0-8FD9-9C5544D2E662}" srcOrd="0" destOrd="0" parTransId="{18CFD9D9-374C-4FD4-B5E6-538D1D9DD391}" sibTransId="{B1A76124-4186-4140-ABDA-EB35F3AED95B}"/>
    <dgm:cxn modelId="{968C5FBE-0AC6-4140-BE8D-07F6702AD691}" srcId="{F3444FEF-550B-40A4-A6B9-591E99C6FC76}" destId="{A08A62ED-D4BC-4CCD-926D-D2578C66DF13}" srcOrd="1" destOrd="0" parTransId="{81DB904C-5C77-4D98-9A11-3A080153674D}" sibTransId="{6FF8BFF1-6FFD-4DD2-8680-DFC3AB022758}"/>
    <dgm:cxn modelId="{632C89F1-8C68-4D46-B5A5-85667EED8894}" type="presOf" srcId="{A08A62ED-D4BC-4CCD-926D-D2578C66DF13}" destId="{55B5C9E2-D467-4424-A15E-09AE0040A895}" srcOrd="0" destOrd="0" presId="urn:microsoft.com/office/officeart/2005/8/layout/process4"/>
    <dgm:cxn modelId="{CBBE5D17-FFA7-4D15-9C3C-E9D61801F338}" type="presParOf" srcId="{80BFACEC-F1D2-4246-A6CC-33A15BE1E3DA}" destId="{549F6D8C-8D73-4A06-97F9-DB0B2FED4D6E}" srcOrd="0" destOrd="0" presId="urn:microsoft.com/office/officeart/2005/8/layout/process4"/>
    <dgm:cxn modelId="{566DD308-7DFE-4B00-BD22-4FF88C30E7E9}" type="presParOf" srcId="{549F6D8C-8D73-4A06-97F9-DB0B2FED4D6E}" destId="{55B5C9E2-D467-4424-A15E-09AE0040A895}" srcOrd="0" destOrd="0" presId="urn:microsoft.com/office/officeart/2005/8/layout/process4"/>
    <dgm:cxn modelId="{04BB2CD5-0F2C-4668-A0EB-ED776BC3D8F6}" type="presParOf" srcId="{80BFACEC-F1D2-4246-A6CC-33A15BE1E3DA}" destId="{5D51C360-E73F-4EC8-8389-F186A38D4EE6}" srcOrd="1" destOrd="0" presId="urn:microsoft.com/office/officeart/2005/8/layout/process4"/>
    <dgm:cxn modelId="{44ED3BB1-FA01-43E0-A9AF-FA2E5DD1D872}" type="presParOf" srcId="{80BFACEC-F1D2-4246-A6CC-33A15BE1E3DA}" destId="{6416F8B7-F78C-4A65-A251-B6C5583F18CA}" srcOrd="2" destOrd="0" presId="urn:microsoft.com/office/officeart/2005/8/layout/process4"/>
    <dgm:cxn modelId="{7823B62F-B94C-4010-B893-DD13D7FDFF12}" type="presParOf" srcId="{6416F8B7-F78C-4A65-A251-B6C5583F18CA}" destId="{3A0F4E76-176C-499D-8D40-05BD8B81DA7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47BF17A-7E20-48DC-815F-DB03DA0DDE18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09443B5-2C4E-4329-80B7-DC32C359804C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Changes and specialist counselling points, particularly regarding over-the-counter medication use can be communicated to the community pharmacist </a:t>
          </a:r>
          <a:endParaRPr lang="en-US" dirty="0"/>
        </a:p>
      </dgm:t>
    </dgm:pt>
    <dgm:pt modelId="{C7872373-9BD5-484A-BFC5-89E3C9A066EB}" type="parTrans" cxnId="{3CC7FF7C-0275-4C9C-B332-22776173C646}">
      <dgm:prSet/>
      <dgm:spPr/>
      <dgm:t>
        <a:bodyPr/>
        <a:lstStyle/>
        <a:p>
          <a:endParaRPr lang="en-US"/>
        </a:p>
      </dgm:t>
    </dgm:pt>
    <dgm:pt modelId="{1CD6FA66-BB1A-45FC-89E7-9C3590CE7D9A}" type="sibTrans" cxnId="{3CC7FF7C-0275-4C9C-B332-22776173C646}">
      <dgm:prSet/>
      <dgm:spPr/>
      <dgm:t>
        <a:bodyPr/>
        <a:lstStyle/>
        <a:p>
          <a:endParaRPr lang="en-US"/>
        </a:p>
      </dgm:t>
    </dgm:pt>
    <dgm:pt modelId="{0B76CEE7-FDAC-413F-BA8E-78EFA6130DB3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At present in Ireland, community pharmacists do not typically receive correspondence from a tertiary hospital, apart from discharge prescriptions.</a:t>
          </a:r>
          <a:endParaRPr lang="en-US"/>
        </a:p>
      </dgm:t>
    </dgm:pt>
    <dgm:pt modelId="{9148600B-6B57-4971-B42E-9A58D4E140BC}" type="parTrans" cxnId="{1682FBE7-1320-40C2-870E-6D72E897F10F}">
      <dgm:prSet/>
      <dgm:spPr/>
      <dgm:t>
        <a:bodyPr/>
        <a:lstStyle/>
        <a:p>
          <a:endParaRPr lang="en-US"/>
        </a:p>
      </dgm:t>
    </dgm:pt>
    <dgm:pt modelId="{2C2AB6AA-72D1-44ED-84DB-C7003A371AD9}" type="sibTrans" cxnId="{1682FBE7-1320-40C2-870E-6D72E897F10F}">
      <dgm:prSet/>
      <dgm:spPr/>
      <dgm:t>
        <a:bodyPr/>
        <a:lstStyle/>
        <a:p>
          <a:endParaRPr lang="en-US"/>
        </a:p>
      </dgm:t>
    </dgm:pt>
    <dgm:pt modelId="{950B8D23-3772-4DF9-AB4B-B52F7CA4CAEE}" type="pres">
      <dgm:prSet presAssocID="{A47BF17A-7E20-48DC-815F-DB03DA0DDE18}" presName="root" presStyleCnt="0">
        <dgm:presLayoutVars>
          <dgm:dir/>
          <dgm:resizeHandles val="exact"/>
        </dgm:presLayoutVars>
      </dgm:prSet>
      <dgm:spPr/>
    </dgm:pt>
    <dgm:pt modelId="{9F4E7E0F-FF52-4963-98DF-D366D9FBF7AB}" type="pres">
      <dgm:prSet presAssocID="{309443B5-2C4E-4329-80B7-DC32C359804C}" presName="compNode" presStyleCnt="0"/>
      <dgm:spPr/>
    </dgm:pt>
    <dgm:pt modelId="{A670C75C-FCF7-4BB4-B059-82427B0D9414}" type="pres">
      <dgm:prSet presAssocID="{309443B5-2C4E-4329-80B7-DC32C359804C}" presName="bgRect" presStyleLbl="bgShp" presStyleIdx="0" presStyleCnt="2"/>
      <dgm:spPr/>
    </dgm:pt>
    <dgm:pt modelId="{31C70528-6BE7-4EC7-97DD-EA43F8DE5681}" type="pres">
      <dgm:prSet presAssocID="{309443B5-2C4E-4329-80B7-DC32C359804C}" presName="iconRect" presStyleLbl="node1" presStyleIdx="0" presStyleCnt="2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36B4BAE2-EF47-4253-A92A-D57359129216}" type="pres">
      <dgm:prSet presAssocID="{309443B5-2C4E-4329-80B7-DC32C359804C}" presName="spaceRect" presStyleCnt="0"/>
      <dgm:spPr/>
    </dgm:pt>
    <dgm:pt modelId="{9C2B4E71-EB1F-4F49-9F08-7D6F5AF7D327}" type="pres">
      <dgm:prSet presAssocID="{309443B5-2C4E-4329-80B7-DC32C359804C}" presName="parTx" presStyleLbl="revTx" presStyleIdx="0" presStyleCnt="2">
        <dgm:presLayoutVars>
          <dgm:chMax val="0"/>
          <dgm:chPref val="0"/>
        </dgm:presLayoutVars>
      </dgm:prSet>
      <dgm:spPr/>
    </dgm:pt>
    <dgm:pt modelId="{1EF6D49B-FCD8-4B24-81BD-E8FCF03A2CDD}" type="pres">
      <dgm:prSet presAssocID="{1CD6FA66-BB1A-45FC-89E7-9C3590CE7D9A}" presName="sibTrans" presStyleCnt="0"/>
      <dgm:spPr/>
    </dgm:pt>
    <dgm:pt modelId="{EB3EC00E-9AB3-42F9-9A28-1109064152F4}" type="pres">
      <dgm:prSet presAssocID="{0B76CEE7-FDAC-413F-BA8E-78EFA6130DB3}" presName="compNode" presStyleCnt="0"/>
      <dgm:spPr/>
    </dgm:pt>
    <dgm:pt modelId="{9A3D72F7-3FB0-4DCE-B8B0-E650DCCF5238}" type="pres">
      <dgm:prSet presAssocID="{0B76CEE7-FDAC-413F-BA8E-78EFA6130DB3}" presName="bgRect" presStyleLbl="bgShp" presStyleIdx="1" presStyleCnt="2"/>
      <dgm:spPr/>
    </dgm:pt>
    <dgm:pt modelId="{A994CA24-BC67-49A6-8A37-43A4405C30B8}" type="pres">
      <dgm:prSet presAssocID="{0B76CEE7-FDAC-413F-BA8E-78EFA6130DB3}" presName="iconRect" presStyleLbl="node1" presStyleIdx="1" presStyleCnt="2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686C06D1-1FC9-4E26-B0DD-29CC903117A8}" type="pres">
      <dgm:prSet presAssocID="{0B76CEE7-FDAC-413F-BA8E-78EFA6130DB3}" presName="spaceRect" presStyleCnt="0"/>
      <dgm:spPr/>
    </dgm:pt>
    <dgm:pt modelId="{C7403B8F-A0C8-4D47-BCA8-68929131E75F}" type="pres">
      <dgm:prSet presAssocID="{0B76CEE7-FDAC-413F-BA8E-78EFA6130DB3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8F7DD644-9A30-4D1B-B245-6BC236C02664}" type="presOf" srcId="{309443B5-2C4E-4329-80B7-DC32C359804C}" destId="{9C2B4E71-EB1F-4F49-9F08-7D6F5AF7D327}" srcOrd="0" destOrd="0" presId="urn:microsoft.com/office/officeart/2018/2/layout/IconVerticalSolidList"/>
    <dgm:cxn modelId="{8BC03074-AD37-4B2B-AFA8-9F79A27DE156}" type="presOf" srcId="{A47BF17A-7E20-48DC-815F-DB03DA0DDE18}" destId="{950B8D23-3772-4DF9-AB4B-B52F7CA4CAEE}" srcOrd="0" destOrd="0" presId="urn:microsoft.com/office/officeart/2018/2/layout/IconVerticalSolidList"/>
    <dgm:cxn modelId="{3CC7FF7C-0275-4C9C-B332-22776173C646}" srcId="{A47BF17A-7E20-48DC-815F-DB03DA0DDE18}" destId="{309443B5-2C4E-4329-80B7-DC32C359804C}" srcOrd="0" destOrd="0" parTransId="{C7872373-9BD5-484A-BFC5-89E3C9A066EB}" sibTransId="{1CD6FA66-BB1A-45FC-89E7-9C3590CE7D9A}"/>
    <dgm:cxn modelId="{68B928BE-4DFE-4187-BC34-DA61006C328C}" type="presOf" srcId="{0B76CEE7-FDAC-413F-BA8E-78EFA6130DB3}" destId="{C7403B8F-A0C8-4D47-BCA8-68929131E75F}" srcOrd="0" destOrd="0" presId="urn:microsoft.com/office/officeart/2018/2/layout/IconVerticalSolidList"/>
    <dgm:cxn modelId="{1682FBE7-1320-40C2-870E-6D72E897F10F}" srcId="{A47BF17A-7E20-48DC-815F-DB03DA0DDE18}" destId="{0B76CEE7-FDAC-413F-BA8E-78EFA6130DB3}" srcOrd="1" destOrd="0" parTransId="{9148600B-6B57-4971-B42E-9A58D4E140BC}" sibTransId="{2C2AB6AA-72D1-44ED-84DB-C7003A371AD9}"/>
    <dgm:cxn modelId="{504EFBFC-9E9F-4352-898F-7BD0A5257321}" type="presParOf" srcId="{950B8D23-3772-4DF9-AB4B-B52F7CA4CAEE}" destId="{9F4E7E0F-FF52-4963-98DF-D366D9FBF7AB}" srcOrd="0" destOrd="0" presId="urn:microsoft.com/office/officeart/2018/2/layout/IconVerticalSolidList"/>
    <dgm:cxn modelId="{F69CC023-C079-4818-8957-7BF715DC85FF}" type="presParOf" srcId="{9F4E7E0F-FF52-4963-98DF-D366D9FBF7AB}" destId="{A670C75C-FCF7-4BB4-B059-82427B0D9414}" srcOrd="0" destOrd="0" presId="urn:microsoft.com/office/officeart/2018/2/layout/IconVerticalSolidList"/>
    <dgm:cxn modelId="{3014935A-BD9F-474A-9CEB-51C9B288042A}" type="presParOf" srcId="{9F4E7E0F-FF52-4963-98DF-D366D9FBF7AB}" destId="{31C70528-6BE7-4EC7-97DD-EA43F8DE5681}" srcOrd="1" destOrd="0" presId="urn:microsoft.com/office/officeart/2018/2/layout/IconVerticalSolidList"/>
    <dgm:cxn modelId="{74F729FE-B3F6-42CA-88B2-30F21CA14030}" type="presParOf" srcId="{9F4E7E0F-FF52-4963-98DF-D366D9FBF7AB}" destId="{36B4BAE2-EF47-4253-A92A-D57359129216}" srcOrd="2" destOrd="0" presId="urn:microsoft.com/office/officeart/2018/2/layout/IconVerticalSolidList"/>
    <dgm:cxn modelId="{80D676B4-F700-46D4-A601-3DA8B9F7DD67}" type="presParOf" srcId="{9F4E7E0F-FF52-4963-98DF-D366D9FBF7AB}" destId="{9C2B4E71-EB1F-4F49-9F08-7D6F5AF7D327}" srcOrd="3" destOrd="0" presId="urn:microsoft.com/office/officeart/2018/2/layout/IconVerticalSolidList"/>
    <dgm:cxn modelId="{A1D41A67-9219-4F4E-B92B-3BD979E49C9A}" type="presParOf" srcId="{950B8D23-3772-4DF9-AB4B-B52F7CA4CAEE}" destId="{1EF6D49B-FCD8-4B24-81BD-E8FCF03A2CDD}" srcOrd="1" destOrd="0" presId="urn:microsoft.com/office/officeart/2018/2/layout/IconVerticalSolidList"/>
    <dgm:cxn modelId="{98B5BE38-9EE7-4CF2-94C4-9DB5622B61E0}" type="presParOf" srcId="{950B8D23-3772-4DF9-AB4B-B52F7CA4CAEE}" destId="{EB3EC00E-9AB3-42F9-9A28-1109064152F4}" srcOrd="2" destOrd="0" presId="urn:microsoft.com/office/officeart/2018/2/layout/IconVerticalSolidList"/>
    <dgm:cxn modelId="{B14AB9CD-C1A5-41C0-BACA-5FFD20207AF3}" type="presParOf" srcId="{EB3EC00E-9AB3-42F9-9A28-1109064152F4}" destId="{9A3D72F7-3FB0-4DCE-B8B0-E650DCCF5238}" srcOrd="0" destOrd="0" presId="urn:microsoft.com/office/officeart/2018/2/layout/IconVerticalSolidList"/>
    <dgm:cxn modelId="{22C43868-E306-4F73-9EB3-960F7B191A24}" type="presParOf" srcId="{EB3EC00E-9AB3-42F9-9A28-1109064152F4}" destId="{A994CA24-BC67-49A6-8A37-43A4405C30B8}" srcOrd="1" destOrd="0" presId="urn:microsoft.com/office/officeart/2018/2/layout/IconVerticalSolidList"/>
    <dgm:cxn modelId="{1AC601F5-A83E-4FEC-989A-F6D7D1399D2C}" type="presParOf" srcId="{EB3EC00E-9AB3-42F9-9A28-1109064152F4}" destId="{686C06D1-1FC9-4E26-B0DD-29CC903117A8}" srcOrd="2" destOrd="0" presId="urn:microsoft.com/office/officeart/2018/2/layout/IconVerticalSolidList"/>
    <dgm:cxn modelId="{BA8B82EC-D5A6-4925-8067-A1562639C91E}" type="presParOf" srcId="{EB3EC00E-9AB3-42F9-9A28-1109064152F4}" destId="{C7403B8F-A0C8-4D47-BCA8-68929131E75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7E08AE5-08B7-4C61-A540-AC170D311AC6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944D96E-607B-4149-9D78-1F71F3908D0C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A copy of the letter is stored in the patient’s medical notes. </a:t>
          </a:r>
          <a:endParaRPr lang="en-US"/>
        </a:p>
      </dgm:t>
    </dgm:pt>
    <dgm:pt modelId="{20067565-2D44-46E7-8B86-225244AE92B9}" type="parTrans" cxnId="{81D8BF4B-9266-41B6-A32C-FA9541871BBA}">
      <dgm:prSet/>
      <dgm:spPr/>
      <dgm:t>
        <a:bodyPr/>
        <a:lstStyle/>
        <a:p>
          <a:endParaRPr lang="en-US"/>
        </a:p>
      </dgm:t>
    </dgm:pt>
    <dgm:pt modelId="{708FD7B0-5ECA-444A-865B-5CAEC70A1647}" type="sibTrans" cxnId="{81D8BF4B-9266-41B6-A32C-FA9541871BBA}">
      <dgm:prSet/>
      <dgm:spPr/>
      <dgm:t>
        <a:bodyPr/>
        <a:lstStyle/>
        <a:p>
          <a:endParaRPr lang="en-US"/>
        </a:p>
      </dgm:t>
    </dgm:pt>
    <dgm:pt modelId="{E8BE620B-8751-494E-8229-2EFDDCD978AE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This provides the emergency department, and the clinical pharmacist in the hospital with a full medicines reconciliation, medication review and potential medication-related issues documented, prior to an unplanned hospitalisation, in the event of an admission.</a:t>
          </a:r>
          <a:endParaRPr lang="en-US" dirty="0"/>
        </a:p>
      </dgm:t>
    </dgm:pt>
    <dgm:pt modelId="{F864693E-7172-43DA-B571-ECD0C96D4A6F}" type="parTrans" cxnId="{D00AA8AC-5D93-4D61-8D10-1147D8A944C5}">
      <dgm:prSet/>
      <dgm:spPr/>
      <dgm:t>
        <a:bodyPr/>
        <a:lstStyle/>
        <a:p>
          <a:endParaRPr lang="en-US"/>
        </a:p>
      </dgm:t>
    </dgm:pt>
    <dgm:pt modelId="{A4161F45-DE56-40B7-B485-9DB1209B3984}" type="sibTrans" cxnId="{D00AA8AC-5D93-4D61-8D10-1147D8A944C5}">
      <dgm:prSet/>
      <dgm:spPr/>
      <dgm:t>
        <a:bodyPr/>
        <a:lstStyle/>
        <a:p>
          <a:endParaRPr lang="en-US"/>
        </a:p>
      </dgm:t>
    </dgm:pt>
    <dgm:pt modelId="{5F5B3013-B4F6-4CB4-9003-FEF178AC6E01}" type="pres">
      <dgm:prSet presAssocID="{D7E08AE5-08B7-4C61-A540-AC170D311AC6}" presName="root" presStyleCnt="0">
        <dgm:presLayoutVars>
          <dgm:dir/>
          <dgm:resizeHandles val="exact"/>
        </dgm:presLayoutVars>
      </dgm:prSet>
      <dgm:spPr/>
    </dgm:pt>
    <dgm:pt modelId="{D9E15DA5-2785-493E-B7A1-A4F008FBBD38}" type="pres">
      <dgm:prSet presAssocID="{4944D96E-607B-4149-9D78-1F71F3908D0C}" presName="compNode" presStyleCnt="0"/>
      <dgm:spPr/>
    </dgm:pt>
    <dgm:pt modelId="{103617DA-DA34-4556-95B6-420FCD6276CA}" type="pres">
      <dgm:prSet presAssocID="{4944D96E-607B-4149-9D78-1F71F3908D0C}" presName="bgRect" presStyleLbl="bgShp" presStyleIdx="0" presStyleCnt="2"/>
      <dgm:spPr/>
    </dgm:pt>
    <dgm:pt modelId="{16530B97-A82D-4143-A9CE-5B997F3B4E4A}" type="pres">
      <dgm:prSet presAssocID="{4944D96E-607B-4149-9D78-1F71F3908D0C}" presName="iconRect" presStyleLbl="node1" presStyleIdx="0" presStyleCnt="2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irst Aid Kit"/>
        </a:ext>
      </dgm:extLst>
    </dgm:pt>
    <dgm:pt modelId="{51DCC4A2-54F9-4336-9D83-C5A68E1FA723}" type="pres">
      <dgm:prSet presAssocID="{4944D96E-607B-4149-9D78-1F71F3908D0C}" presName="spaceRect" presStyleCnt="0"/>
      <dgm:spPr/>
    </dgm:pt>
    <dgm:pt modelId="{87C5D5C8-1FDC-4EF6-910E-AA2FCD06D33C}" type="pres">
      <dgm:prSet presAssocID="{4944D96E-607B-4149-9D78-1F71F3908D0C}" presName="parTx" presStyleLbl="revTx" presStyleIdx="0" presStyleCnt="2">
        <dgm:presLayoutVars>
          <dgm:chMax val="0"/>
          <dgm:chPref val="0"/>
        </dgm:presLayoutVars>
      </dgm:prSet>
      <dgm:spPr/>
    </dgm:pt>
    <dgm:pt modelId="{16F36188-9FD3-4428-8481-DF391AD45E4C}" type="pres">
      <dgm:prSet presAssocID="{708FD7B0-5ECA-444A-865B-5CAEC70A1647}" presName="sibTrans" presStyleCnt="0"/>
      <dgm:spPr/>
    </dgm:pt>
    <dgm:pt modelId="{41E0164A-F8AF-4591-AA5E-7EA94FD927A2}" type="pres">
      <dgm:prSet presAssocID="{E8BE620B-8751-494E-8229-2EFDDCD978AE}" presName="compNode" presStyleCnt="0"/>
      <dgm:spPr/>
    </dgm:pt>
    <dgm:pt modelId="{F9B08BFD-A833-4E15-9D71-4C05BCECEF5C}" type="pres">
      <dgm:prSet presAssocID="{E8BE620B-8751-494E-8229-2EFDDCD978AE}" presName="bgRect" presStyleLbl="bgShp" presStyleIdx="1" presStyleCnt="2"/>
      <dgm:spPr/>
    </dgm:pt>
    <dgm:pt modelId="{D8DDBA15-764E-4954-9374-53B0D0CAFE94}" type="pres">
      <dgm:prSet presAssocID="{E8BE620B-8751-494E-8229-2EFDDCD978AE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mbulance with solid fill"/>
        </a:ext>
      </dgm:extLst>
    </dgm:pt>
    <dgm:pt modelId="{5C823EA6-A713-46DC-8E79-165FD96AD99A}" type="pres">
      <dgm:prSet presAssocID="{E8BE620B-8751-494E-8229-2EFDDCD978AE}" presName="spaceRect" presStyleCnt="0"/>
      <dgm:spPr/>
    </dgm:pt>
    <dgm:pt modelId="{4A39DF7D-5B58-4E38-B354-ECB87FF36513}" type="pres">
      <dgm:prSet presAssocID="{E8BE620B-8751-494E-8229-2EFDDCD978AE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E8359D67-DF3E-4343-B336-E4273BD2E8E2}" type="presOf" srcId="{D7E08AE5-08B7-4C61-A540-AC170D311AC6}" destId="{5F5B3013-B4F6-4CB4-9003-FEF178AC6E01}" srcOrd="0" destOrd="0" presId="urn:microsoft.com/office/officeart/2018/2/layout/IconVerticalSolidList"/>
    <dgm:cxn modelId="{81D8BF4B-9266-41B6-A32C-FA9541871BBA}" srcId="{D7E08AE5-08B7-4C61-A540-AC170D311AC6}" destId="{4944D96E-607B-4149-9D78-1F71F3908D0C}" srcOrd="0" destOrd="0" parTransId="{20067565-2D44-46E7-8B86-225244AE92B9}" sibTransId="{708FD7B0-5ECA-444A-865B-5CAEC70A1647}"/>
    <dgm:cxn modelId="{D00AA8AC-5D93-4D61-8D10-1147D8A944C5}" srcId="{D7E08AE5-08B7-4C61-A540-AC170D311AC6}" destId="{E8BE620B-8751-494E-8229-2EFDDCD978AE}" srcOrd="1" destOrd="0" parTransId="{F864693E-7172-43DA-B571-ECD0C96D4A6F}" sibTransId="{A4161F45-DE56-40B7-B485-9DB1209B3984}"/>
    <dgm:cxn modelId="{6EC564E4-7D9F-4BF9-911C-CD9521970230}" type="presOf" srcId="{4944D96E-607B-4149-9D78-1F71F3908D0C}" destId="{87C5D5C8-1FDC-4EF6-910E-AA2FCD06D33C}" srcOrd="0" destOrd="0" presId="urn:microsoft.com/office/officeart/2018/2/layout/IconVerticalSolidList"/>
    <dgm:cxn modelId="{F87C5FF7-044A-4955-80E7-4C710ADB015B}" type="presOf" srcId="{E8BE620B-8751-494E-8229-2EFDDCD978AE}" destId="{4A39DF7D-5B58-4E38-B354-ECB87FF36513}" srcOrd="0" destOrd="0" presId="urn:microsoft.com/office/officeart/2018/2/layout/IconVerticalSolidList"/>
    <dgm:cxn modelId="{5F5E982E-4CBC-4115-AD90-AB1B274EBF26}" type="presParOf" srcId="{5F5B3013-B4F6-4CB4-9003-FEF178AC6E01}" destId="{D9E15DA5-2785-493E-B7A1-A4F008FBBD38}" srcOrd="0" destOrd="0" presId="urn:microsoft.com/office/officeart/2018/2/layout/IconVerticalSolidList"/>
    <dgm:cxn modelId="{214F982C-E40A-4ECE-B9E6-4FF1886021C0}" type="presParOf" srcId="{D9E15DA5-2785-493E-B7A1-A4F008FBBD38}" destId="{103617DA-DA34-4556-95B6-420FCD6276CA}" srcOrd="0" destOrd="0" presId="urn:microsoft.com/office/officeart/2018/2/layout/IconVerticalSolidList"/>
    <dgm:cxn modelId="{ADD4B82B-F912-418C-B9EA-9AA54E6B5CC9}" type="presParOf" srcId="{D9E15DA5-2785-493E-B7A1-A4F008FBBD38}" destId="{16530B97-A82D-4143-A9CE-5B997F3B4E4A}" srcOrd="1" destOrd="0" presId="urn:microsoft.com/office/officeart/2018/2/layout/IconVerticalSolidList"/>
    <dgm:cxn modelId="{25BFE827-696F-4B70-A205-2997E8CC6E54}" type="presParOf" srcId="{D9E15DA5-2785-493E-B7A1-A4F008FBBD38}" destId="{51DCC4A2-54F9-4336-9D83-C5A68E1FA723}" srcOrd="2" destOrd="0" presId="urn:microsoft.com/office/officeart/2018/2/layout/IconVerticalSolidList"/>
    <dgm:cxn modelId="{06421CD2-D034-4283-99AD-BAF1709FA3F7}" type="presParOf" srcId="{D9E15DA5-2785-493E-B7A1-A4F008FBBD38}" destId="{87C5D5C8-1FDC-4EF6-910E-AA2FCD06D33C}" srcOrd="3" destOrd="0" presId="urn:microsoft.com/office/officeart/2018/2/layout/IconVerticalSolidList"/>
    <dgm:cxn modelId="{1B749FA0-4A41-4525-9F4B-3DA0C1D501EE}" type="presParOf" srcId="{5F5B3013-B4F6-4CB4-9003-FEF178AC6E01}" destId="{16F36188-9FD3-4428-8481-DF391AD45E4C}" srcOrd="1" destOrd="0" presId="urn:microsoft.com/office/officeart/2018/2/layout/IconVerticalSolidList"/>
    <dgm:cxn modelId="{4E0E196D-B3D9-43DE-9FEE-4C917550D9C8}" type="presParOf" srcId="{5F5B3013-B4F6-4CB4-9003-FEF178AC6E01}" destId="{41E0164A-F8AF-4591-AA5E-7EA94FD927A2}" srcOrd="2" destOrd="0" presId="urn:microsoft.com/office/officeart/2018/2/layout/IconVerticalSolidList"/>
    <dgm:cxn modelId="{4FA8E679-C312-4C75-944E-D1DC033A3784}" type="presParOf" srcId="{41E0164A-F8AF-4591-AA5E-7EA94FD927A2}" destId="{F9B08BFD-A833-4E15-9D71-4C05BCECEF5C}" srcOrd="0" destOrd="0" presId="urn:microsoft.com/office/officeart/2018/2/layout/IconVerticalSolidList"/>
    <dgm:cxn modelId="{0FDCB4E4-51AE-4CC5-B9C1-7441524E79E3}" type="presParOf" srcId="{41E0164A-F8AF-4591-AA5E-7EA94FD927A2}" destId="{D8DDBA15-764E-4954-9374-53B0D0CAFE94}" srcOrd="1" destOrd="0" presId="urn:microsoft.com/office/officeart/2018/2/layout/IconVerticalSolidList"/>
    <dgm:cxn modelId="{F059E12F-A0DF-4A48-B028-4840C47C3046}" type="presParOf" srcId="{41E0164A-F8AF-4591-AA5E-7EA94FD927A2}" destId="{5C823EA6-A713-46DC-8E79-165FD96AD99A}" srcOrd="2" destOrd="0" presId="urn:microsoft.com/office/officeart/2018/2/layout/IconVerticalSolidList"/>
    <dgm:cxn modelId="{EEA55AFA-2B8D-4DC0-98A0-514EFD77AFB2}" type="presParOf" srcId="{41E0164A-F8AF-4591-AA5E-7EA94FD927A2}" destId="{4A39DF7D-5B58-4E38-B354-ECB87FF3651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561F53B-E15C-4CDB-9EB6-380A71F62609}" type="doc">
      <dgm:prSet loTypeId="urn:microsoft.com/office/officeart/2018/2/layout/IconVerticalSolidList" loCatId="icon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9A27ED7-501A-4BFF-979F-44042970B26E}">
      <dgm:prSet/>
      <dgm:spPr/>
      <dgm:t>
        <a:bodyPr/>
        <a:lstStyle/>
        <a:p>
          <a:pPr>
            <a:lnSpc>
              <a:spcPct val="100000"/>
            </a:lnSpc>
          </a:pPr>
          <a:r>
            <a:rPr lang="en-IE"/>
            <a:t>TPro dictated outpatient letters are an advantageous method for communicating the outcomes of a medication review in an outpatient geriatric oncology clinic. </a:t>
          </a:r>
          <a:endParaRPr lang="en-US"/>
        </a:p>
      </dgm:t>
    </dgm:pt>
    <dgm:pt modelId="{091353D9-ABD1-41E4-AAFD-C2CC5BF3F96F}" type="parTrans" cxnId="{6ED9FA6A-FA64-4DDE-BCE0-F47DC949D9A7}">
      <dgm:prSet/>
      <dgm:spPr/>
      <dgm:t>
        <a:bodyPr/>
        <a:lstStyle/>
        <a:p>
          <a:endParaRPr lang="en-US"/>
        </a:p>
      </dgm:t>
    </dgm:pt>
    <dgm:pt modelId="{0222B297-EB64-4315-A504-F421C939FDBC}" type="sibTrans" cxnId="{6ED9FA6A-FA64-4DDE-BCE0-F47DC949D9A7}">
      <dgm:prSet/>
      <dgm:spPr/>
      <dgm:t>
        <a:bodyPr/>
        <a:lstStyle/>
        <a:p>
          <a:endParaRPr lang="en-US"/>
        </a:p>
      </dgm:t>
    </dgm:pt>
    <dgm:pt modelId="{AE66E026-AE4C-4660-A9A2-437BA3F134BB}">
      <dgm:prSet/>
      <dgm:spPr/>
      <dgm:t>
        <a:bodyPr/>
        <a:lstStyle/>
        <a:p>
          <a:pPr>
            <a:lnSpc>
              <a:spcPct val="100000"/>
            </a:lnSpc>
          </a:pPr>
          <a:r>
            <a:rPr lang="en-IE"/>
            <a:t>This tool is translatable across the public healthcare system in Ireland.</a:t>
          </a:r>
          <a:endParaRPr lang="en-US"/>
        </a:p>
      </dgm:t>
    </dgm:pt>
    <dgm:pt modelId="{C417A1D8-E826-4836-B63D-90514E2FD939}" type="parTrans" cxnId="{07EDA1B4-5C4F-4B82-983F-AFF03015457A}">
      <dgm:prSet/>
      <dgm:spPr/>
      <dgm:t>
        <a:bodyPr/>
        <a:lstStyle/>
        <a:p>
          <a:endParaRPr lang="en-US"/>
        </a:p>
      </dgm:t>
    </dgm:pt>
    <dgm:pt modelId="{CF58B2F7-DE8D-4125-9BA2-B5D9B9F28ED8}" type="sibTrans" cxnId="{07EDA1B4-5C4F-4B82-983F-AFF03015457A}">
      <dgm:prSet/>
      <dgm:spPr/>
      <dgm:t>
        <a:bodyPr/>
        <a:lstStyle/>
        <a:p>
          <a:endParaRPr lang="en-US"/>
        </a:p>
      </dgm:t>
    </dgm:pt>
    <dgm:pt modelId="{06F16606-50A9-47E6-A9E0-23C8B5BD26F1}">
      <dgm:prSet/>
      <dgm:spPr/>
      <dgm:t>
        <a:bodyPr/>
        <a:lstStyle/>
        <a:p>
          <a:pPr>
            <a:lnSpc>
              <a:spcPct val="100000"/>
            </a:lnSpc>
          </a:pPr>
          <a:r>
            <a:rPr lang="en-IE" dirty="0"/>
            <a:t>The benefits of this tool are not confined to geriatric oncology, and are easily adaptable to the clinical communication needs of any clinical pharmacist working in an outpatient clinic, or </a:t>
          </a:r>
          <a:r>
            <a:rPr lang="en-IE"/>
            <a:t>at discharge</a:t>
          </a:r>
          <a:endParaRPr lang="en-US" dirty="0"/>
        </a:p>
      </dgm:t>
    </dgm:pt>
    <dgm:pt modelId="{F4CB5F89-ADB6-41E7-9420-3EEDB44A815E}" type="parTrans" cxnId="{2E2281C2-3318-4034-982B-8138F596F843}">
      <dgm:prSet/>
      <dgm:spPr/>
      <dgm:t>
        <a:bodyPr/>
        <a:lstStyle/>
        <a:p>
          <a:endParaRPr lang="en-US"/>
        </a:p>
      </dgm:t>
    </dgm:pt>
    <dgm:pt modelId="{BCDB6C59-8A98-4291-A96A-CC8EC40DFB51}" type="sibTrans" cxnId="{2E2281C2-3318-4034-982B-8138F596F843}">
      <dgm:prSet/>
      <dgm:spPr/>
      <dgm:t>
        <a:bodyPr/>
        <a:lstStyle/>
        <a:p>
          <a:endParaRPr lang="en-US"/>
        </a:p>
      </dgm:t>
    </dgm:pt>
    <dgm:pt modelId="{1489559A-3A68-404D-BBA8-B1403BAEA6E2}" type="pres">
      <dgm:prSet presAssocID="{6561F53B-E15C-4CDB-9EB6-380A71F62609}" presName="root" presStyleCnt="0">
        <dgm:presLayoutVars>
          <dgm:dir/>
          <dgm:resizeHandles val="exact"/>
        </dgm:presLayoutVars>
      </dgm:prSet>
      <dgm:spPr/>
    </dgm:pt>
    <dgm:pt modelId="{D688CF75-D3CF-47F4-94DD-035DDE43175B}" type="pres">
      <dgm:prSet presAssocID="{29A27ED7-501A-4BFF-979F-44042970B26E}" presName="compNode" presStyleCnt="0"/>
      <dgm:spPr/>
    </dgm:pt>
    <dgm:pt modelId="{A07371C5-B737-4F0C-AC70-0CF11F2B4E84}" type="pres">
      <dgm:prSet presAssocID="{29A27ED7-501A-4BFF-979F-44042970B26E}" presName="bgRect" presStyleLbl="bgShp" presStyleIdx="0" presStyleCnt="3"/>
      <dgm:spPr/>
    </dgm:pt>
    <dgm:pt modelId="{41CE66F6-16A1-439F-BDCD-E2DAAB236A81}" type="pres">
      <dgm:prSet presAssocID="{29A27ED7-501A-4BFF-979F-44042970B26E}" presName="iconRect" presStyleLbl="node1" presStyleIdx="0" presStyleCnt="3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E7848CB6-D481-4B5B-9AB4-5EEB89B8E6DD}" type="pres">
      <dgm:prSet presAssocID="{29A27ED7-501A-4BFF-979F-44042970B26E}" presName="spaceRect" presStyleCnt="0"/>
      <dgm:spPr/>
    </dgm:pt>
    <dgm:pt modelId="{97F57FCD-EDAD-4D35-B708-69234AFD203D}" type="pres">
      <dgm:prSet presAssocID="{29A27ED7-501A-4BFF-979F-44042970B26E}" presName="parTx" presStyleLbl="revTx" presStyleIdx="0" presStyleCnt="3">
        <dgm:presLayoutVars>
          <dgm:chMax val="0"/>
          <dgm:chPref val="0"/>
        </dgm:presLayoutVars>
      </dgm:prSet>
      <dgm:spPr/>
    </dgm:pt>
    <dgm:pt modelId="{018AD919-825B-4796-AD3C-2B9656E067BE}" type="pres">
      <dgm:prSet presAssocID="{0222B297-EB64-4315-A504-F421C939FDBC}" presName="sibTrans" presStyleCnt="0"/>
      <dgm:spPr/>
    </dgm:pt>
    <dgm:pt modelId="{73F57B97-7D77-4430-A30D-9445936983CF}" type="pres">
      <dgm:prSet presAssocID="{AE66E026-AE4C-4660-A9A2-437BA3F134BB}" presName="compNode" presStyleCnt="0"/>
      <dgm:spPr/>
    </dgm:pt>
    <dgm:pt modelId="{54698BF7-239D-48E4-88D6-B1842E6F3A3B}" type="pres">
      <dgm:prSet presAssocID="{AE66E026-AE4C-4660-A9A2-437BA3F134BB}" presName="bgRect" presStyleLbl="bgShp" presStyleIdx="1" presStyleCnt="3"/>
      <dgm:spPr/>
    </dgm:pt>
    <dgm:pt modelId="{885B9594-C451-4DF6-B621-BA9305336630}" type="pres">
      <dgm:prSet presAssocID="{AE66E026-AE4C-4660-A9A2-437BA3F134BB}" presName="iconRect" presStyleLbl="node1" presStyleIdx="1" presStyleCnt="3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454B232C-E9CF-458F-B137-22F2581AA8A9}" type="pres">
      <dgm:prSet presAssocID="{AE66E026-AE4C-4660-A9A2-437BA3F134BB}" presName="spaceRect" presStyleCnt="0"/>
      <dgm:spPr/>
    </dgm:pt>
    <dgm:pt modelId="{A874A200-8FD9-48E8-AE65-04ED4A48A825}" type="pres">
      <dgm:prSet presAssocID="{AE66E026-AE4C-4660-A9A2-437BA3F134BB}" presName="parTx" presStyleLbl="revTx" presStyleIdx="1" presStyleCnt="3">
        <dgm:presLayoutVars>
          <dgm:chMax val="0"/>
          <dgm:chPref val="0"/>
        </dgm:presLayoutVars>
      </dgm:prSet>
      <dgm:spPr/>
    </dgm:pt>
    <dgm:pt modelId="{2F471E9B-6967-4563-9A6D-332B05392530}" type="pres">
      <dgm:prSet presAssocID="{CF58B2F7-DE8D-4125-9BA2-B5D9B9F28ED8}" presName="sibTrans" presStyleCnt="0"/>
      <dgm:spPr/>
    </dgm:pt>
    <dgm:pt modelId="{8DCF8353-1E6A-47F8-833C-D06405E0CEFE}" type="pres">
      <dgm:prSet presAssocID="{06F16606-50A9-47E6-A9E0-23C8B5BD26F1}" presName="compNode" presStyleCnt="0"/>
      <dgm:spPr/>
    </dgm:pt>
    <dgm:pt modelId="{6A82F0B8-5C9D-4D4F-8689-6F9C23FE41DE}" type="pres">
      <dgm:prSet presAssocID="{06F16606-50A9-47E6-A9E0-23C8B5BD26F1}" presName="bgRect" presStyleLbl="bgShp" presStyleIdx="2" presStyleCnt="3"/>
      <dgm:spPr/>
    </dgm:pt>
    <dgm:pt modelId="{BEDA5E16-C263-4F38-9533-90567BD49C8D}" type="pres">
      <dgm:prSet presAssocID="{06F16606-50A9-47E6-A9E0-23C8B5BD26F1}" presName="iconRect" presStyleLbl="node1" presStyleIdx="2" presStyleCnt="3"/>
      <dgm:spPr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ghtbulb and gear outline"/>
        </a:ext>
      </dgm:extLst>
    </dgm:pt>
    <dgm:pt modelId="{EE0939B2-B4FA-4439-B150-8FCF51058222}" type="pres">
      <dgm:prSet presAssocID="{06F16606-50A9-47E6-A9E0-23C8B5BD26F1}" presName="spaceRect" presStyleCnt="0"/>
      <dgm:spPr/>
    </dgm:pt>
    <dgm:pt modelId="{73F65776-99F1-4934-B03E-3EB680D8868E}" type="pres">
      <dgm:prSet presAssocID="{06F16606-50A9-47E6-A9E0-23C8B5BD26F1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83A65D2C-B0D6-46A8-A7CB-9991C08BBEB9}" type="presOf" srcId="{06F16606-50A9-47E6-A9E0-23C8B5BD26F1}" destId="{73F65776-99F1-4934-B03E-3EB680D8868E}" srcOrd="0" destOrd="0" presId="urn:microsoft.com/office/officeart/2018/2/layout/IconVerticalSolidList"/>
    <dgm:cxn modelId="{4B9BC23E-3F04-42C4-BB78-EC0ADECC715E}" type="presOf" srcId="{6561F53B-E15C-4CDB-9EB6-380A71F62609}" destId="{1489559A-3A68-404D-BBA8-B1403BAEA6E2}" srcOrd="0" destOrd="0" presId="urn:microsoft.com/office/officeart/2018/2/layout/IconVerticalSolidList"/>
    <dgm:cxn modelId="{6ED9FA6A-FA64-4DDE-BCE0-F47DC949D9A7}" srcId="{6561F53B-E15C-4CDB-9EB6-380A71F62609}" destId="{29A27ED7-501A-4BFF-979F-44042970B26E}" srcOrd="0" destOrd="0" parTransId="{091353D9-ABD1-41E4-AAFD-C2CC5BF3F96F}" sibTransId="{0222B297-EB64-4315-A504-F421C939FDBC}"/>
    <dgm:cxn modelId="{A0B5828A-22D7-41F0-86CA-3E9646B04E84}" type="presOf" srcId="{AE66E026-AE4C-4660-A9A2-437BA3F134BB}" destId="{A874A200-8FD9-48E8-AE65-04ED4A48A825}" srcOrd="0" destOrd="0" presId="urn:microsoft.com/office/officeart/2018/2/layout/IconVerticalSolidList"/>
    <dgm:cxn modelId="{A95EB8AE-5C1B-45D1-8510-4DA97A0E426B}" type="presOf" srcId="{29A27ED7-501A-4BFF-979F-44042970B26E}" destId="{97F57FCD-EDAD-4D35-B708-69234AFD203D}" srcOrd="0" destOrd="0" presId="urn:microsoft.com/office/officeart/2018/2/layout/IconVerticalSolidList"/>
    <dgm:cxn modelId="{07EDA1B4-5C4F-4B82-983F-AFF03015457A}" srcId="{6561F53B-E15C-4CDB-9EB6-380A71F62609}" destId="{AE66E026-AE4C-4660-A9A2-437BA3F134BB}" srcOrd="1" destOrd="0" parTransId="{C417A1D8-E826-4836-B63D-90514E2FD939}" sibTransId="{CF58B2F7-DE8D-4125-9BA2-B5D9B9F28ED8}"/>
    <dgm:cxn modelId="{2E2281C2-3318-4034-982B-8138F596F843}" srcId="{6561F53B-E15C-4CDB-9EB6-380A71F62609}" destId="{06F16606-50A9-47E6-A9E0-23C8B5BD26F1}" srcOrd="2" destOrd="0" parTransId="{F4CB5F89-ADB6-41E7-9420-3EEDB44A815E}" sibTransId="{BCDB6C59-8A98-4291-A96A-CC8EC40DFB51}"/>
    <dgm:cxn modelId="{F6C4ED29-E322-4294-A308-A2CCC762211F}" type="presParOf" srcId="{1489559A-3A68-404D-BBA8-B1403BAEA6E2}" destId="{D688CF75-D3CF-47F4-94DD-035DDE43175B}" srcOrd="0" destOrd="0" presId="urn:microsoft.com/office/officeart/2018/2/layout/IconVerticalSolidList"/>
    <dgm:cxn modelId="{2B7F2759-BA36-42B0-A91A-7549E5F6FD5B}" type="presParOf" srcId="{D688CF75-D3CF-47F4-94DD-035DDE43175B}" destId="{A07371C5-B737-4F0C-AC70-0CF11F2B4E84}" srcOrd="0" destOrd="0" presId="urn:microsoft.com/office/officeart/2018/2/layout/IconVerticalSolidList"/>
    <dgm:cxn modelId="{12145721-AEC0-41EC-85A8-582894960ABD}" type="presParOf" srcId="{D688CF75-D3CF-47F4-94DD-035DDE43175B}" destId="{41CE66F6-16A1-439F-BDCD-E2DAAB236A81}" srcOrd="1" destOrd="0" presId="urn:microsoft.com/office/officeart/2018/2/layout/IconVerticalSolidList"/>
    <dgm:cxn modelId="{A21BF043-BB68-4EB7-AFEE-4D7DB6EBA7D8}" type="presParOf" srcId="{D688CF75-D3CF-47F4-94DD-035DDE43175B}" destId="{E7848CB6-D481-4B5B-9AB4-5EEB89B8E6DD}" srcOrd="2" destOrd="0" presId="urn:microsoft.com/office/officeart/2018/2/layout/IconVerticalSolidList"/>
    <dgm:cxn modelId="{1AE97846-9A88-438D-9745-2D8EA8AB86E5}" type="presParOf" srcId="{D688CF75-D3CF-47F4-94DD-035DDE43175B}" destId="{97F57FCD-EDAD-4D35-B708-69234AFD203D}" srcOrd="3" destOrd="0" presId="urn:microsoft.com/office/officeart/2018/2/layout/IconVerticalSolidList"/>
    <dgm:cxn modelId="{5BE21EB4-23A4-444D-8B08-1EC148B7792B}" type="presParOf" srcId="{1489559A-3A68-404D-BBA8-B1403BAEA6E2}" destId="{018AD919-825B-4796-AD3C-2B9656E067BE}" srcOrd="1" destOrd="0" presId="urn:microsoft.com/office/officeart/2018/2/layout/IconVerticalSolidList"/>
    <dgm:cxn modelId="{B966A3FA-8528-4AFF-B6D6-902070EA88F1}" type="presParOf" srcId="{1489559A-3A68-404D-BBA8-B1403BAEA6E2}" destId="{73F57B97-7D77-4430-A30D-9445936983CF}" srcOrd="2" destOrd="0" presId="urn:microsoft.com/office/officeart/2018/2/layout/IconVerticalSolidList"/>
    <dgm:cxn modelId="{2AE53005-EBCE-4131-B0F4-AD8B32C23D7C}" type="presParOf" srcId="{73F57B97-7D77-4430-A30D-9445936983CF}" destId="{54698BF7-239D-48E4-88D6-B1842E6F3A3B}" srcOrd="0" destOrd="0" presId="urn:microsoft.com/office/officeart/2018/2/layout/IconVerticalSolidList"/>
    <dgm:cxn modelId="{D5E430CE-F212-4759-AE84-8F8D88825CCD}" type="presParOf" srcId="{73F57B97-7D77-4430-A30D-9445936983CF}" destId="{885B9594-C451-4DF6-B621-BA9305336630}" srcOrd="1" destOrd="0" presId="urn:microsoft.com/office/officeart/2018/2/layout/IconVerticalSolidList"/>
    <dgm:cxn modelId="{D692DAB5-FE34-445D-B155-274431A0F4C6}" type="presParOf" srcId="{73F57B97-7D77-4430-A30D-9445936983CF}" destId="{454B232C-E9CF-458F-B137-22F2581AA8A9}" srcOrd="2" destOrd="0" presId="urn:microsoft.com/office/officeart/2018/2/layout/IconVerticalSolidList"/>
    <dgm:cxn modelId="{4A9BB660-0FF1-4553-B148-22FD5B5C6B92}" type="presParOf" srcId="{73F57B97-7D77-4430-A30D-9445936983CF}" destId="{A874A200-8FD9-48E8-AE65-04ED4A48A825}" srcOrd="3" destOrd="0" presId="urn:microsoft.com/office/officeart/2018/2/layout/IconVerticalSolidList"/>
    <dgm:cxn modelId="{5A699E92-A268-4B93-9304-9C748F6E1A1D}" type="presParOf" srcId="{1489559A-3A68-404D-BBA8-B1403BAEA6E2}" destId="{2F471E9B-6967-4563-9A6D-332B05392530}" srcOrd="3" destOrd="0" presId="urn:microsoft.com/office/officeart/2018/2/layout/IconVerticalSolidList"/>
    <dgm:cxn modelId="{4F226F8D-CACE-45DF-ACC6-1C1C4A18CC37}" type="presParOf" srcId="{1489559A-3A68-404D-BBA8-B1403BAEA6E2}" destId="{8DCF8353-1E6A-47F8-833C-D06405E0CEFE}" srcOrd="4" destOrd="0" presId="urn:microsoft.com/office/officeart/2018/2/layout/IconVerticalSolidList"/>
    <dgm:cxn modelId="{F71CF3C7-D2DA-4276-8085-9AC6C5E79994}" type="presParOf" srcId="{8DCF8353-1E6A-47F8-833C-D06405E0CEFE}" destId="{6A82F0B8-5C9D-4D4F-8689-6F9C23FE41DE}" srcOrd="0" destOrd="0" presId="urn:microsoft.com/office/officeart/2018/2/layout/IconVerticalSolidList"/>
    <dgm:cxn modelId="{3B839E70-17B2-49A7-A753-C0F3C743DEC9}" type="presParOf" srcId="{8DCF8353-1E6A-47F8-833C-D06405E0CEFE}" destId="{BEDA5E16-C263-4F38-9533-90567BD49C8D}" srcOrd="1" destOrd="0" presId="urn:microsoft.com/office/officeart/2018/2/layout/IconVerticalSolidList"/>
    <dgm:cxn modelId="{770F4E3B-5856-45BF-98D6-A3A23A4A1D7D}" type="presParOf" srcId="{8DCF8353-1E6A-47F8-833C-D06405E0CEFE}" destId="{EE0939B2-B4FA-4439-B150-8FCF51058222}" srcOrd="2" destOrd="0" presId="urn:microsoft.com/office/officeart/2018/2/layout/IconVerticalSolidList"/>
    <dgm:cxn modelId="{9E977806-5E43-44DE-9532-6D7EA57B0E47}" type="presParOf" srcId="{8DCF8353-1E6A-47F8-833C-D06405E0CEFE}" destId="{73F65776-99F1-4934-B03E-3EB680D8868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D6511C-9034-4C52-9C6A-6EF4424D2D4B}">
      <dsp:nvSpPr>
        <dsp:cNvPr id="0" name=""/>
        <dsp:cNvSpPr/>
      </dsp:nvSpPr>
      <dsp:spPr>
        <a:xfrm>
          <a:off x="1194" y="848965"/>
          <a:ext cx="4193557" cy="266290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7822C13-0F6D-427D-AF70-DEB65B8C60C4}">
      <dsp:nvSpPr>
        <dsp:cNvPr id="0" name=""/>
        <dsp:cNvSpPr/>
      </dsp:nvSpPr>
      <dsp:spPr>
        <a:xfrm>
          <a:off x="467145" y="1291618"/>
          <a:ext cx="4193557" cy="26629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/>
            <a:t>Issue: </a:t>
          </a:r>
          <a:r>
            <a:rPr lang="en-GB" sz="2400" kern="1200" dirty="0"/>
            <a:t>How do we communicate our recommendations effectively and efficiently to relevant stakeholders?</a:t>
          </a:r>
          <a:endParaRPr lang="en-US" sz="2400" kern="1200" dirty="0"/>
        </a:p>
      </dsp:txBody>
      <dsp:txXfrm>
        <a:off x="545139" y="1369612"/>
        <a:ext cx="4037569" cy="2506921"/>
      </dsp:txXfrm>
    </dsp:sp>
    <dsp:sp modelId="{5B9C65AE-4ACD-4E65-9246-719C84DED68E}">
      <dsp:nvSpPr>
        <dsp:cNvPr id="0" name=""/>
        <dsp:cNvSpPr/>
      </dsp:nvSpPr>
      <dsp:spPr>
        <a:xfrm>
          <a:off x="5126654" y="848965"/>
          <a:ext cx="4193557" cy="2662909"/>
        </a:xfrm>
        <a:prstGeom prst="roundRect">
          <a:avLst>
            <a:gd name="adj" fmla="val 10000"/>
          </a:avLst>
        </a:prstGeom>
        <a:solidFill>
          <a:schemeClr val="accent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C5D7307-4F7C-49E3-A0BD-5210998C1DDF}">
      <dsp:nvSpPr>
        <dsp:cNvPr id="0" name=""/>
        <dsp:cNvSpPr/>
      </dsp:nvSpPr>
      <dsp:spPr>
        <a:xfrm>
          <a:off x="5592605" y="1291618"/>
          <a:ext cx="4193557" cy="26629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400" b="1" kern="1200" dirty="0"/>
            <a:t>Aim: </a:t>
          </a:r>
          <a:r>
            <a:rPr lang="en-IE" sz="2400" b="0" kern="1200" dirty="0"/>
            <a:t>I</a:t>
          </a:r>
          <a:r>
            <a:rPr lang="en-IE" sz="2400" kern="1200" dirty="0"/>
            <a:t>dentify a smart means of communicating recommendations from the medication review to stakeholders involved in caring for the patient.</a:t>
          </a:r>
          <a:endParaRPr lang="en-US" sz="2400" kern="1200" dirty="0"/>
        </a:p>
      </dsp:txBody>
      <dsp:txXfrm>
        <a:off x="5670599" y="1369612"/>
        <a:ext cx="4037569" cy="25069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82D246-4DBA-4827-9D29-7E59B1673C5A}">
      <dsp:nvSpPr>
        <dsp:cNvPr id="0" name=""/>
        <dsp:cNvSpPr/>
      </dsp:nvSpPr>
      <dsp:spPr>
        <a:xfrm>
          <a:off x="0" y="449"/>
          <a:ext cx="9761517" cy="618885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42E17A-9C11-4C0C-BC89-F9520AC8391D}">
      <dsp:nvSpPr>
        <dsp:cNvPr id="0" name=""/>
        <dsp:cNvSpPr/>
      </dsp:nvSpPr>
      <dsp:spPr>
        <a:xfrm>
          <a:off x="187212" y="139698"/>
          <a:ext cx="340387" cy="340387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76B02B-9C07-419A-B414-3558E9FF2060}">
      <dsp:nvSpPr>
        <dsp:cNvPr id="0" name=""/>
        <dsp:cNvSpPr/>
      </dsp:nvSpPr>
      <dsp:spPr>
        <a:xfrm>
          <a:off x="714813" y="449"/>
          <a:ext cx="9046703" cy="618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499" tIns="65499" rIns="65499" bIns="65499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Is T-pro (3), a </a:t>
          </a:r>
          <a:r>
            <a:rPr lang="en-IE" sz="1500" kern="1200" dirty="0"/>
            <a:t>medical dictation and clinical correspondence app, appropriate for pharmacist communication of medication review outcomes?</a:t>
          </a:r>
          <a:endParaRPr lang="en-US" sz="1500" kern="1200" dirty="0"/>
        </a:p>
      </dsp:txBody>
      <dsp:txXfrm>
        <a:off x="714813" y="449"/>
        <a:ext cx="9046703" cy="618885"/>
      </dsp:txXfrm>
    </dsp:sp>
    <dsp:sp modelId="{CEDA743B-0615-4C00-B223-7F7BA2331B97}">
      <dsp:nvSpPr>
        <dsp:cNvPr id="0" name=""/>
        <dsp:cNvSpPr/>
      </dsp:nvSpPr>
      <dsp:spPr>
        <a:xfrm>
          <a:off x="0" y="774056"/>
          <a:ext cx="9761517" cy="618885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F3EAB5-7A0C-4076-B0F7-1AB2167CC196}">
      <dsp:nvSpPr>
        <dsp:cNvPr id="0" name=""/>
        <dsp:cNvSpPr/>
      </dsp:nvSpPr>
      <dsp:spPr>
        <a:xfrm>
          <a:off x="187212" y="913306"/>
          <a:ext cx="340387" cy="340387"/>
        </a:xfrm>
        <a:prstGeom prst="rect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3F21F8-D35F-4FBE-9446-B290C1CF95E5}">
      <dsp:nvSpPr>
        <dsp:cNvPr id="0" name=""/>
        <dsp:cNvSpPr/>
      </dsp:nvSpPr>
      <dsp:spPr>
        <a:xfrm>
          <a:off x="714813" y="774056"/>
          <a:ext cx="9046703" cy="618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499" tIns="65499" rIns="65499" bIns="65499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500" kern="1200" dirty="0"/>
            <a:t>Develop data collection form (DW)</a:t>
          </a:r>
          <a:endParaRPr lang="en-US" sz="1500" kern="1200" dirty="0"/>
        </a:p>
      </dsp:txBody>
      <dsp:txXfrm>
        <a:off x="714813" y="774056"/>
        <a:ext cx="9046703" cy="618885"/>
      </dsp:txXfrm>
    </dsp:sp>
    <dsp:sp modelId="{BD2D647C-75F4-440D-85FA-8F53A7B7BE74}">
      <dsp:nvSpPr>
        <dsp:cNvPr id="0" name=""/>
        <dsp:cNvSpPr/>
      </dsp:nvSpPr>
      <dsp:spPr>
        <a:xfrm>
          <a:off x="0" y="1547664"/>
          <a:ext cx="9761517" cy="618885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FF1B6F-10E6-4E2F-A9B6-9B2C3BD1696B}">
      <dsp:nvSpPr>
        <dsp:cNvPr id="0" name=""/>
        <dsp:cNvSpPr/>
      </dsp:nvSpPr>
      <dsp:spPr>
        <a:xfrm>
          <a:off x="187212" y="1686913"/>
          <a:ext cx="340387" cy="340387"/>
        </a:xfrm>
        <a:prstGeom prst="rect">
          <a:avLst/>
        </a:prstGeom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C43491-AB2B-43EA-AD2F-B8D52437B4BB}">
      <dsp:nvSpPr>
        <dsp:cNvPr id="0" name=""/>
        <dsp:cNvSpPr/>
      </dsp:nvSpPr>
      <dsp:spPr>
        <a:xfrm>
          <a:off x="714813" y="1547664"/>
          <a:ext cx="9046703" cy="618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499" tIns="65499" rIns="65499" bIns="65499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500" kern="1200"/>
            <a:t>Verify the format and content (AH, LS, MO’D)</a:t>
          </a:r>
          <a:endParaRPr lang="en-US" sz="1500" kern="1200"/>
        </a:p>
      </dsp:txBody>
      <dsp:txXfrm>
        <a:off x="714813" y="1547664"/>
        <a:ext cx="9046703" cy="618885"/>
      </dsp:txXfrm>
    </dsp:sp>
    <dsp:sp modelId="{2FB82361-0FB2-494A-AA16-63CC2814FC34}">
      <dsp:nvSpPr>
        <dsp:cNvPr id="0" name=""/>
        <dsp:cNvSpPr/>
      </dsp:nvSpPr>
      <dsp:spPr>
        <a:xfrm>
          <a:off x="0" y="2321271"/>
          <a:ext cx="9761517" cy="618885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ABD84E-1B0B-4D1C-B79B-01A29D3E8FAD}">
      <dsp:nvSpPr>
        <dsp:cNvPr id="0" name=""/>
        <dsp:cNvSpPr/>
      </dsp:nvSpPr>
      <dsp:spPr>
        <a:xfrm>
          <a:off x="187212" y="2460520"/>
          <a:ext cx="340387" cy="340387"/>
        </a:xfrm>
        <a:prstGeom prst="rect">
          <a:avLst/>
        </a:prstGeom>
        <a:blipFill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B95791-60B3-4650-A422-0C8FB38234AC}">
      <dsp:nvSpPr>
        <dsp:cNvPr id="0" name=""/>
        <dsp:cNvSpPr/>
      </dsp:nvSpPr>
      <dsp:spPr>
        <a:xfrm>
          <a:off x="714813" y="2321271"/>
          <a:ext cx="9046703" cy="618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499" tIns="65499" rIns="65499" bIns="65499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500" b="1" kern="1200" dirty="0"/>
            <a:t>Geriatric oncology pharmacist </a:t>
          </a:r>
          <a:r>
            <a:rPr lang="en-IE" sz="1500" kern="1200" dirty="0"/>
            <a:t>dictates draft letter based on clinic consultation</a:t>
          </a:r>
          <a:endParaRPr lang="en-US" sz="1500" kern="1200" dirty="0"/>
        </a:p>
      </dsp:txBody>
      <dsp:txXfrm>
        <a:off x="714813" y="2321271"/>
        <a:ext cx="9046703" cy="618885"/>
      </dsp:txXfrm>
    </dsp:sp>
    <dsp:sp modelId="{6CB1828D-2ABA-4F3C-B4B7-0C4871DD5160}">
      <dsp:nvSpPr>
        <dsp:cNvPr id="0" name=""/>
        <dsp:cNvSpPr/>
      </dsp:nvSpPr>
      <dsp:spPr>
        <a:xfrm>
          <a:off x="0" y="3094878"/>
          <a:ext cx="9761517" cy="618885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D205F7-295A-4F7B-91E6-C225198780AF}">
      <dsp:nvSpPr>
        <dsp:cNvPr id="0" name=""/>
        <dsp:cNvSpPr/>
      </dsp:nvSpPr>
      <dsp:spPr>
        <a:xfrm>
          <a:off x="187212" y="3234128"/>
          <a:ext cx="340387" cy="340387"/>
        </a:xfrm>
        <a:prstGeom prst="rect">
          <a:avLst/>
        </a:prstGeom>
        <a:blipFill>
          <a:blip xmlns:r="http://schemas.openxmlformats.org/officeDocument/2006/relationships" r:embed="rId9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D20367-664E-4E5E-8204-E75884B97C55}">
      <dsp:nvSpPr>
        <dsp:cNvPr id="0" name=""/>
        <dsp:cNvSpPr/>
      </dsp:nvSpPr>
      <dsp:spPr>
        <a:xfrm>
          <a:off x="714813" y="3094878"/>
          <a:ext cx="9046703" cy="618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499" tIns="65499" rIns="65499" bIns="65499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500" kern="1200"/>
            <a:t>Patient is discussed at geriatric oncology multidisciplinary team meeting (MDT)</a:t>
          </a:r>
          <a:endParaRPr lang="en-US" sz="1500" kern="1200"/>
        </a:p>
      </dsp:txBody>
      <dsp:txXfrm>
        <a:off x="714813" y="3094878"/>
        <a:ext cx="9046703" cy="618885"/>
      </dsp:txXfrm>
    </dsp:sp>
    <dsp:sp modelId="{F2CF79C7-84D4-427C-BD39-2F3250079791}">
      <dsp:nvSpPr>
        <dsp:cNvPr id="0" name=""/>
        <dsp:cNvSpPr/>
      </dsp:nvSpPr>
      <dsp:spPr>
        <a:xfrm>
          <a:off x="0" y="3868486"/>
          <a:ext cx="9761517" cy="618885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214EE-ED29-4164-97E3-A495C01FD572}">
      <dsp:nvSpPr>
        <dsp:cNvPr id="0" name=""/>
        <dsp:cNvSpPr/>
      </dsp:nvSpPr>
      <dsp:spPr>
        <a:xfrm>
          <a:off x="187212" y="4007735"/>
          <a:ext cx="340387" cy="340387"/>
        </a:xfrm>
        <a:prstGeom prst="rect">
          <a:avLst/>
        </a:prstGeom>
        <a:blipFill>
          <a:blip xmlns:r="http://schemas.openxmlformats.org/officeDocument/2006/relationships" r:embed="rId11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95290C-1AE5-4855-A78A-CE5CCF59F49E}">
      <dsp:nvSpPr>
        <dsp:cNvPr id="0" name=""/>
        <dsp:cNvSpPr/>
      </dsp:nvSpPr>
      <dsp:spPr>
        <a:xfrm>
          <a:off x="714813" y="3868486"/>
          <a:ext cx="9046703" cy="618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499" tIns="65499" rIns="65499" bIns="65499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500" kern="1200" dirty="0"/>
            <a:t>Letter </a:t>
          </a:r>
          <a:r>
            <a:rPr lang="en-IE" sz="1500" kern="1200"/>
            <a:t>updated with MDT outcome</a:t>
          </a:r>
          <a:endParaRPr lang="en-US" sz="1500" kern="1200" dirty="0"/>
        </a:p>
      </dsp:txBody>
      <dsp:txXfrm>
        <a:off x="714813" y="3868486"/>
        <a:ext cx="9046703" cy="618885"/>
      </dsp:txXfrm>
    </dsp:sp>
    <dsp:sp modelId="{EE7A8FF6-D1EC-4F44-9F57-EBFEDC3DE0A3}">
      <dsp:nvSpPr>
        <dsp:cNvPr id="0" name=""/>
        <dsp:cNvSpPr/>
      </dsp:nvSpPr>
      <dsp:spPr>
        <a:xfrm>
          <a:off x="0" y="4642093"/>
          <a:ext cx="9761517" cy="618885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6AA2F3-24E4-46A6-BB74-3CEFD683620F}">
      <dsp:nvSpPr>
        <dsp:cNvPr id="0" name=""/>
        <dsp:cNvSpPr/>
      </dsp:nvSpPr>
      <dsp:spPr>
        <a:xfrm>
          <a:off x="187212" y="4781342"/>
          <a:ext cx="340387" cy="340387"/>
        </a:xfrm>
        <a:prstGeom prst="rect">
          <a:avLst/>
        </a:prstGeom>
        <a:blipFill>
          <a:blip xmlns:r="http://schemas.openxmlformats.org/officeDocument/2006/relationships" r:embed="rId13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8C14ED-EC68-4A64-BD5A-E0C37E69215F}">
      <dsp:nvSpPr>
        <dsp:cNvPr id="0" name=""/>
        <dsp:cNvSpPr/>
      </dsp:nvSpPr>
      <dsp:spPr>
        <a:xfrm>
          <a:off x="714813" y="4642093"/>
          <a:ext cx="9046703" cy="618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499" tIns="65499" rIns="65499" bIns="65499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500" kern="1200"/>
            <a:t>Letter printed and sent to relevant stakeholders</a:t>
          </a:r>
          <a:endParaRPr lang="en-US" sz="1500" kern="1200"/>
        </a:p>
      </dsp:txBody>
      <dsp:txXfrm>
        <a:off x="714813" y="4642093"/>
        <a:ext cx="9046703" cy="6188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331E27-8F4F-480D-9BC0-02053AECB32E}">
      <dsp:nvSpPr>
        <dsp:cNvPr id="0" name=""/>
        <dsp:cNvSpPr/>
      </dsp:nvSpPr>
      <dsp:spPr>
        <a:xfrm>
          <a:off x="6045" y="6007"/>
          <a:ext cx="1501672" cy="1501672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E463AB-095C-4203-AC84-569F7664BDD9}">
      <dsp:nvSpPr>
        <dsp:cNvPr id="0" name=""/>
        <dsp:cNvSpPr/>
      </dsp:nvSpPr>
      <dsp:spPr>
        <a:xfrm>
          <a:off x="247900" y="1701344"/>
          <a:ext cx="4290493" cy="1649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IE" sz="2100" b="0" kern="1200" dirty="0"/>
            <a:t>Medication related problems are clearly communicated to the GP, with recommended changes to optimise medication usage for chronic conditions.</a:t>
          </a:r>
          <a:endParaRPr lang="en-US" sz="2100" b="0" kern="1200" dirty="0"/>
        </a:p>
      </dsp:txBody>
      <dsp:txXfrm>
        <a:off x="247900" y="1701344"/>
        <a:ext cx="4290493" cy="1649158"/>
      </dsp:txXfrm>
    </dsp:sp>
    <dsp:sp modelId="{0CB2DECF-2725-42D8-9E34-84025D769F86}">
      <dsp:nvSpPr>
        <dsp:cNvPr id="0" name=""/>
        <dsp:cNvSpPr/>
      </dsp:nvSpPr>
      <dsp:spPr>
        <a:xfrm>
          <a:off x="6045" y="3431904"/>
          <a:ext cx="4290493" cy="9389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D2B4B1-6C85-4D8E-B80D-55C0B8C4217B}">
      <dsp:nvSpPr>
        <dsp:cNvPr id="0" name=""/>
        <dsp:cNvSpPr/>
      </dsp:nvSpPr>
      <dsp:spPr>
        <a:xfrm>
          <a:off x="5047375" y="6007"/>
          <a:ext cx="1501672" cy="1501672"/>
        </a:xfrm>
        <a:prstGeom prst="rect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0D1472-62DB-44F7-9FA6-3B94E3DD5EC4}">
      <dsp:nvSpPr>
        <dsp:cNvPr id="0" name=""/>
        <dsp:cNvSpPr/>
      </dsp:nvSpPr>
      <dsp:spPr>
        <a:xfrm>
          <a:off x="5047375" y="1695423"/>
          <a:ext cx="4290493" cy="1649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IE" sz="2100" b="0" kern="1200" dirty="0"/>
            <a:t>Recommendations are referenced with rationale and primary source</a:t>
          </a:r>
          <a:endParaRPr lang="en-US" sz="2100" b="0" kern="1200" dirty="0"/>
        </a:p>
      </dsp:txBody>
      <dsp:txXfrm>
        <a:off x="5047375" y="1695423"/>
        <a:ext cx="4290493" cy="1649158"/>
      </dsp:txXfrm>
    </dsp:sp>
    <dsp:sp modelId="{847E6210-C859-4467-BDE8-0B70366781B8}">
      <dsp:nvSpPr>
        <dsp:cNvPr id="0" name=""/>
        <dsp:cNvSpPr/>
      </dsp:nvSpPr>
      <dsp:spPr>
        <a:xfrm>
          <a:off x="5047375" y="3431904"/>
          <a:ext cx="4290493" cy="9389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B5C9E2-D467-4424-A15E-09AE0040A895}">
      <dsp:nvSpPr>
        <dsp:cNvPr id="0" name=""/>
        <dsp:cNvSpPr/>
      </dsp:nvSpPr>
      <dsp:spPr>
        <a:xfrm>
          <a:off x="0" y="1364885"/>
          <a:ext cx="9197339" cy="89551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Issues – such as potential adherence issue with oral medication are explored and communicated to the consultant, which may result in optimisation of systemic therapy</a:t>
          </a:r>
          <a:endParaRPr lang="en-US" sz="1600" kern="1200"/>
        </a:p>
      </dsp:txBody>
      <dsp:txXfrm>
        <a:off x="0" y="1364885"/>
        <a:ext cx="9197339" cy="895512"/>
      </dsp:txXfrm>
    </dsp:sp>
    <dsp:sp modelId="{3A0F4E76-176C-499D-8D40-05BD8B81DA7B}">
      <dsp:nvSpPr>
        <dsp:cNvPr id="0" name=""/>
        <dsp:cNvSpPr/>
      </dsp:nvSpPr>
      <dsp:spPr>
        <a:xfrm rot="10800000">
          <a:off x="0" y="1019"/>
          <a:ext cx="9197339" cy="1377298"/>
        </a:xfrm>
        <a:prstGeom prst="upArrowCallout">
          <a:avLst/>
        </a:prstGeom>
        <a:solidFill>
          <a:schemeClr val="accent5">
            <a:hueOff val="-6525697"/>
            <a:satOff val="-36414"/>
            <a:lumOff val="-1686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The patient’s medical oncologist is notified of potential optimal amendments to the standard of care for the patient, given their complex comorbidities, e.g., using a steroid sparing antiemetic regimen for a diabetic patient.</a:t>
          </a:r>
          <a:endParaRPr lang="en-US" sz="1600" kern="1200" dirty="0"/>
        </a:p>
      </dsp:txBody>
      <dsp:txXfrm rot="10800000">
        <a:off x="0" y="1019"/>
        <a:ext cx="9197339" cy="89492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70C75C-FCF7-4BB4-B059-82427B0D9414}">
      <dsp:nvSpPr>
        <dsp:cNvPr id="0" name=""/>
        <dsp:cNvSpPr/>
      </dsp:nvSpPr>
      <dsp:spPr>
        <a:xfrm>
          <a:off x="0" y="711232"/>
          <a:ext cx="9096023" cy="1313044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C70528-6BE7-4EC7-97DD-EA43F8DE5681}">
      <dsp:nvSpPr>
        <dsp:cNvPr id="0" name=""/>
        <dsp:cNvSpPr/>
      </dsp:nvSpPr>
      <dsp:spPr>
        <a:xfrm>
          <a:off x="397196" y="1006667"/>
          <a:ext cx="722174" cy="722174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2B4E71-EB1F-4F49-9F08-7D6F5AF7D327}">
      <dsp:nvSpPr>
        <dsp:cNvPr id="0" name=""/>
        <dsp:cNvSpPr/>
      </dsp:nvSpPr>
      <dsp:spPr>
        <a:xfrm>
          <a:off x="1516566" y="711232"/>
          <a:ext cx="7579456" cy="1313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964" tIns="138964" rIns="138964" bIns="138964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Changes and specialist counselling points, particularly regarding over-the-counter medication use can be communicated to the community pharmacist </a:t>
          </a:r>
          <a:endParaRPr lang="en-US" sz="2100" kern="1200" dirty="0"/>
        </a:p>
      </dsp:txBody>
      <dsp:txXfrm>
        <a:off x="1516566" y="711232"/>
        <a:ext cx="7579456" cy="1313044"/>
      </dsp:txXfrm>
    </dsp:sp>
    <dsp:sp modelId="{9A3D72F7-3FB0-4DCE-B8B0-E650DCCF5238}">
      <dsp:nvSpPr>
        <dsp:cNvPr id="0" name=""/>
        <dsp:cNvSpPr/>
      </dsp:nvSpPr>
      <dsp:spPr>
        <a:xfrm>
          <a:off x="0" y="2352538"/>
          <a:ext cx="9096023" cy="1313044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94CA24-BC67-49A6-8A37-43A4405C30B8}">
      <dsp:nvSpPr>
        <dsp:cNvPr id="0" name=""/>
        <dsp:cNvSpPr/>
      </dsp:nvSpPr>
      <dsp:spPr>
        <a:xfrm>
          <a:off x="397196" y="2647973"/>
          <a:ext cx="722174" cy="722174"/>
        </a:xfrm>
        <a:prstGeom prst="rect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403B8F-A0C8-4D47-BCA8-68929131E75F}">
      <dsp:nvSpPr>
        <dsp:cNvPr id="0" name=""/>
        <dsp:cNvSpPr/>
      </dsp:nvSpPr>
      <dsp:spPr>
        <a:xfrm>
          <a:off x="1516566" y="2352538"/>
          <a:ext cx="7579456" cy="1313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964" tIns="138964" rIns="138964" bIns="138964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At present in Ireland, community pharmacists do not typically receive correspondence from a tertiary hospital, apart from discharge prescriptions.</a:t>
          </a:r>
          <a:endParaRPr lang="en-US" sz="2100" kern="1200"/>
        </a:p>
      </dsp:txBody>
      <dsp:txXfrm>
        <a:off x="1516566" y="2352538"/>
        <a:ext cx="7579456" cy="13130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3617DA-DA34-4556-95B6-420FCD6276CA}">
      <dsp:nvSpPr>
        <dsp:cNvPr id="0" name=""/>
        <dsp:cNvSpPr/>
      </dsp:nvSpPr>
      <dsp:spPr>
        <a:xfrm>
          <a:off x="0" y="711232"/>
          <a:ext cx="9096023" cy="1313044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530B97-A82D-4143-A9CE-5B997F3B4E4A}">
      <dsp:nvSpPr>
        <dsp:cNvPr id="0" name=""/>
        <dsp:cNvSpPr/>
      </dsp:nvSpPr>
      <dsp:spPr>
        <a:xfrm>
          <a:off x="397196" y="1006667"/>
          <a:ext cx="722174" cy="722174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5D5C8-1FDC-4EF6-910E-AA2FCD06D33C}">
      <dsp:nvSpPr>
        <dsp:cNvPr id="0" name=""/>
        <dsp:cNvSpPr/>
      </dsp:nvSpPr>
      <dsp:spPr>
        <a:xfrm>
          <a:off x="1516566" y="711232"/>
          <a:ext cx="7579456" cy="1313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964" tIns="138964" rIns="138964" bIns="13896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A copy of the letter is stored in the patient’s medical notes. </a:t>
          </a:r>
          <a:endParaRPr lang="en-US" sz="1600" kern="1200"/>
        </a:p>
      </dsp:txBody>
      <dsp:txXfrm>
        <a:off x="1516566" y="711232"/>
        <a:ext cx="7579456" cy="1313044"/>
      </dsp:txXfrm>
    </dsp:sp>
    <dsp:sp modelId="{F9B08BFD-A833-4E15-9D71-4C05BCECEF5C}">
      <dsp:nvSpPr>
        <dsp:cNvPr id="0" name=""/>
        <dsp:cNvSpPr/>
      </dsp:nvSpPr>
      <dsp:spPr>
        <a:xfrm>
          <a:off x="0" y="2352538"/>
          <a:ext cx="9096023" cy="1313044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DDBA15-764E-4954-9374-53B0D0CAFE94}">
      <dsp:nvSpPr>
        <dsp:cNvPr id="0" name=""/>
        <dsp:cNvSpPr/>
      </dsp:nvSpPr>
      <dsp:spPr>
        <a:xfrm>
          <a:off x="397196" y="2647973"/>
          <a:ext cx="722174" cy="72217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39DF7D-5B58-4E38-B354-ECB87FF36513}">
      <dsp:nvSpPr>
        <dsp:cNvPr id="0" name=""/>
        <dsp:cNvSpPr/>
      </dsp:nvSpPr>
      <dsp:spPr>
        <a:xfrm>
          <a:off x="1516566" y="2352538"/>
          <a:ext cx="7579456" cy="1313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964" tIns="138964" rIns="138964" bIns="13896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This provides the emergency department, and the clinical pharmacist in the hospital with a full medicines reconciliation, medication review and potential medication-related issues documented, prior to an unplanned hospitalisation, in the event of an admission.</a:t>
          </a:r>
          <a:endParaRPr lang="en-US" sz="1600" kern="1200" dirty="0"/>
        </a:p>
      </dsp:txBody>
      <dsp:txXfrm>
        <a:off x="1516566" y="2352538"/>
        <a:ext cx="7579456" cy="131304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7371C5-B737-4F0C-AC70-0CF11F2B4E84}">
      <dsp:nvSpPr>
        <dsp:cNvPr id="0" name=""/>
        <dsp:cNvSpPr/>
      </dsp:nvSpPr>
      <dsp:spPr>
        <a:xfrm>
          <a:off x="0" y="534"/>
          <a:ext cx="9096023" cy="12502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41CE66F6-16A1-439F-BDCD-E2DAAB236A81}">
      <dsp:nvSpPr>
        <dsp:cNvPr id="0" name=""/>
        <dsp:cNvSpPr/>
      </dsp:nvSpPr>
      <dsp:spPr>
        <a:xfrm>
          <a:off x="378189" y="281832"/>
          <a:ext cx="687617" cy="687617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F57FCD-EDAD-4D35-B708-69234AFD203D}">
      <dsp:nvSpPr>
        <dsp:cNvPr id="0" name=""/>
        <dsp:cNvSpPr/>
      </dsp:nvSpPr>
      <dsp:spPr>
        <a:xfrm>
          <a:off x="1443996" y="534"/>
          <a:ext cx="7652026" cy="1250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314" tIns="132314" rIns="132314" bIns="132314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700" kern="1200"/>
            <a:t>TPro dictated outpatient letters are an advantageous method for communicating the outcomes of a medication review in an outpatient geriatric oncology clinic. </a:t>
          </a:r>
          <a:endParaRPr lang="en-US" sz="1700" kern="1200"/>
        </a:p>
      </dsp:txBody>
      <dsp:txXfrm>
        <a:off x="1443996" y="534"/>
        <a:ext cx="7652026" cy="1250213"/>
      </dsp:txXfrm>
    </dsp:sp>
    <dsp:sp modelId="{54698BF7-239D-48E4-88D6-B1842E6F3A3B}">
      <dsp:nvSpPr>
        <dsp:cNvPr id="0" name=""/>
        <dsp:cNvSpPr/>
      </dsp:nvSpPr>
      <dsp:spPr>
        <a:xfrm>
          <a:off x="0" y="1563301"/>
          <a:ext cx="9096023" cy="12502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885B9594-C451-4DF6-B621-BA9305336630}">
      <dsp:nvSpPr>
        <dsp:cNvPr id="0" name=""/>
        <dsp:cNvSpPr/>
      </dsp:nvSpPr>
      <dsp:spPr>
        <a:xfrm>
          <a:off x="378189" y="1844599"/>
          <a:ext cx="687617" cy="687617"/>
        </a:xfrm>
        <a:prstGeom prst="rect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74A200-8FD9-48E8-AE65-04ED4A48A825}">
      <dsp:nvSpPr>
        <dsp:cNvPr id="0" name=""/>
        <dsp:cNvSpPr/>
      </dsp:nvSpPr>
      <dsp:spPr>
        <a:xfrm>
          <a:off x="1443996" y="1563301"/>
          <a:ext cx="7652026" cy="1250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314" tIns="132314" rIns="132314" bIns="132314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700" kern="1200"/>
            <a:t>This tool is translatable across the public healthcare system in Ireland.</a:t>
          </a:r>
          <a:endParaRPr lang="en-US" sz="1700" kern="1200"/>
        </a:p>
      </dsp:txBody>
      <dsp:txXfrm>
        <a:off x="1443996" y="1563301"/>
        <a:ext cx="7652026" cy="1250213"/>
      </dsp:txXfrm>
    </dsp:sp>
    <dsp:sp modelId="{6A82F0B8-5C9D-4D4F-8689-6F9C23FE41DE}">
      <dsp:nvSpPr>
        <dsp:cNvPr id="0" name=""/>
        <dsp:cNvSpPr/>
      </dsp:nvSpPr>
      <dsp:spPr>
        <a:xfrm>
          <a:off x="0" y="3126068"/>
          <a:ext cx="9096023" cy="12502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BEDA5E16-C263-4F38-9533-90567BD49C8D}">
      <dsp:nvSpPr>
        <dsp:cNvPr id="0" name=""/>
        <dsp:cNvSpPr/>
      </dsp:nvSpPr>
      <dsp:spPr>
        <a:xfrm>
          <a:off x="378189" y="3407366"/>
          <a:ext cx="687617" cy="687617"/>
        </a:xfrm>
        <a:prstGeom prst="rect">
          <a:avLst/>
        </a:prstGeom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F65776-99F1-4934-B03E-3EB680D8868E}">
      <dsp:nvSpPr>
        <dsp:cNvPr id="0" name=""/>
        <dsp:cNvSpPr/>
      </dsp:nvSpPr>
      <dsp:spPr>
        <a:xfrm>
          <a:off x="1443996" y="3126068"/>
          <a:ext cx="7652026" cy="1250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314" tIns="132314" rIns="132314" bIns="132314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700" kern="1200" dirty="0"/>
            <a:t>The benefits of this tool are not confined to geriatric oncology, and are easily adaptable to the clinical communication needs of any clinical pharmacist working in an outpatient clinic, or </a:t>
          </a:r>
          <a:r>
            <a:rPr lang="en-IE" sz="1700" kern="1200"/>
            <a:t>at discharge</a:t>
          </a:r>
          <a:endParaRPr lang="en-US" sz="1700" kern="1200" dirty="0"/>
        </a:p>
      </dsp:txBody>
      <dsp:txXfrm>
        <a:off x="1443996" y="3126068"/>
        <a:ext cx="7652026" cy="12502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098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107BC-5ACD-C847-8654-57F6D04E97A4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098" y="942975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6884A-A8F6-BE41-9B71-7FA3C1D96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6455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80F83D-4A14-48DA-BF45-FF802AD3B760}" type="datetimeFigureOut">
              <a:rPr lang="en-IE" smtClean="0"/>
              <a:t>07/12/2023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889AD-0C9C-484E-9AD6-B0575E570F8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81719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889AD-0C9C-484E-9AD6-B0575E570F80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4294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5889AD-0C9C-484E-9AD6-B0575E570F80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22182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889AD-0C9C-484E-9AD6-B0575E570F80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85529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651" y="1576388"/>
            <a:ext cx="143933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1352" y="425450"/>
            <a:ext cx="1441449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934" y="4125913"/>
            <a:ext cx="3450167" cy="259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3067" y="1576388"/>
            <a:ext cx="829733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418" y="884238"/>
            <a:ext cx="8297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/>
          <p:cNvPicPr>
            <a:picLocks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0" y="884238"/>
            <a:ext cx="8297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/>
          <p:cNvPicPr>
            <a:picLocks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51"/>
          <a:stretch>
            <a:fillRect/>
          </a:stretch>
        </p:blipFill>
        <p:spPr bwMode="auto">
          <a:xfrm>
            <a:off x="800101" y="525463"/>
            <a:ext cx="4798484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/>
          <p:cNvPicPr>
            <a:picLocks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8" b="22058"/>
          <a:stretch>
            <a:fillRect/>
          </a:stretch>
        </p:blipFill>
        <p:spPr bwMode="auto">
          <a:xfrm>
            <a:off x="6140451" y="2686051"/>
            <a:ext cx="1919816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/>
          <p:cNvPicPr>
            <a:picLocks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3" b="9221"/>
          <a:stretch>
            <a:fillRect/>
          </a:stretch>
        </p:blipFill>
        <p:spPr bwMode="auto">
          <a:xfrm>
            <a:off x="6140451" y="525463"/>
            <a:ext cx="1919816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4391526"/>
            <a:ext cx="7315200" cy="949290"/>
          </a:xfrm>
        </p:spPr>
        <p:txBody>
          <a:bodyPr anchor="b">
            <a:normAutofit/>
          </a:bodyPr>
          <a:lstStyle>
            <a:lvl1pPr algn="l">
              <a:defRPr sz="3000"/>
            </a:lvl1pPr>
          </a:lstStyle>
          <a:p>
            <a:r>
              <a:rPr lang="ga-IE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5538414"/>
            <a:ext cx="4464424" cy="620338"/>
          </a:xfrm>
        </p:spPr>
        <p:txBody>
          <a:bodyPr/>
          <a:lstStyle>
            <a:lvl1pPr marL="0" indent="0" algn="l">
              <a:buNone/>
              <a:defRPr sz="16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ga-IE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1463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458451" y="212726"/>
            <a:ext cx="1409700" cy="10572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3051" y="6205539"/>
            <a:ext cx="1458383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057274"/>
          </a:xfrm>
          <a:solidFill>
            <a:srgbClr val="EFEFF0"/>
          </a:solidFill>
        </p:spPr>
        <p:txBody>
          <a:bodyPr/>
          <a:lstStyle/>
          <a:p>
            <a:r>
              <a:rPr lang="ga-IE"/>
              <a:t>Click to edit Master title style</a:t>
            </a:r>
            <a:endParaRPr lang="en-GB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1322917" cy="365125"/>
          </a:xfrm>
        </p:spPr>
        <p:txBody>
          <a:bodyPr/>
          <a:lstStyle>
            <a:lvl1pPr>
              <a:defRPr/>
            </a:lvl1pPr>
          </a:lstStyle>
          <a:p>
            <a:fld id="{757C1E73-0A9E-3344-B8CA-A8CE380F86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265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3051" y="6205539"/>
            <a:ext cx="1458383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0458451" y="212726"/>
            <a:ext cx="1409700" cy="1057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18514" y="1760765"/>
            <a:ext cx="5272039" cy="776971"/>
          </a:xfrm>
          <a:solidFill>
            <a:srgbClr val="003C69"/>
          </a:solidFill>
        </p:spPr>
        <p:txBody>
          <a:bodyPr anchor="b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18514" y="2710416"/>
            <a:ext cx="5272039" cy="3584583"/>
          </a:xfrm>
        </p:spPr>
        <p:txBody>
          <a:bodyPr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GB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057274"/>
          </a:xfrm>
          <a:solidFill>
            <a:srgbClr val="EFEFF0"/>
          </a:solidFill>
        </p:spPr>
        <p:txBody>
          <a:bodyPr/>
          <a:lstStyle/>
          <a:p>
            <a:r>
              <a:rPr lang="ga-IE"/>
              <a:t>Click to edit Master title style</a:t>
            </a:r>
            <a:endParaRPr lang="en-GB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823962" y="1771650"/>
            <a:ext cx="5272039" cy="776971"/>
          </a:xfrm>
          <a:solidFill>
            <a:srgbClr val="003C69"/>
          </a:solidFill>
        </p:spPr>
        <p:txBody>
          <a:bodyPr anchor="b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16"/>
          </p:nvPr>
        </p:nvSpPr>
        <p:spPr>
          <a:xfrm>
            <a:off x="818518" y="2718021"/>
            <a:ext cx="5282924" cy="3584583"/>
          </a:xfrm>
        </p:spPr>
        <p:txBody>
          <a:bodyPr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GB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8610600" y="6356351"/>
            <a:ext cx="1322917" cy="365125"/>
          </a:xfrm>
        </p:spPr>
        <p:txBody>
          <a:bodyPr/>
          <a:lstStyle>
            <a:lvl1pPr>
              <a:defRPr/>
            </a:lvl1pPr>
          </a:lstStyle>
          <a:p>
            <a:fld id="{610A0FF5-1483-DD40-8718-C2222DD3DE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08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458451" y="212726"/>
            <a:ext cx="1409700" cy="1057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4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3051" y="6205539"/>
            <a:ext cx="1458383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057274"/>
          </a:xfrm>
          <a:solidFill>
            <a:srgbClr val="EFEFF0"/>
          </a:solidFill>
        </p:spPr>
        <p:txBody>
          <a:bodyPr/>
          <a:lstStyle/>
          <a:p>
            <a:r>
              <a:rPr lang="ga-IE"/>
              <a:t>Click to edit Master title style</a:t>
            </a:r>
            <a:endParaRPr lang="en-GB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1322917" cy="365125"/>
          </a:xfrm>
        </p:spPr>
        <p:txBody>
          <a:bodyPr/>
          <a:lstStyle>
            <a:lvl1pPr>
              <a:defRPr/>
            </a:lvl1pPr>
          </a:lstStyle>
          <a:p>
            <a:fld id="{C10F8B44-EEC8-904F-B6AE-DA93B41CBF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033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3051" y="6205539"/>
            <a:ext cx="1458383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1322917" cy="365125"/>
          </a:xfrm>
        </p:spPr>
        <p:txBody>
          <a:bodyPr/>
          <a:lstStyle>
            <a:lvl1pPr>
              <a:defRPr/>
            </a:lvl1pPr>
          </a:lstStyle>
          <a:p>
            <a:fld id="{97BDC486-503A-3442-A70A-55EAAD0182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297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3051" y="6205539"/>
            <a:ext cx="1458383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solidFill>
            <a:srgbClr val="FFB500"/>
          </a:solidFill>
        </p:spPr>
        <p:txBody>
          <a:bodyPr anchor="b"/>
          <a:lstStyle>
            <a:lvl1pPr>
              <a:defRPr sz="2400"/>
            </a:lvl1pPr>
          </a:lstStyle>
          <a:p>
            <a:r>
              <a:rPr lang="ga-IE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1322917" cy="365125"/>
          </a:xfrm>
        </p:spPr>
        <p:txBody>
          <a:bodyPr/>
          <a:lstStyle>
            <a:lvl1pPr>
              <a:defRPr/>
            </a:lvl1pPr>
          </a:lstStyle>
          <a:p>
            <a:fld id="{A7845E3C-9C09-4949-95C9-B38E14DEC2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669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3051" y="6205539"/>
            <a:ext cx="1458383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solidFill>
            <a:srgbClr val="FFB500"/>
          </a:solidFill>
        </p:spPr>
        <p:txBody>
          <a:bodyPr anchor="b"/>
          <a:lstStyle>
            <a:lvl1pPr>
              <a:defRPr sz="2400"/>
            </a:lvl1pPr>
          </a:lstStyle>
          <a:p>
            <a:r>
              <a:rPr lang="ga-IE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ga-IE" noProof="0"/>
              <a:t>Drag picture to placeholder or click icon to add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1312333" cy="365125"/>
          </a:xfrm>
        </p:spPr>
        <p:txBody>
          <a:bodyPr/>
          <a:lstStyle>
            <a:lvl1pPr>
              <a:defRPr/>
            </a:lvl1pPr>
          </a:lstStyle>
          <a:p>
            <a:fld id="{DB042ACA-F624-DC45-B634-6EE8B9E9B1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0468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3051" y="6205539"/>
            <a:ext cx="1458383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458451" y="212726"/>
            <a:ext cx="1409700" cy="1057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1825626"/>
            <a:ext cx="9096021" cy="4174954"/>
          </a:xfrm>
        </p:spPr>
        <p:txBody>
          <a:bodyPr vert="eaVert"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057274"/>
          </a:xfrm>
          <a:solidFill>
            <a:srgbClr val="EFEFF0"/>
          </a:solidFill>
        </p:spPr>
        <p:txBody>
          <a:bodyPr/>
          <a:lstStyle/>
          <a:p>
            <a:r>
              <a:rPr lang="ga-IE"/>
              <a:t>Click to edit Master title style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9800" y="6356351"/>
            <a:ext cx="1373717" cy="365125"/>
          </a:xfrm>
        </p:spPr>
        <p:txBody>
          <a:bodyPr/>
          <a:lstStyle>
            <a:lvl1pPr>
              <a:defRPr/>
            </a:lvl1pPr>
          </a:lstStyle>
          <a:p>
            <a:fld id="{F9261E83-35D8-CC44-9DDF-0E551ABDF0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8259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3051" y="6205539"/>
            <a:ext cx="1458383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solidFill>
            <a:srgbClr val="FFB500"/>
          </a:solidFill>
        </p:spPr>
        <p:txBody>
          <a:bodyPr vert="eaVert"/>
          <a:lstStyle/>
          <a:p>
            <a:r>
              <a:rPr lang="ga-IE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1312333" cy="365125"/>
          </a:xfrm>
        </p:spPr>
        <p:txBody>
          <a:bodyPr/>
          <a:lstStyle>
            <a:lvl1pPr>
              <a:defRPr/>
            </a:lvl1pPr>
          </a:lstStyle>
          <a:p>
            <a:fld id="{043A40B2-336F-C547-8798-E6861BFCA4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565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3051" y="6205539"/>
            <a:ext cx="1458383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 rot="5400000">
            <a:off x="8986574" y="3199078"/>
            <a:ext cx="4376738" cy="1432983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0458451" y="212726"/>
            <a:ext cx="1409700" cy="1057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057274"/>
          </a:xfrm>
          <a:solidFill>
            <a:srgbClr val="EFEFF0"/>
          </a:solidFill>
        </p:spPr>
        <p:txBody>
          <a:bodyPr/>
          <a:lstStyle/>
          <a:p>
            <a:r>
              <a:rPr lang="ga-IE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727652"/>
            <a:ext cx="9096023" cy="4376816"/>
          </a:xfrm>
        </p:spPr>
        <p:txBody>
          <a:bodyPr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1322917" cy="365125"/>
          </a:xfrm>
        </p:spPr>
        <p:txBody>
          <a:bodyPr/>
          <a:lstStyle>
            <a:lvl1pPr>
              <a:defRPr/>
            </a:lvl1pPr>
          </a:lstStyle>
          <a:p>
            <a:fld id="{6AD4F9EC-8296-6144-9D95-78B09A8F4C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209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5167" y="6205539"/>
            <a:ext cx="1456267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 rot="5400000">
            <a:off x="8986574" y="3199078"/>
            <a:ext cx="4376738" cy="1432983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0458451" y="212726"/>
            <a:ext cx="1409700" cy="10572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057274"/>
          </a:xfrm>
          <a:solidFill>
            <a:srgbClr val="EFEFF0"/>
          </a:solidFill>
        </p:spPr>
        <p:txBody>
          <a:bodyPr/>
          <a:lstStyle/>
          <a:p>
            <a:r>
              <a:rPr lang="ga-IE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727652"/>
            <a:ext cx="9096023" cy="4376816"/>
          </a:xfrm>
        </p:spPr>
        <p:txBody>
          <a:bodyPr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1322917" cy="365125"/>
          </a:xfrm>
        </p:spPr>
        <p:txBody>
          <a:bodyPr/>
          <a:lstStyle>
            <a:lvl1pPr>
              <a:defRPr/>
            </a:lvl1pPr>
          </a:lstStyle>
          <a:p>
            <a:fld id="{9CAB7C16-87E5-CF48-A058-2E0F0BFF04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825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5167" y="6205539"/>
            <a:ext cx="1456267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 rot="5400000">
            <a:off x="8986574" y="3199078"/>
            <a:ext cx="4376738" cy="1432983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0458451" y="212726"/>
            <a:ext cx="1409700" cy="10572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057274"/>
          </a:xfrm>
          <a:solidFill>
            <a:srgbClr val="EFEFF0"/>
          </a:solidFill>
        </p:spPr>
        <p:txBody>
          <a:bodyPr/>
          <a:lstStyle/>
          <a:p>
            <a:r>
              <a:rPr lang="ga-IE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727652"/>
            <a:ext cx="9096023" cy="4376816"/>
          </a:xfrm>
        </p:spPr>
        <p:txBody>
          <a:bodyPr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1322917" cy="365125"/>
          </a:xfrm>
        </p:spPr>
        <p:txBody>
          <a:bodyPr/>
          <a:lstStyle>
            <a:lvl1pPr>
              <a:defRPr/>
            </a:lvl1pPr>
          </a:lstStyle>
          <a:p>
            <a:fld id="{6F2D5927-EA2C-4E4D-9439-737358D406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387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458451" y="212726"/>
            <a:ext cx="1409700" cy="1057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3051" y="6205539"/>
            <a:ext cx="1458383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27652"/>
            <a:ext cx="7315200" cy="4215949"/>
          </a:xfrm>
        </p:spPr>
        <p:txBody>
          <a:bodyPr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8415339" y="1727200"/>
            <a:ext cx="3451775" cy="4216400"/>
          </a:xfrm>
          <a:noFill/>
        </p:spPr>
        <p:txBody>
          <a:bodyPr rtlCol="0">
            <a:normAutofit/>
          </a:bodyPr>
          <a:lstStyle/>
          <a:p>
            <a:pPr lvl="0"/>
            <a:r>
              <a:rPr lang="ga-IE" noProof="0"/>
              <a:t>Drag picture to placeholder or click icon to add</a:t>
            </a:r>
            <a:endParaRPr lang="en-GB" noProof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057274"/>
          </a:xfrm>
          <a:solidFill>
            <a:srgbClr val="EFEFF0"/>
          </a:solidFill>
        </p:spPr>
        <p:txBody>
          <a:bodyPr/>
          <a:lstStyle/>
          <a:p>
            <a:r>
              <a:rPr lang="ga-IE"/>
              <a:t>Click to edit Master title style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610600" y="6356351"/>
            <a:ext cx="1322917" cy="365125"/>
          </a:xfrm>
        </p:spPr>
        <p:txBody>
          <a:bodyPr/>
          <a:lstStyle>
            <a:lvl1pPr>
              <a:defRPr/>
            </a:lvl1pPr>
          </a:lstStyle>
          <a:p>
            <a:fld id="{48C6E895-B00F-364B-9C03-78115355F8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380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458451" y="212726"/>
            <a:ext cx="1409700" cy="10572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3051" y="6205539"/>
            <a:ext cx="1458383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27652"/>
            <a:ext cx="7315200" cy="4215949"/>
          </a:xfrm>
        </p:spPr>
        <p:txBody>
          <a:bodyPr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8460496" y="1727651"/>
            <a:ext cx="3406619" cy="4216400"/>
          </a:xfrm>
          <a:noFill/>
        </p:spPr>
        <p:txBody>
          <a:bodyPr rtlCol="0">
            <a:normAutofit/>
          </a:bodyPr>
          <a:lstStyle/>
          <a:p>
            <a:pPr lvl="0"/>
            <a:r>
              <a:rPr lang="ga-IE" noProof="0"/>
              <a:t>Drag picture to placeholder or click icon to add</a:t>
            </a:r>
            <a:endParaRPr lang="en-GB" noProof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057274"/>
          </a:xfrm>
          <a:solidFill>
            <a:srgbClr val="EFEFF0"/>
          </a:solidFill>
        </p:spPr>
        <p:txBody>
          <a:bodyPr/>
          <a:lstStyle/>
          <a:p>
            <a:r>
              <a:rPr lang="ga-IE"/>
              <a:t>Click to edit Master title style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610600" y="6356351"/>
            <a:ext cx="1322917" cy="365125"/>
          </a:xfrm>
        </p:spPr>
        <p:txBody>
          <a:bodyPr/>
          <a:lstStyle>
            <a:lvl1pPr>
              <a:defRPr/>
            </a:lvl1pPr>
          </a:lstStyle>
          <a:p>
            <a:fld id="{809181AA-A218-EC4F-B0EE-D720BB139F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845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458451" y="212726"/>
            <a:ext cx="1409700" cy="10572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3051" y="6205539"/>
            <a:ext cx="1458383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27652"/>
            <a:ext cx="7315200" cy="4215949"/>
          </a:xfrm>
        </p:spPr>
        <p:txBody>
          <a:bodyPr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8415339" y="1727200"/>
            <a:ext cx="3451775" cy="4216400"/>
          </a:xfrm>
          <a:noFill/>
        </p:spPr>
        <p:txBody>
          <a:bodyPr rtlCol="0">
            <a:normAutofit/>
          </a:bodyPr>
          <a:lstStyle/>
          <a:p>
            <a:pPr lvl="0"/>
            <a:r>
              <a:rPr lang="ga-IE" noProof="0"/>
              <a:t>Drag picture to placeholder or click icon to add</a:t>
            </a:r>
            <a:endParaRPr lang="en-GB" noProof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057274"/>
          </a:xfrm>
          <a:solidFill>
            <a:srgbClr val="EFEFF0"/>
          </a:solidFill>
        </p:spPr>
        <p:txBody>
          <a:bodyPr/>
          <a:lstStyle/>
          <a:p>
            <a:r>
              <a:rPr lang="ga-IE"/>
              <a:t>Click to edit Master title style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610600" y="6356351"/>
            <a:ext cx="1322917" cy="365125"/>
          </a:xfrm>
        </p:spPr>
        <p:txBody>
          <a:bodyPr/>
          <a:lstStyle>
            <a:lvl1pPr>
              <a:defRPr/>
            </a:lvl1pPr>
          </a:lstStyle>
          <a:p>
            <a:fld id="{15790634-9411-EE44-9A0D-AC871B37BB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240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284" y="1727201"/>
            <a:ext cx="3589867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458451" y="212726"/>
            <a:ext cx="1409700" cy="1057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3051" y="6205539"/>
            <a:ext cx="1458383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27651"/>
            <a:ext cx="7315200" cy="4199621"/>
          </a:xfrm>
        </p:spPr>
        <p:txBody>
          <a:bodyPr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057274"/>
          </a:xfrm>
          <a:solidFill>
            <a:srgbClr val="EFEFF0"/>
          </a:solidFill>
        </p:spPr>
        <p:txBody>
          <a:bodyPr/>
          <a:lstStyle/>
          <a:p>
            <a:r>
              <a:rPr lang="ga-IE"/>
              <a:t>Click to edit Master title style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1339851" cy="365125"/>
          </a:xfrm>
        </p:spPr>
        <p:txBody>
          <a:bodyPr/>
          <a:lstStyle>
            <a:lvl1pPr>
              <a:defRPr/>
            </a:lvl1pPr>
          </a:lstStyle>
          <a:p>
            <a:fld id="{46BE5324-F019-2045-8967-8F35B3B722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195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933" y="4133850"/>
            <a:ext cx="3448051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72610"/>
            <a:ext cx="8126507" cy="2956391"/>
          </a:xfrm>
          <a:solidFill>
            <a:srgbClr val="FFB500"/>
          </a:solidFill>
        </p:spPr>
        <p:txBody>
          <a:bodyPr anchor="t"/>
          <a:lstStyle>
            <a:lvl1pPr>
              <a:defRPr sz="4500"/>
            </a:lvl1pPr>
          </a:lstStyle>
          <a:p>
            <a:r>
              <a:rPr lang="ga-IE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329986"/>
            <a:ext cx="8126507" cy="1099015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264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9569451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ga-IE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9569451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Tahoma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Tahoma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003A5A8F-D200-0A47-9EA1-649985CBF27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  <p:sldLayoutId id="2147483856" r:id="rId14"/>
    <p:sldLayoutId id="2147483857" r:id="rId15"/>
    <p:sldLayoutId id="2147483858" r:id="rId16"/>
    <p:sldLayoutId id="2147483859" r:id="rId17"/>
  </p:sldLayoutIdLst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Verdana" panose="020B0604030504040204" pitchFamily="34" charset="0"/>
          <a:ea typeface="ＭＳ Ｐゴシック" charset="0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Verdana" panose="020B0604030504040204" pitchFamily="34" charset="0"/>
          <a:ea typeface="ＭＳ Ｐゴシック" charset="0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Verdana" panose="020B0604030504040204" pitchFamily="34" charset="0"/>
          <a:ea typeface="ＭＳ Ｐゴシック" charset="0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Verdana" panose="020B0604030504040204" pitchFamily="34" charset="0"/>
          <a:ea typeface="ＭＳ Ｐゴシック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Verdana" panose="020B0604030504040204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Verdana" panose="020B0604030504040204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Verdana" panose="020B0604030504040204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Verdana" panose="020B0604030504040204" pitchFamily="34" charset="0"/>
        </a:defRPr>
      </a:lvl9pPr>
    </p:titleStyle>
    <p:bodyStyle>
      <a:lvl1pPr marL="171450" indent="-171450" algn="l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5143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57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2001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5430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info.tpro.io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E9D7E6-92E1-A3A6-FC7A-12E799AEACF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5"/>
          <a:stretch>
            <a:fillRect/>
          </a:stretch>
        </p:blipFill>
        <p:spPr bwMode="auto">
          <a:xfrm>
            <a:off x="2806921" y="6038611"/>
            <a:ext cx="2320218" cy="706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29EC4A0-2380-6C3A-9FDD-B81647D521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05" t="26406" r="-1" b="18869"/>
          <a:stretch/>
        </p:blipFill>
        <p:spPr>
          <a:xfrm>
            <a:off x="7429765" y="5902037"/>
            <a:ext cx="1658116" cy="9512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DCA867-4760-4328-9648-488D1B2177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036" y="432307"/>
            <a:ext cx="12033925" cy="949290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E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Optimising communication for medication reviews in older adults with cancer</a:t>
            </a:r>
          </a:p>
        </p:txBody>
      </p:sp>
      <p:pic>
        <p:nvPicPr>
          <p:cNvPr id="12" name="Picture 11" descr="logo">
            <a:extLst>
              <a:ext uri="{FF2B5EF4-FFF2-40B4-BE49-F238E27FC236}">
                <a16:creationId xmlns:a16="http://schemas.microsoft.com/office/drawing/2014/main" id="{FFF37023-A857-8198-40F5-C64D200A7D16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45139" y="5162225"/>
            <a:ext cx="2537361" cy="75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37642A5-6240-4180-8342-6D1B4A5C30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1942" y="1344435"/>
            <a:ext cx="8929456" cy="458626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Darren J. Walsh </a:t>
            </a:r>
            <a:r>
              <a:rPr lang="en-IE" sz="1800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1,2,3</a:t>
            </a:r>
            <a:r>
              <a:rPr lang="en-I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Michelle O’Driscoll</a:t>
            </a:r>
            <a:r>
              <a:rPr lang="en-IE" sz="1800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I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Laura J. </a:t>
            </a:r>
            <a:r>
              <a:rPr lang="en-IE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Sahm</a:t>
            </a:r>
            <a:r>
              <a:rPr lang="en-I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800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3,4</a:t>
            </a:r>
            <a:r>
              <a:rPr lang="en-I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Anne M. Horgan </a:t>
            </a:r>
            <a:r>
              <a:rPr lang="en-IE" sz="1800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</a:p>
          <a:p>
            <a:pPr marL="342900" lvl="0" indent="-342900">
              <a:lnSpc>
                <a:spcPct val="106000"/>
              </a:lnSpc>
              <a:buFont typeface="+mj-lt"/>
              <a:buAutoNum type="arabicPeriod"/>
            </a:pPr>
            <a:r>
              <a:rPr lang="en-IE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Pharmacy Department, University Hospital Waterford</a:t>
            </a:r>
          </a:p>
          <a:p>
            <a:pPr marL="342900" lvl="0" indent="-342900">
              <a:lnSpc>
                <a:spcPct val="106000"/>
              </a:lnSpc>
              <a:buFont typeface="+mj-lt"/>
              <a:buAutoNum type="arabicPeriod"/>
            </a:pPr>
            <a:r>
              <a:rPr lang="en-IE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Oncology Department, University Hospital Waterford, Waterford, Ireland</a:t>
            </a:r>
          </a:p>
          <a:p>
            <a:pPr marL="342900" lvl="0" indent="-342900">
              <a:lnSpc>
                <a:spcPct val="106000"/>
              </a:lnSpc>
              <a:buFont typeface="+mj-lt"/>
              <a:buAutoNum type="arabicPeriod"/>
            </a:pPr>
            <a:r>
              <a:rPr lang="en-IE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Pharmaceutical Care Research Group, School of Pharmacy, University College Cork, Cork, Ireland</a:t>
            </a:r>
          </a:p>
          <a:p>
            <a:pPr marL="342900" lvl="0" indent="-342900">
              <a:lnSpc>
                <a:spcPct val="106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IE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Department of Pharmacy, Mercy University Hospital, Grenville Place, Cork. Ireland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I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D92816-2E3E-4BA4-5C1D-7DF7E39C72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3816" y="5063234"/>
            <a:ext cx="2686696" cy="17900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FA26B1-9A93-FAE8-D0D4-B0407064BF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97988" y="5047123"/>
            <a:ext cx="2686696" cy="181799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ABDD73C-45BF-8E92-93AB-69D00E91A4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04870" y="6032064"/>
            <a:ext cx="1582259" cy="7872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B9F730-C668-51C1-E1B8-4ABF93DAEA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51960" y="3281000"/>
            <a:ext cx="3581185" cy="162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232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B70B3-157C-CFD4-E2CE-FF30ADA58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057274"/>
          </a:xfrm>
        </p:spPr>
        <p:txBody>
          <a:bodyPr wrap="square" anchor="ctr">
            <a:normAutofit/>
          </a:bodyPr>
          <a:lstStyle/>
          <a:p>
            <a:r>
              <a:rPr lang="en-GB" dirty="0"/>
              <a:t>Stakeholder: Other relevant specialties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03DA8-EDEB-BA1C-28A6-8725EFC6B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795" y="1392871"/>
            <a:ext cx="9540833" cy="1181803"/>
          </a:xfrm>
        </p:spPr>
        <p:txBody>
          <a:bodyPr wrap="square" anchor="t">
            <a:normAutofit/>
          </a:bodyPr>
          <a:lstStyle/>
          <a:p>
            <a:pPr marL="0" indent="0">
              <a:buNone/>
            </a:pPr>
            <a:r>
              <a:rPr lang="en-GB" dirty="0"/>
              <a:t>Where a potential medication related issue is affecting a medication managed by another specialty, they are cc’d on the letter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451" y="2103702"/>
            <a:ext cx="9615136" cy="315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074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B70B3-157C-CFD4-E2CE-FF30ADA58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057274"/>
          </a:xfrm>
        </p:spPr>
        <p:txBody>
          <a:bodyPr wrap="square" anchor="ctr">
            <a:normAutofit/>
          </a:bodyPr>
          <a:lstStyle/>
          <a:p>
            <a:r>
              <a:rPr lang="en-GB" dirty="0"/>
              <a:t>Stakeholder: Other relevant specialties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03DA8-EDEB-BA1C-28A6-8725EFC6B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795" y="1392871"/>
            <a:ext cx="9540833" cy="1181803"/>
          </a:xfrm>
        </p:spPr>
        <p:txBody>
          <a:bodyPr wrap="square" anchor="t">
            <a:normAutofit/>
          </a:bodyPr>
          <a:lstStyle/>
          <a:p>
            <a:pPr marL="0" indent="0">
              <a:buNone/>
            </a:pPr>
            <a:r>
              <a:rPr lang="en-GB" dirty="0"/>
              <a:t>Where a potential medication related issue is affecting a medication managed by another specialty, they are cc’d on the letter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093" y="3829050"/>
            <a:ext cx="8555867" cy="10140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093" y="2800445"/>
            <a:ext cx="9584602" cy="80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31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48E5B-B134-4824-8F6D-206376C06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057274"/>
          </a:xfrm>
        </p:spPr>
        <p:txBody>
          <a:bodyPr wrap="square" anchor="ctr">
            <a:normAutofit/>
          </a:bodyPr>
          <a:lstStyle/>
          <a:p>
            <a:r>
              <a:rPr lang="en-GB" dirty="0"/>
              <a:t>Stakeholder: Consultant Medical Oncologist</a:t>
            </a:r>
            <a:endParaRPr lang="en-IE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BF162DD-D2D2-3AD1-4023-03E3F06B18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8127408"/>
              </p:ext>
            </p:extLst>
          </p:nvPr>
        </p:nvGraphicFramePr>
        <p:xfrm>
          <a:off x="838201" y="1440718"/>
          <a:ext cx="9197339" cy="2261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7498" y="5017790"/>
            <a:ext cx="8507326" cy="13473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20840" y="3872854"/>
            <a:ext cx="37947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71yo male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Metastatic oesophageal cancer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Partial dysphagia in clinic- increasingly symptomatic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979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48E5B-B134-4824-8F6D-206376C06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GB" dirty="0"/>
              <a:t>Stakeholder: Consultant Medical Oncologist</a:t>
            </a:r>
            <a:endParaRPr lang="en-IE" dirty="0"/>
          </a:p>
        </p:txBody>
      </p:sp>
      <p:sp>
        <p:nvSpPr>
          <p:cNvPr id="7" name="TextBox 6"/>
          <p:cNvSpPr txBox="1"/>
          <p:nvPr/>
        </p:nvSpPr>
        <p:spPr>
          <a:xfrm>
            <a:off x="2873987" y="1656967"/>
            <a:ext cx="6186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71yo male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Metastatic oesophageal cancer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Partial dysphagia in clinic- increasingly symptomatic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35351"/>
            <a:ext cx="12192000" cy="16077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886" y="4243088"/>
            <a:ext cx="9632228" cy="80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057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5CED2-899C-C407-02FE-378DDC5B9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057274"/>
          </a:xfrm>
        </p:spPr>
        <p:txBody>
          <a:bodyPr wrap="square" anchor="ctr">
            <a:normAutofit/>
          </a:bodyPr>
          <a:lstStyle/>
          <a:p>
            <a:r>
              <a:rPr lang="en-GB" dirty="0"/>
              <a:t>Stakeholder: Community pharmacist</a:t>
            </a:r>
            <a:endParaRPr lang="en-IE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E735AD7-ED83-E689-22BD-6785059EBC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8330462"/>
              </p:ext>
            </p:extLst>
          </p:nvPr>
        </p:nvGraphicFramePr>
        <p:xfrm>
          <a:off x="838201" y="1727652"/>
          <a:ext cx="9096023" cy="4376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9926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5CED2-899C-C407-02FE-378DDC5B9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GB" dirty="0"/>
              <a:t>Stakeholder: Community pharmacist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46" y="1417469"/>
            <a:ext cx="5581403" cy="45083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25858"/>
            <a:ext cx="7356060" cy="9321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34495" y="1457400"/>
            <a:ext cx="6019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71yo male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Metastatic oesophageal cancer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Partial dysphagia in clinic- increasingly symptomatic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653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6F6C9-367C-A5F2-347E-2DF533A07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057274"/>
          </a:xfrm>
        </p:spPr>
        <p:txBody>
          <a:bodyPr wrap="square" anchor="ctr">
            <a:normAutofit/>
          </a:bodyPr>
          <a:lstStyle/>
          <a:p>
            <a:r>
              <a:rPr lang="en-GB" dirty="0"/>
              <a:t>Stakeholder: Patient medical notes</a:t>
            </a:r>
            <a:endParaRPr lang="en-IE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4B5CF45-E60A-4186-15C0-65D3492D76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6258797"/>
              </p:ext>
            </p:extLst>
          </p:nvPr>
        </p:nvGraphicFramePr>
        <p:xfrm>
          <a:off x="838201" y="1727652"/>
          <a:ext cx="9096023" cy="4376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5646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05DF8-81FD-BD38-CB8F-AA7FEAE4F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057274"/>
          </a:xfrm>
        </p:spPr>
        <p:txBody>
          <a:bodyPr wrap="square" anchor="ctr">
            <a:normAutofit/>
          </a:bodyPr>
          <a:lstStyle/>
          <a:p>
            <a:r>
              <a:rPr lang="en-GB" dirty="0"/>
              <a:t>Conclusion</a:t>
            </a:r>
            <a:endParaRPr lang="en-IE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E0AF549-922D-8F90-326B-88625A3B6D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8286888"/>
              </p:ext>
            </p:extLst>
          </p:nvPr>
        </p:nvGraphicFramePr>
        <p:xfrm>
          <a:off x="838201" y="1727652"/>
          <a:ext cx="9096023" cy="4376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08056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03A7CE-2702-F957-F93D-32C11E650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  <a:endParaRPr lang="en-IE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F5DCE51-E805-C279-2740-5F747DEA2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275730"/>
            <a:ext cx="10450286" cy="3354986"/>
          </a:xfrm>
        </p:spPr>
        <p:txBody>
          <a:bodyPr numCol="1"/>
          <a:lstStyle/>
          <a:p>
            <a:pPr marL="342900" indent="-342900">
              <a:lnSpc>
                <a:spcPct val="1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Kantilal</a:t>
            </a:r>
            <a:r>
              <a:rPr lang="en-US" sz="10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K, </a:t>
            </a:r>
            <a:r>
              <a:rPr lang="en-US" sz="1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Kantilal</a:t>
            </a:r>
            <a:r>
              <a:rPr lang="en-US" sz="10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K, Nightingale G, </a:t>
            </a:r>
            <a:r>
              <a:rPr lang="en-US" sz="1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Ramsdale</a:t>
            </a:r>
            <a:r>
              <a:rPr lang="en-US" sz="10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E. How-to guide for medication reviews in older adults with cancer: A Young International Society of Geriatric Oncology and Nursing &amp; Allied Health Interest Group initiative. Journal of Geriatric Oncology.</a:t>
            </a:r>
            <a:endParaRPr lang="en-IE" sz="1000" kern="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0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Walsh DJ, </a:t>
            </a:r>
            <a:r>
              <a:rPr lang="en-US" sz="1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Kantilal</a:t>
            </a:r>
            <a:r>
              <a:rPr lang="en-US" sz="10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K, </a:t>
            </a:r>
            <a:r>
              <a:rPr lang="en-US" sz="1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Herledan</a:t>
            </a:r>
            <a:r>
              <a:rPr lang="en-US" sz="10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C, Nightingale G, </a:t>
            </a:r>
            <a:r>
              <a:rPr lang="en-US" sz="1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Slavova-Boneva</a:t>
            </a:r>
            <a:r>
              <a:rPr lang="en-US" sz="10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V, Moreno-Martínez M-E, et al. Medication assessment in older adults with cancer – Current practices in clinical pharmacy. Journal of Geriatric Oncology. 2023;14(5):101531.</a:t>
            </a:r>
            <a:endParaRPr lang="en-IE" sz="1000" kern="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spcAft>
                <a:spcPts val="800"/>
              </a:spcAft>
              <a:buFont typeface="+mj-lt"/>
              <a:buAutoNum type="arabicPeriod"/>
            </a:pPr>
            <a:r>
              <a:rPr lang="en-US" sz="1000" kern="100" dirty="0">
                <a:latin typeface="Calibri" panose="020F0502020204030204" pitchFamily="34" charset="0"/>
                <a:ea typeface="Calibri" panose="020F0502020204030204" pitchFamily="34" charset="0"/>
              </a:rPr>
              <a:t>T-Pro  [Medical dictation, speech recognition and transcription software]. Available from: </a:t>
            </a:r>
            <a:r>
              <a:rPr lang="en-US" sz="1000" u="sng" kern="100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https://info.tpro.io/</a:t>
            </a:r>
            <a:r>
              <a:rPr lang="en-US" sz="1000" kern="100" dirty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 marL="342900" indent="-342900">
              <a:spcAft>
                <a:spcPts val="800"/>
              </a:spcAft>
              <a:buFont typeface="+mj-lt"/>
              <a:buAutoNum type="arabicPeriod"/>
            </a:pP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spcAft>
                <a:spcPts val="800"/>
              </a:spcAft>
              <a:buFont typeface="+mj-lt"/>
              <a:buAutoNum type="arabicPeriod"/>
            </a:pP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spcAft>
                <a:spcPts val="800"/>
              </a:spcAft>
              <a:buFont typeface="+mj-lt"/>
              <a:buAutoNum type="arabicPeriod"/>
            </a:pP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spcAft>
                <a:spcPts val="800"/>
              </a:spcAft>
              <a:buFont typeface="+mj-lt"/>
              <a:buAutoNum type="arabicPeriod"/>
            </a:pP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Aft>
                <a:spcPts val="800"/>
              </a:spcAft>
              <a:buNone/>
            </a:pPr>
            <a:endParaRPr lang="en-IE" sz="1200" kern="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453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94F78-7BAD-F010-E982-87D32675E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5073"/>
            <a:ext cx="9096023" cy="1057274"/>
          </a:xfrm>
        </p:spPr>
        <p:txBody>
          <a:bodyPr/>
          <a:lstStyle/>
          <a:p>
            <a:r>
              <a:rPr lang="en-GB" dirty="0"/>
              <a:t>Background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FFDBA-CB12-D7EC-A4CC-24B8DF32E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638" y="1122347"/>
            <a:ext cx="9096023" cy="4376816"/>
          </a:xfrm>
        </p:spPr>
        <p:txBody>
          <a:bodyPr/>
          <a:lstStyle/>
          <a:p>
            <a:r>
              <a:rPr lang="en-I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International guidance on conducting medication reviews in older adults with cancer have been published since June 2022 (1)</a:t>
            </a:r>
            <a:endParaRPr lang="en-IE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B67FDA-9445-4087-7310-787290F42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443" y="1733775"/>
            <a:ext cx="7654011" cy="486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87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94F78-7BAD-F010-E982-87D32675E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712" y="81446"/>
            <a:ext cx="9096023" cy="1057274"/>
          </a:xfrm>
        </p:spPr>
        <p:txBody>
          <a:bodyPr/>
          <a:lstStyle/>
          <a:p>
            <a:r>
              <a:rPr lang="en-GB" dirty="0"/>
              <a:t>Background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FFDBA-CB12-D7EC-A4CC-24B8DF32E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711" y="1240592"/>
            <a:ext cx="9096023" cy="4376816"/>
          </a:xfrm>
        </p:spPr>
        <p:txBody>
          <a:bodyPr/>
          <a:lstStyle/>
          <a:p>
            <a:r>
              <a:rPr lang="en-IE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I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urrent clinical pharmacist practices have been outlined by pharmacists working in this field (2).</a:t>
            </a:r>
          </a:p>
          <a:p>
            <a:endParaRPr lang="en-IE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FFE60E-15BE-06F2-2690-BEDFFC1D37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304" y="1658808"/>
            <a:ext cx="6600087" cy="500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0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238E0-0603-7516-E2CA-3D092789B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057274"/>
          </a:xfrm>
        </p:spPr>
        <p:txBody>
          <a:bodyPr wrap="square" anchor="ctr">
            <a:normAutofit/>
          </a:bodyPr>
          <a:lstStyle/>
          <a:p>
            <a:r>
              <a:rPr lang="en-GB" dirty="0"/>
              <a:t>Aim</a:t>
            </a:r>
            <a:endParaRPr lang="en-IE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BA6F96F-EC4C-B069-A7EB-0796675AB0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5878667"/>
              </p:ext>
            </p:extLst>
          </p:nvPr>
        </p:nvGraphicFramePr>
        <p:xfrm>
          <a:off x="838201" y="1446835"/>
          <a:ext cx="9787358" cy="4803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31548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069BA-4FAA-D447-A0FD-5DB0FEFA0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057274"/>
          </a:xfrm>
        </p:spPr>
        <p:txBody>
          <a:bodyPr wrap="square" anchor="ctr">
            <a:normAutofit/>
          </a:bodyPr>
          <a:lstStyle/>
          <a:p>
            <a:r>
              <a:rPr lang="en-GB" dirty="0"/>
              <a:t>Methods</a:t>
            </a:r>
            <a:endParaRPr lang="en-IE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76A9985-4128-4A01-9EE2-263894F511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5791711"/>
              </p:ext>
            </p:extLst>
          </p:nvPr>
        </p:nvGraphicFramePr>
        <p:xfrm>
          <a:off x="505453" y="1383845"/>
          <a:ext cx="9761517" cy="5261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2389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81ACE-7493-3C35-7676-F53FD162A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Outcomes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45915-2DA9-6606-78B3-0712615849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 identified a </a:t>
            </a:r>
            <a:r>
              <a:rPr lang="en-GB" dirty="0" err="1"/>
              <a:t>Tpro</a:t>
            </a:r>
            <a:r>
              <a:rPr lang="en-GB" dirty="0"/>
              <a:t> (3) dictated outpatient letter as the optimum technology to convey the results of a medication review </a:t>
            </a:r>
            <a:r>
              <a:rPr lang="en-GB" b="1" dirty="0"/>
              <a:t>by a clinical pharmacist </a:t>
            </a:r>
            <a:r>
              <a:rPr lang="en-GB" dirty="0"/>
              <a:t>in an outpatient setting</a:t>
            </a:r>
          </a:p>
          <a:p>
            <a:r>
              <a:rPr lang="en-GB" dirty="0" err="1"/>
              <a:t>Tpro</a:t>
            </a:r>
            <a:r>
              <a:rPr lang="en-GB" dirty="0"/>
              <a:t> (3) letters are currently used to communicate from the outpatient clinic to relevant stakeholders by medical and nursing colleagues</a:t>
            </a:r>
          </a:p>
          <a:p>
            <a:r>
              <a:rPr lang="en-GB" dirty="0"/>
              <a:t>We identified several benefits of using this technology to communicate between care stakeholders for older adults with cancer……</a:t>
            </a:r>
          </a:p>
        </p:txBody>
      </p:sp>
    </p:spTree>
    <p:extLst>
      <p:ext uri="{BB962C8B-B14F-4D97-AF65-F5344CB8AC3E}">
        <p14:creationId xmlns:p14="http://schemas.microsoft.com/office/powerpoint/2010/main" val="2438489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853D8-069A-1707-5B49-F9BA1C4A6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057274"/>
          </a:xfrm>
        </p:spPr>
        <p:txBody>
          <a:bodyPr wrap="square" anchor="ctr">
            <a:normAutofit/>
          </a:bodyPr>
          <a:lstStyle/>
          <a:p>
            <a:r>
              <a:rPr lang="en-GB" dirty="0"/>
              <a:t>Stakeholder: General Practitioner</a:t>
            </a:r>
            <a:endParaRPr lang="en-IE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4F66F71-4525-1A46-F97F-12780A5797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5570264"/>
              </p:ext>
            </p:extLst>
          </p:nvPr>
        </p:nvGraphicFramePr>
        <p:xfrm>
          <a:off x="590309" y="1727652"/>
          <a:ext cx="9343915" cy="4376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41528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51226"/>
            <a:ext cx="6948541" cy="46752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F853D8-069A-1707-5B49-F9BA1C4A6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GB" dirty="0"/>
              <a:t>Stakeholder: General Practitioner</a:t>
            </a:r>
            <a:endParaRPr lang="en-IE" dirty="0"/>
          </a:p>
        </p:txBody>
      </p:sp>
      <p:sp>
        <p:nvSpPr>
          <p:cNvPr id="5" name="TextBox 4"/>
          <p:cNvSpPr txBox="1"/>
          <p:nvPr/>
        </p:nvSpPr>
        <p:spPr>
          <a:xfrm>
            <a:off x="6325847" y="1451227"/>
            <a:ext cx="6186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71yo male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Metastatic oesophageal cancer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Partial dysphagia in clinic- increasingly symptomatic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8108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B70B3-157C-CFD4-E2CE-FF30ADA58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057274"/>
          </a:xfrm>
        </p:spPr>
        <p:txBody>
          <a:bodyPr wrap="square" anchor="ctr">
            <a:normAutofit/>
          </a:bodyPr>
          <a:lstStyle/>
          <a:p>
            <a:r>
              <a:rPr lang="en-GB" dirty="0"/>
              <a:t>Stakeholder: Other relevant specialties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03DA8-EDEB-BA1C-28A6-8725EFC6B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795" y="1392871"/>
            <a:ext cx="9540833" cy="1181803"/>
          </a:xfrm>
        </p:spPr>
        <p:txBody>
          <a:bodyPr wrap="square" anchor="t">
            <a:normAutofit/>
          </a:bodyPr>
          <a:lstStyle/>
          <a:p>
            <a:pPr marL="0" indent="0">
              <a:buNone/>
            </a:pPr>
            <a:r>
              <a:rPr lang="en-GB" dirty="0"/>
              <a:t>Where a potential medication related issue is affecting a medication managed by another specialty, they are cc’d on the letter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427" y="2196464"/>
            <a:ext cx="7952423" cy="419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713384"/>
      </p:ext>
    </p:extLst>
  </p:cSld>
  <p:clrMapOvr>
    <a:masterClrMapping/>
  </p:clrMapOvr>
</p:sld>
</file>

<file path=ppt/theme/theme1.xml><?xml version="1.0" encoding="utf-8"?>
<a:theme xmlns:a="http://schemas.openxmlformats.org/drawingml/2006/main" name="UCC theme">
  <a:themeElements>
    <a:clrScheme name="UCC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C69"/>
      </a:accent1>
      <a:accent2>
        <a:srgbClr val="CE222C"/>
      </a:accent2>
      <a:accent3>
        <a:srgbClr val="BBBCBC"/>
      </a:accent3>
      <a:accent4>
        <a:srgbClr val="FFB500"/>
      </a:accent4>
      <a:accent5>
        <a:srgbClr val="69B3E7"/>
      </a:accent5>
      <a:accent6>
        <a:srgbClr val="74AA50"/>
      </a:accent6>
      <a:hlink>
        <a:srgbClr val="C6893F"/>
      </a:hlink>
      <a:folHlink>
        <a:srgbClr val="7566DC"/>
      </a:folHlink>
    </a:clrScheme>
    <a:fontScheme name="UCC 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4ADAA851-3C50-435C-8D35-7A3FE90B677A}" vid="{C90C547B-2A2A-4A95-AA93-3E36506A6AB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E41F88D6EED04189A2A907AB54DD93" ma:contentTypeVersion="13" ma:contentTypeDescription="Create a new document." ma:contentTypeScope="" ma:versionID="e7266180171128045661140b11bd6d75">
  <xsd:schema xmlns:xsd="http://www.w3.org/2001/XMLSchema" xmlns:xs="http://www.w3.org/2001/XMLSchema" xmlns:p="http://schemas.microsoft.com/office/2006/metadata/properties" xmlns:ns1="http://schemas.microsoft.com/sharepoint/v3" xmlns:ns3="cf3bd25c-f4cf-4136-a9ba-629ceae89a43" xmlns:ns4="1217c129-d962-4eb6-bce3-d705c7ef2ca6" targetNamespace="http://schemas.microsoft.com/office/2006/metadata/properties" ma:root="true" ma:fieldsID="5a5bfc4cb8038324d0feaf3062f7c44f" ns1:_="" ns3:_="" ns4:_="">
    <xsd:import namespace="http://schemas.microsoft.com/sharepoint/v3"/>
    <xsd:import namespace="cf3bd25c-f4cf-4136-a9ba-629ceae89a43"/>
    <xsd:import namespace="1217c129-d962-4eb6-bce3-d705c7ef2ca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3bd25c-f4cf-4136-a9ba-629ceae89a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17c129-d962-4eb6-bce3-d705c7ef2ca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32AF55B-2B19-4B2A-A96D-3A995DEBA3F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48F85DD-7FB5-4B5B-AF80-4C9B4F3F71F2}">
  <ds:schemaRefs>
    <ds:schemaRef ds:uri="http://schemas.microsoft.com/office/2006/metadata/properties"/>
    <ds:schemaRef ds:uri="http://www.w3.org/XML/1998/namespace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sharepoint/v3"/>
    <ds:schemaRef ds:uri="http://schemas.microsoft.com/office/infopath/2007/PartnerControls"/>
    <ds:schemaRef ds:uri="http://purl.org/dc/elements/1.1/"/>
    <ds:schemaRef ds:uri="1217c129-d962-4eb6-bce3-d705c7ef2ca6"/>
    <ds:schemaRef ds:uri="cf3bd25c-f4cf-4136-a9ba-629ceae89a43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ACEB7DC-0F2E-449A-90BC-F12EBE4342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f3bd25c-f4cf-4136-a9ba-629ceae89a43"/>
    <ds:schemaRef ds:uri="1217c129-d962-4eb6-bce3-d705c7ef2c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UCC theme.thmx</Template>
  <TotalTime>6985</TotalTime>
  <Words>824</Words>
  <Application>Microsoft Office PowerPoint</Application>
  <PresentationFormat>Widescreen</PresentationFormat>
  <Paragraphs>72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Tahoma</vt:lpstr>
      <vt:lpstr>Verdana</vt:lpstr>
      <vt:lpstr>UCC theme</vt:lpstr>
      <vt:lpstr>Optimising communication for medication reviews in older adults with cancer</vt:lpstr>
      <vt:lpstr>Background</vt:lpstr>
      <vt:lpstr>Background</vt:lpstr>
      <vt:lpstr>Aim</vt:lpstr>
      <vt:lpstr>Methods</vt:lpstr>
      <vt:lpstr>Outcomes</vt:lpstr>
      <vt:lpstr>Stakeholder: General Practitioner</vt:lpstr>
      <vt:lpstr>Stakeholder: General Practitioner</vt:lpstr>
      <vt:lpstr>Stakeholder: Other relevant specialties</vt:lpstr>
      <vt:lpstr>Stakeholder: Other relevant specialties</vt:lpstr>
      <vt:lpstr>Stakeholder: Other relevant specialties</vt:lpstr>
      <vt:lpstr>Stakeholder: Consultant Medical Oncologist</vt:lpstr>
      <vt:lpstr>Stakeholder: Consultant Medical Oncologist</vt:lpstr>
      <vt:lpstr>Stakeholder: Community pharmacist</vt:lpstr>
      <vt:lpstr>Stakeholder: Community pharmacist</vt:lpstr>
      <vt:lpstr>Stakeholder: Patient medical notes</vt:lpstr>
      <vt:lpstr>Conclusion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Pharmacists and public health</dc:title>
  <dc:creator>Clinical Pharmacy</dc:creator>
  <cp:lastModifiedBy>Love, Bernie</cp:lastModifiedBy>
  <cp:revision>169</cp:revision>
  <cp:lastPrinted>2017-11-13T18:21:00Z</cp:lastPrinted>
  <dcterms:created xsi:type="dcterms:W3CDTF">2015-11-02T11:42:23Z</dcterms:created>
  <dcterms:modified xsi:type="dcterms:W3CDTF">2023-12-07T11:29:42Z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0x0101009BE41F88D6EED04189A2A907AB54DD93</vt:lpwstr>
  </property>
  <property fmtid="{D5CDD505-2E9C-101B-9397-08002B2CF9AE}" pid="3" name="MSIP_Label_5e4b1be8-281e-475d-98b0-21c3457e5a46_Enabled">
    <vt:lpwstr>true</vt:lpwstr>
  </property>
  <property fmtid="{D5CDD505-2E9C-101B-9397-08002B2CF9AE}" pid="4" name="MSIP_Label_5e4b1be8-281e-475d-98b0-21c3457e5a46_SetDate">
    <vt:lpwstr>2023-12-07T11:29:28Z</vt:lpwstr>
  </property>
  <property fmtid="{D5CDD505-2E9C-101B-9397-08002B2CF9AE}" pid="5" name="MSIP_Label_5e4b1be8-281e-475d-98b0-21c3457e5a46_Method">
    <vt:lpwstr>Standard</vt:lpwstr>
  </property>
  <property fmtid="{D5CDD505-2E9C-101B-9397-08002B2CF9AE}" pid="6" name="MSIP_Label_5e4b1be8-281e-475d-98b0-21c3457e5a46_Name">
    <vt:lpwstr>Public</vt:lpwstr>
  </property>
  <property fmtid="{D5CDD505-2E9C-101B-9397-08002B2CF9AE}" pid="7" name="MSIP_Label_5e4b1be8-281e-475d-98b0-21c3457e5a46_SiteId">
    <vt:lpwstr>8b3dd73e-4e72-4679-b191-56da1588712b</vt:lpwstr>
  </property>
  <property fmtid="{D5CDD505-2E9C-101B-9397-08002B2CF9AE}" pid="8" name="MSIP_Label_5e4b1be8-281e-475d-98b0-21c3457e5a46_ActionId">
    <vt:lpwstr>809b5599-862d-4fff-845b-4a1456320e7c</vt:lpwstr>
  </property>
  <property fmtid="{D5CDD505-2E9C-101B-9397-08002B2CF9AE}" pid="9" name="MSIP_Label_5e4b1be8-281e-475d-98b0-21c3457e5a46_ContentBits">
    <vt:lpwstr>0</vt:lpwstr>
  </property>
</Properties>
</file>